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custDataLst>
    <p:tags r:id="rId14"/>
  </p:custDataLst>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6" d="100"/>
          <a:sy n="86" d="100"/>
        </p:scale>
        <p:origin x="-1080" y="-6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gs" Target="tags/tag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ru-RU" smtClean="0"/>
              <a:t>Образец заголовка</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D13622E4-777A-4B82-84AD-B9D7FA5C19F1}" type="datetimeFigureOut">
              <a:rPr lang="ru-RU" smtClean="0"/>
              <a:pPr/>
              <a:t>18.05.2015</a:t>
            </a:fld>
            <a:endParaRPr lang="ru-RU"/>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ru-RU"/>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56513527-15F9-4D06-AE6D-20F36EC550A6}" type="slidenum">
              <a:rPr lang="ru-RU" smtClean="0"/>
              <a:pPr/>
              <a:t>‹#›</a:t>
            </a:fld>
            <a:endParaRPr lang="ru-RU"/>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D13622E4-777A-4B82-84AD-B9D7FA5C19F1}" type="datetimeFigureOut">
              <a:rPr lang="ru-RU" smtClean="0"/>
              <a:pPr/>
              <a:t>18.05.2015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6513527-15F9-4D06-AE6D-20F36EC550A6}"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ru-RU" smtClean="0"/>
              <a:t>Образец заголовка</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D13622E4-777A-4B82-84AD-B9D7FA5C19F1}" type="datetimeFigureOut">
              <a:rPr lang="ru-RU" smtClean="0"/>
              <a:pPr/>
              <a:t>18.05.2015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6513527-15F9-4D06-AE6D-20F36EC550A6}"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D13622E4-777A-4B82-84AD-B9D7FA5C19F1}" type="datetimeFigureOut">
              <a:rPr lang="ru-RU" smtClean="0"/>
              <a:pPr/>
              <a:t>18.05.2015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6513527-15F9-4D06-AE6D-20F36EC550A6}"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D13622E4-777A-4B82-84AD-B9D7FA5C19F1}" type="datetimeFigureOut">
              <a:rPr lang="ru-RU" smtClean="0"/>
              <a:pPr/>
              <a:t>18.05.2015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6513527-15F9-4D06-AE6D-20F36EC550A6}"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5" name="Date Placeholder 4"/>
          <p:cNvSpPr>
            <a:spLocks noGrp="1"/>
          </p:cNvSpPr>
          <p:nvPr>
            <p:ph type="dt" sz="half" idx="10"/>
          </p:nvPr>
        </p:nvSpPr>
        <p:spPr/>
        <p:txBody>
          <a:bodyPr/>
          <a:lstStyle/>
          <a:p>
            <a:fld id="{D13622E4-777A-4B82-84AD-B9D7FA5C19F1}" type="datetimeFigureOut">
              <a:rPr lang="ru-RU" smtClean="0"/>
              <a:pPr/>
              <a:t>18.05.2015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6513527-15F9-4D06-AE6D-20F36EC550A6}" type="slidenum">
              <a:rPr lang="ru-RU" smtClean="0"/>
              <a:pPr/>
              <a:t>‹#›</a:t>
            </a:fld>
            <a:endParaRPr lang="ru-RU"/>
          </a:p>
        </p:txBody>
      </p:sp>
      <p:sp>
        <p:nvSpPr>
          <p:cNvPr id="9" name="Content Placeholder 8"/>
          <p:cNvSpPr>
            <a:spLocks noGrp="1"/>
          </p:cNvSpPr>
          <p:nvPr>
            <p:ph sz="quarter" idx="13"/>
          </p:nvPr>
        </p:nvSpPr>
        <p:spPr>
          <a:xfrm>
            <a:off x="1042416" y="2313432"/>
            <a:ext cx="3419856" cy="349300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D13622E4-777A-4B82-84AD-B9D7FA5C19F1}" type="datetimeFigureOut">
              <a:rPr lang="ru-RU" smtClean="0"/>
              <a:pPr/>
              <a:t>18.05.2015</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56513527-15F9-4D06-AE6D-20F36EC550A6}"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D13622E4-777A-4B82-84AD-B9D7FA5C19F1}" type="datetimeFigureOut">
              <a:rPr lang="ru-RU" smtClean="0"/>
              <a:pPr/>
              <a:t>18.05.2015</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56513527-15F9-4D06-AE6D-20F36EC550A6}"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13622E4-777A-4B82-84AD-B9D7FA5C19F1}" type="datetimeFigureOut">
              <a:rPr lang="ru-RU" smtClean="0"/>
              <a:pPr/>
              <a:t>18.05.2015</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56513527-15F9-4D06-AE6D-20F36EC550A6}"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D13622E4-777A-4B82-84AD-B9D7FA5C19F1}" type="datetimeFigureOut">
              <a:rPr lang="ru-RU" smtClean="0"/>
              <a:pPr/>
              <a:t>18.05.2015</a:t>
            </a:fld>
            <a:endParaRPr lang="ru-RU"/>
          </a:p>
        </p:txBody>
      </p:sp>
      <p:sp>
        <p:nvSpPr>
          <p:cNvPr id="7" name="Slide Number Placeholder 6"/>
          <p:cNvSpPr>
            <a:spLocks noGrp="1"/>
          </p:cNvSpPr>
          <p:nvPr>
            <p:ph type="sldNum" sz="quarter" idx="12"/>
          </p:nvPr>
        </p:nvSpPr>
        <p:spPr/>
        <p:txBody>
          <a:bodyPr/>
          <a:lstStyle/>
          <a:p>
            <a:fld id="{56513527-15F9-4D06-AE6D-20F36EC550A6}" type="slidenum">
              <a:rPr lang="ru-RU" smtClean="0"/>
              <a:pPr/>
              <a:t>‹#›</a:t>
            </a:fld>
            <a:endParaRPr lang="ru-RU"/>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ru-RU"/>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ru-RU" smtClean="0"/>
              <a:t>Образец заголовка</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ru-RU" smtClean="0"/>
              <a:t>Образец заголовка</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D13622E4-777A-4B82-84AD-B9D7FA5C19F1}" type="datetimeFigureOut">
              <a:rPr lang="ru-RU" smtClean="0"/>
              <a:pPr/>
              <a:t>18.05.2015</a:t>
            </a:fld>
            <a:endParaRPr lang="ru-RU"/>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ru-RU"/>
          </a:p>
        </p:txBody>
      </p:sp>
      <p:sp>
        <p:nvSpPr>
          <p:cNvPr id="7" name="Slide Number Placeholder 6"/>
          <p:cNvSpPr>
            <a:spLocks noGrp="1"/>
          </p:cNvSpPr>
          <p:nvPr>
            <p:ph type="sldNum" sz="quarter" idx="12"/>
          </p:nvPr>
        </p:nvSpPr>
        <p:spPr/>
        <p:txBody>
          <a:bodyPr/>
          <a:lstStyle/>
          <a:p>
            <a:fld id="{56513527-15F9-4D06-AE6D-20F36EC550A6}"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D13622E4-777A-4B82-84AD-B9D7FA5C19F1}" type="datetimeFigureOut">
              <a:rPr lang="ru-RU" smtClean="0"/>
              <a:pPr/>
              <a:t>18.05.2015</a:t>
            </a:fld>
            <a:endParaRPr lang="ru-RU"/>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ru-RU"/>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56513527-15F9-4D06-AE6D-20F36EC550A6}"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iming>
    <p:tnLst>
      <p:par>
        <p:cTn id="1" dur="indefinite" restart="never" nodeType="tmRoot"/>
      </p:par>
    </p:tnLst>
  </p:timing>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prezentacija.biz/" TargetMode="Externa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Заголовок 10"/>
          <p:cNvSpPr>
            <a:spLocks noGrp="1"/>
          </p:cNvSpPr>
          <p:nvPr>
            <p:ph type="title"/>
          </p:nvPr>
        </p:nvSpPr>
        <p:spPr>
          <a:xfrm>
            <a:off x="971600" y="620688"/>
            <a:ext cx="7024744" cy="1143000"/>
          </a:xfrm>
        </p:spPr>
        <p:txBody>
          <a:bodyPr>
            <a:normAutofit fontScale="90000"/>
          </a:bodyPr>
          <a:lstStyle/>
          <a:p>
            <a:pPr algn="ctr"/>
            <a:r>
              <a:rPr lang="ru-RU" sz="1400" b="1" dirty="0" smtClean="0">
                <a:effectLst>
                  <a:outerShdw blurRad="38100" dist="38100" dir="2700000" algn="tl">
                    <a:srgbClr val="000000">
                      <a:alpha val="43137"/>
                    </a:srgbClr>
                  </a:outerShdw>
                </a:effectLst>
                <a:latin typeface="Times New Roman" pitchFamily="18" charset="0"/>
                <a:cs typeface="Times New Roman" pitchFamily="18" charset="0"/>
              </a:rPr>
              <a:t>ГОСУДАРСТВЕННОЕ </a:t>
            </a:r>
            <a:r>
              <a:rPr lang="ru-RU" sz="1400" b="1" dirty="0">
                <a:effectLst>
                  <a:outerShdw blurRad="38100" dist="38100" dir="2700000" algn="tl">
                    <a:srgbClr val="000000">
                      <a:alpha val="43137"/>
                    </a:srgbClr>
                  </a:outerShdw>
                </a:effectLst>
                <a:latin typeface="Times New Roman" pitchFamily="18" charset="0"/>
                <a:cs typeface="Times New Roman" pitchFamily="18" charset="0"/>
              </a:rPr>
              <a:t>БЮДЖЕТНОЕ ОБРАЗОВАТЕЛЬНОЕ УЧРЕЖДЕНИЕ </a:t>
            </a:r>
            <a:br>
              <a:rPr lang="ru-RU" sz="1400" b="1" dirty="0">
                <a:effectLst>
                  <a:outerShdw blurRad="38100" dist="38100" dir="2700000" algn="tl">
                    <a:srgbClr val="000000">
                      <a:alpha val="43137"/>
                    </a:srgbClr>
                  </a:outerShdw>
                </a:effectLst>
                <a:latin typeface="Times New Roman" pitchFamily="18" charset="0"/>
                <a:cs typeface="Times New Roman" pitchFamily="18" charset="0"/>
              </a:rPr>
            </a:br>
            <a:r>
              <a:rPr lang="ru-RU" sz="1400" b="1" dirty="0">
                <a:effectLst>
                  <a:outerShdw blurRad="38100" dist="38100" dir="2700000" algn="tl">
                    <a:srgbClr val="000000">
                      <a:alpha val="43137"/>
                    </a:srgbClr>
                  </a:outerShdw>
                </a:effectLst>
                <a:latin typeface="Times New Roman" pitchFamily="18" charset="0"/>
                <a:cs typeface="Times New Roman" pitchFamily="18" charset="0"/>
              </a:rPr>
              <a:t>ВЫСШЕГО ПРОФЕССИОНАЛЬНОГО ОБРАЗОВАНИЯ </a:t>
            </a:r>
            <a:br>
              <a:rPr lang="ru-RU" sz="1400" b="1" dirty="0">
                <a:effectLst>
                  <a:outerShdw blurRad="38100" dist="38100" dir="2700000" algn="tl">
                    <a:srgbClr val="000000">
                      <a:alpha val="43137"/>
                    </a:srgbClr>
                  </a:outerShdw>
                </a:effectLst>
                <a:latin typeface="Times New Roman" pitchFamily="18" charset="0"/>
                <a:cs typeface="Times New Roman" pitchFamily="18" charset="0"/>
              </a:rPr>
            </a:br>
            <a:r>
              <a:rPr lang="ru-RU" sz="1400" b="1" dirty="0">
                <a:effectLst>
                  <a:outerShdw blurRad="38100" dist="38100" dir="2700000" algn="tl">
                    <a:srgbClr val="000000">
                      <a:alpha val="43137"/>
                    </a:srgbClr>
                  </a:outerShdw>
                </a:effectLst>
                <a:latin typeface="Times New Roman" pitchFamily="18" charset="0"/>
                <a:cs typeface="Times New Roman" pitchFamily="18" charset="0"/>
              </a:rPr>
              <a:t>«РОССТОВСКИЙ ГОСУДАРСТВЕННЫЙ МЕДИЦИНСКИЙ УНИВЕРСИТЕТ» </a:t>
            </a:r>
            <a:br>
              <a:rPr lang="ru-RU" sz="1400" b="1" dirty="0">
                <a:effectLst>
                  <a:outerShdw blurRad="38100" dist="38100" dir="2700000" algn="tl">
                    <a:srgbClr val="000000">
                      <a:alpha val="43137"/>
                    </a:srgbClr>
                  </a:outerShdw>
                </a:effectLst>
                <a:latin typeface="Times New Roman" pitchFamily="18" charset="0"/>
                <a:cs typeface="Times New Roman" pitchFamily="18" charset="0"/>
              </a:rPr>
            </a:br>
            <a:r>
              <a:rPr lang="ru-RU" sz="1400" b="1" dirty="0">
                <a:effectLst>
                  <a:outerShdw blurRad="38100" dist="38100" dir="2700000" algn="tl">
                    <a:srgbClr val="000000">
                      <a:alpha val="43137"/>
                    </a:srgbClr>
                  </a:outerShdw>
                </a:effectLst>
                <a:latin typeface="Times New Roman" pitchFamily="18" charset="0"/>
                <a:cs typeface="Times New Roman" pitchFamily="18" charset="0"/>
              </a:rPr>
              <a:t>МИНИСТЕРСТВА ЗДРАВООХРАНЕНИЯ РОССИЙСКОЙ </a:t>
            </a:r>
            <a:r>
              <a:rPr lang="ru-RU" sz="1400" b="1" dirty="0" smtClean="0">
                <a:effectLst>
                  <a:outerShdw blurRad="38100" dist="38100" dir="2700000" algn="tl">
                    <a:srgbClr val="000000">
                      <a:alpha val="43137"/>
                    </a:srgbClr>
                  </a:outerShdw>
                </a:effectLst>
                <a:latin typeface="Times New Roman" pitchFamily="18" charset="0"/>
                <a:cs typeface="Times New Roman" pitchFamily="18" charset="0"/>
              </a:rPr>
              <a:t>ФЕДЕРАЦИИ</a:t>
            </a:r>
            <a:br>
              <a:rPr lang="ru-RU" sz="1400" b="1" dirty="0" smtClean="0">
                <a:effectLst>
                  <a:outerShdw blurRad="38100" dist="38100" dir="2700000" algn="tl">
                    <a:srgbClr val="000000">
                      <a:alpha val="43137"/>
                    </a:srgbClr>
                  </a:outerShdw>
                </a:effectLst>
                <a:latin typeface="Times New Roman" pitchFamily="18" charset="0"/>
                <a:cs typeface="Times New Roman" pitchFamily="18" charset="0"/>
              </a:rPr>
            </a:br>
            <a:r>
              <a:rPr lang="ru-RU" sz="1400" b="1" dirty="0" smtClean="0">
                <a:effectLst>
                  <a:outerShdw blurRad="38100" dist="38100" dir="2700000" algn="tl">
                    <a:srgbClr val="000000">
                      <a:alpha val="43137"/>
                    </a:srgbClr>
                  </a:outerShdw>
                </a:effectLst>
                <a:latin typeface="Times New Roman" pitchFamily="18" charset="0"/>
                <a:cs typeface="Times New Roman" pitchFamily="18" charset="0"/>
              </a:rPr>
              <a:t/>
            </a:r>
            <a:br>
              <a:rPr lang="ru-RU" sz="1400" b="1" dirty="0" smtClean="0">
                <a:effectLst>
                  <a:outerShdw blurRad="38100" dist="38100" dir="2700000" algn="tl">
                    <a:srgbClr val="000000">
                      <a:alpha val="43137"/>
                    </a:srgbClr>
                  </a:outerShdw>
                </a:effectLst>
                <a:latin typeface="Times New Roman" pitchFamily="18" charset="0"/>
                <a:cs typeface="Times New Roman" pitchFamily="18" charset="0"/>
              </a:rPr>
            </a:br>
            <a:r>
              <a:rPr lang="ru-RU" sz="1400" b="1" dirty="0" smtClean="0">
                <a:effectLst>
                  <a:outerShdw blurRad="38100" dist="38100" dir="2700000" algn="tl">
                    <a:srgbClr val="000000">
                      <a:alpha val="43137"/>
                    </a:srgbClr>
                  </a:outerShdw>
                </a:effectLst>
                <a:latin typeface="Times New Roman" pitchFamily="18" charset="0"/>
                <a:cs typeface="Times New Roman" pitchFamily="18" charset="0"/>
              </a:rPr>
              <a:t>КАФЕДРА МЕДИЦИНСКОЙ И БИОЛОГИЧЕСКОЙ ФИЗИКИ </a:t>
            </a:r>
            <a:endParaRPr lang="ru-RU" sz="1400" b="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2" name="Объект 11"/>
          <p:cNvSpPr>
            <a:spLocks noGrp="1"/>
          </p:cNvSpPr>
          <p:nvPr>
            <p:ph idx="1"/>
          </p:nvPr>
        </p:nvSpPr>
        <p:spPr/>
        <p:txBody>
          <a:bodyPr>
            <a:normAutofit fontScale="85000" lnSpcReduction="20000"/>
          </a:bodyPr>
          <a:lstStyle/>
          <a:p>
            <a:pPr marL="68580" indent="0" algn="ctr">
              <a:buNone/>
            </a:pPr>
            <a:r>
              <a:rPr lang="ru-RU" sz="3500" b="1" dirty="0" smtClean="0">
                <a:effectLst>
                  <a:outerShdw blurRad="38100" dist="38100" dir="2700000" algn="tl">
                    <a:srgbClr val="000000">
                      <a:alpha val="43137"/>
                    </a:srgbClr>
                  </a:outerShdw>
                </a:effectLst>
                <a:latin typeface="Times New Roman" pitchFamily="18" charset="0"/>
                <a:cs typeface="Times New Roman" pitchFamily="18" charset="0"/>
              </a:rPr>
              <a:t>«МОЛЕКУЛЯРНОЕ МОДЕЛИРОВАНИЕ»</a:t>
            </a:r>
          </a:p>
          <a:p>
            <a:pPr marL="68580" indent="0" algn="ctr">
              <a:buNone/>
            </a:pPr>
            <a:endParaRPr lang="ru-RU" b="1" dirty="0">
              <a:effectLst>
                <a:outerShdw blurRad="38100" dist="38100" dir="2700000" algn="tl">
                  <a:srgbClr val="000000">
                    <a:alpha val="43137"/>
                  </a:srgbClr>
                </a:outerShdw>
              </a:effectLst>
            </a:endParaRPr>
          </a:p>
          <a:p>
            <a:pPr marL="68580" indent="0" algn="ctr">
              <a:buNone/>
            </a:pPr>
            <a:endParaRPr lang="ru-RU" dirty="0" smtClean="0"/>
          </a:p>
          <a:p>
            <a:pPr marL="68580" indent="0" algn="r">
              <a:buNone/>
            </a:pPr>
            <a:r>
              <a:rPr lang="ru-RU" sz="1800" dirty="0" smtClean="0"/>
              <a:t>Выполнила : студентка 1ПФ</a:t>
            </a:r>
          </a:p>
          <a:p>
            <a:pPr marL="68580" indent="0" algn="r">
              <a:buNone/>
            </a:pPr>
            <a:r>
              <a:rPr lang="ru-RU" sz="1800" dirty="0" smtClean="0"/>
              <a:t>10 «Б» гр.</a:t>
            </a:r>
          </a:p>
          <a:p>
            <a:pPr marL="68580" indent="0" algn="r">
              <a:buNone/>
            </a:pPr>
            <a:r>
              <a:rPr lang="ru-RU" sz="1800" dirty="0" err="1" smtClean="0"/>
              <a:t>Халафова</a:t>
            </a:r>
            <a:r>
              <a:rPr lang="ru-RU" sz="1800" dirty="0" smtClean="0"/>
              <a:t> Фатима</a:t>
            </a:r>
          </a:p>
          <a:p>
            <a:pPr marL="68580" indent="0" algn="r">
              <a:buNone/>
            </a:pPr>
            <a:r>
              <a:rPr lang="ru-RU" sz="1800" dirty="0" smtClean="0"/>
              <a:t>Проверила :</a:t>
            </a:r>
            <a:r>
              <a:rPr lang="ru-RU" sz="1800" dirty="0" err="1" smtClean="0"/>
              <a:t>асс.Кижеватова</a:t>
            </a:r>
            <a:r>
              <a:rPr lang="ru-RU" sz="1800" dirty="0" smtClean="0"/>
              <a:t> </a:t>
            </a:r>
          </a:p>
          <a:p>
            <a:pPr marL="68580" indent="0" algn="r">
              <a:buNone/>
            </a:pPr>
            <a:r>
              <a:rPr lang="ru-RU" sz="1800" dirty="0" smtClean="0"/>
              <a:t>Елена Александровна</a:t>
            </a:r>
          </a:p>
          <a:p>
            <a:pPr marL="68580" indent="0" algn="r">
              <a:buNone/>
            </a:pPr>
            <a:endParaRPr lang="ru-RU" sz="1800" dirty="0" smtClean="0"/>
          </a:p>
          <a:p>
            <a:pPr marL="68580" indent="0" algn="ctr">
              <a:buNone/>
            </a:pPr>
            <a:r>
              <a:rPr lang="ru-RU" sz="1800" dirty="0" smtClean="0"/>
              <a:t> </a:t>
            </a:r>
            <a:r>
              <a:rPr lang="ru-RU" sz="1800" dirty="0" err="1" smtClean="0"/>
              <a:t>г.Ростов</a:t>
            </a:r>
            <a:r>
              <a:rPr lang="ru-RU" sz="1800" dirty="0" smtClean="0"/>
              <a:t>-на-Дону</a:t>
            </a:r>
          </a:p>
          <a:p>
            <a:pPr marL="68580" indent="0" algn="ctr">
              <a:buNone/>
            </a:pPr>
            <a:r>
              <a:rPr lang="ru-RU" sz="1800" dirty="0" smtClean="0"/>
              <a:t>2015г. </a:t>
            </a:r>
          </a:p>
        </p:txBody>
      </p:sp>
      <p:sp>
        <p:nvSpPr>
          <p:cNvPr id="4" name="Прямоугольник 3"/>
          <p:cNvSpPr/>
          <p:nvPr/>
        </p:nvSpPr>
        <p:spPr>
          <a:xfrm>
            <a:off x="5572132" y="5072074"/>
            <a:ext cx="2355132" cy="369332"/>
          </a:xfrm>
          <a:prstGeom prst="rect">
            <a:avLst/>
          </a:prstGeom>
        </p:spPr>
        <p:txBody>
          <a:bodyPr wrap="none">
            <a:spAutoFit/>
          </a:bodyPr>
          <a:lstStyle/>
          <a:p>
            <a:r>
              <a:rPr lang="en-US" dirty="0" smtClean="0">
                <a:hlinkClick r:id="rId2"/>
              </a:rPr>
              <a:t>http://prezentacija.biz/</a:t>
            </a:r>
            <a:endParaRPr lang="ru-RU" dirty="0"/>
          </a:p>
        </p:txBody>
      </p:sp>
    </p:spTree>
    <p:extLst>
      <p:ext uri="{BB962C8B-B14F-4D97-AF65-F5344CB8AC3E}">
        <p14:creationId xmlns:p14="http://schemas.microsoft.com/office/powerpoint/2010/main" xmlns="" val="31377248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539552" y="404664"/>
            <a:ext cx="7992888" cy="5904656"/>
          </a:xfrm>
        </p:spPr>
        <p:txBody>
          <a:bodyPr>
            <a:noAutofit/>
          </a:bodyPr>
          <a:lstStyle/>
          <a:p>
            <a:pPr marL="68580" indent="0">
              <a:buNone/>
            </a:pPr>
            <a:r>
              <a:rPr lang="ru-RU" sz="1200" dirty="0" smtClean="0"/>
              <a:t>Инструменты</a:t>
            </a:r>
            <a:endParaRPr lang="ru-RU" sz="1200" dirty="0"/>
          </a:p>
          <a:p>
            <a:pPr marL="68580" indent="0">
              <a:buNone/>
            </a:pPr>
            <a:r>
              <a:rPr lang="ru-RU" sz="1200" dirty="0" err="1" smtClean="0"/>
              <a:t>MoDyp</a:t>
            </a:r>
            <a:r>
              <a:rPr lang="ru-RU" sz="1200" dirty="0"/>
              <a:t>©</a:t>
            </a:r>
          </a:p>
          <a:p>
            <a:endParaRPr lang="ru-RU" sz="1200" dirty="0"/>
          </a:p>
          <a:p>
            <a:r>
              <a:rPr lang="ru-RU" sz="1200" dirty="0"/>
              <a:t>Процесс создания молекулярной системы не может быть организован без соответствующего программного инструментария. Среди российских разработок следует назвать, прежде всего, </a:t>
            </a:r>
            <a:r>
              <a:rPr lang="ru-RU" sz="1200" dirty="0" err="1"/>
              <a:t>MoDyp</a:t>
            </a:r>
            <a:r>
              <a:rPr lang="ru-RU" sz="1200" dirty="0"/>
              <a:t>©. Этот комплекс программ с интерактивным интерфейсом разработан Группой молекулярной динамики МГУ для детального моделирования (методом МД) подвижности молекулярных систем с использованием различных силовых параметров и режимов вычисления. Ядро </a:t>
            </a:r>
            <a:r>
              <a:rPr lang="ru-RU" sz="1200" dirty="0" err="1"/>
              <a:t>MoDyp</a:t>
            </a:r>
            <a:r>
              <a:rPr lang="ru-RU" sz="1200" dirty="0"/>
              <a:t>© положено в основу программы для распределенных вычислений проекта </a:t>
            </a:r>
            <a:r>
              <a:rPr lang="ru-RU" sz="1200" dirty="0" err="1"/>
              <a:t>MD@home</a:t>
            </a:r>
            <a:r>
              <a:rPr lang="ru-RU" sz="1200" dirty="0"/>
              <a:t>.</a:t>
            </a:r>
          </a:p>
          <a:p>
            <a:endParaRPr lang="ru-RU" sz="1200" dirty="0"/>
          </a:p>
          <a:p>
            <a:r>
              <a:rPr lang="ru-RU" sz="1200" dirty="0" err="1"/>
              <a:t>DockSearch</a:t>
            </a:r>
            <a:endParaRPr lang="ru-RU" sz="1200" dirty="0"/>
          </a:p>
          <a:p>
            <a:endParaRPr lang="ru-RU" sz="1200" dirty="0"/>
          </a:p>
          <a:p>
            <a:r>
              <a:rPr lang="ru-RU" sz="1200" dirty="0"/>
              <a:t>В Институте биомедицинской химии разработана оригинальная программа для моделирования и дизайна методом </a:t>
            </a:r>
            <a:r>
              <a:rPr lang="ru-RU" sz="1200" dirty="0" err="1"/>
              <a:t>докинга</a:t>
            </a:r>
            <a:r>
              <a:rPr lang="ru-RU" sz="1200" dirty="0"/>
              <a:t> — </a:t>
            </a:r>
            <a:r>
              <a:rPr lang="ru-RU" sz="1200" dirty="0" err="1"/>
              <a:t>DockSearch</a:t>
            </a:r>
            <a:r>
              <a:rPr lang="ru-RU" sz="1200" dirty="0"/>
              <a:t>. Она реализует процедуры геометрической стыковки двух молекул и работает с базой данных трехмерных структур малых молекул (низкомолекулярных органических соединений).</a:t>
            </a:r>
          </a:p>
          <a:p>
            <a:endParaRPr lang="ru-RU" sz="1200" dirty="0"/>
          </a:p>
          <a:p>
            <a:r>
              <a:rPr lang="ru-RU" sz="1200" dirty="0"/>
              <a:t>SPARTAN</a:t>
            </a:r>
          </a:p>
          <a:p>
            <a:endParaRPr lang="ru-RU" sz="1200" dirty="0"/>
          </a:p>
          <a:p>
            <a:r>
              <a:rPr lang="ru-RU" sz="1200" dirty="0"/>
              <a:t>Среди коммерческих инструментов моделирования следует упомянуть программные продукты компаний </a:t>
            </a:r>
            <a:r>
              <a:rPr lang="ru-RU" sz="1200" dirty="0" err="1"/>
              <a:t>Wavefunction</a:t>
            </a:r>
            <a:r>
              <a:rPr lang="ru-RU" sz="1200" dirty="0"/>
              <a:t> и </a:t>
            </a:r>
            <a:r>
              <a:rPr lang="ru-RU" sz="1200" dirty="0" err="1"/>
              <a:t>Tripos</a:t>
            </a:r>
            <a:r>
              <a:rPr lang="ru-RU" sz="1200" dirty="0"/>
              <a:t>. SPARTAN — программный продукт для молекулярного моделирования, выпускаемый фирмой </a:t>
            </a:r>
            <a:r>
              <a:rPr lang="ru-RU" sz="1200" dirty="0" err="1"/>
              <a:t>Wavefunction</a:t>
            </a:r>
            <a:r>
              <a:rPr lang="ru-RU" sz="1200" dirty="0"/>
              <a:t>. Версии SPARTAN существуют как для рабочих станций, так и для персональных компьютеров, а отдельные вычислительные модули доступны в версиях для суперкомпьютеров (фирм </a:t>
            </a:r>
            <a:r>
              <a:rPr lang="ru-RU" sz="1200" dirty="0" err="1"/>
              <a:t>Fujitsu</a:t>
            </a:r>
            <a:r>
              <a:rPr lang="ru-RU" sz="1200" dirty="0"/>
              <a:t> и </a:t>
            </a:r>
            <a:r>
              <a:rPr lang="ru-RU" sz="1200" dirty="0" err="1"/>
              <a:t>Cray</a:t>
            </a:r>
            <a:r>
              <a:rPr lang="ru-RU" sz="1200" dirty="0"/>
              <a:t>). Как и </a:t>
            </a:r>
            <a:r>
              <a:rPr lang="ru-RU" sz="1200" dirty="0" err="1"/>
              <a:t>MoDyp</a:t>
            </a:r>
            <a:r>
              <a:rPr lang="ru-RU" sz="1200" dirty="0"/>
              <a:t>, SPARTAN имеет интерфейс для организации распределенных сетевых вычислений. В числе возможностей SPARTAN — методы молекулярной механики и квантовой химии. Рассчитываемые пакетом свойства включают энтальпию, энтропию, свободную энергию, дипольные моменты, и др. Для SPARTAN разработан современный графический интерфейс, предусмотрена возможность обмена данными с другими известными программами.</a:t>
            </a:r>
          </a:p>
          <a:p>
            <a:endParaRPr lang="ru-RU" sz="1200" dirty="0"/>
          </a:p>
        </p:txBody>
      </p:sp>
    </p:spTree>
    <p:extLst>
      <p:ext uri="{BB962C8B-B14F-4D97-AF65-F5344CB8AC3E}">
        <p14:creationId xmlns:p14="http://schemas.microsoft.com/office/powerpoint/2010/main" xmlns="" val="383749182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11560" y="620688"/>
            <a:ext cx="7992888" cy="5904656"/>
          </a:xfrm>
        </p:spPr>
        <p:txBody>
          <a:bodyPr>
            <a:normAutofit fontScale="25000" lnSpcReduction="20000"/>
          </a:bodyPr>
          <a:lstStyle/>
          <a:p>
            <a:r>
              <a:rPr lang="ru-RU" sz="4800" dirty="0" err="1"/>
              <a:t>Alchemy</a:t>
            </a:r>
            <a:r>
              <a:rPr lang="ru-RU" sz="4800" dirty="0"/>
              <a:t> 2000</a:t>
            </a:r>
          </a:p>
          <a:p>
            <a:endParaRPr lang="ru-RU" sz="3700" dirty="0"/>
          </a:p>
          <a:p>
            <a:r>
              <a:rPr lang="ru-RU" sz="3700" dirty="0" err="1"/>
              <a:t>Alchemy</a:t>
            </a:r>
            <a:r>
              <a:rPr lang="ru-RU" sz="3700" dirty="0"/>
              <a:t> 2000 — пакет молекулярного моделирования и визуализации для персонального компьютера, разработанный компанией </a:t>
            </a:r>
            <a:r>
              <a:rPr lang="ru-RU" sz="3700" dirty="0" err="1"/>
              <a:t>Tripos</a:t>
            </a:r>
            <a:r>
              <a:rPr lang="ru-RU" sz="3700" dirty="0"/>
              <a:t> . Программа обладает хорошим графическим интерфейсом, мощными средствами визуализации, позволяет рассчитывать энергетические параметры, искать структурные </a:t>
            </a:r>
            <a:r>
              <a:rPr lang="ru-RU" sz="3700" dirty="0" err="1"/>
              <a:t>конформации</a:t>
            </a:r>
            <a:r>
              <a:rPr lang="ru-RU" sz="3700" dirty="0"/>
              <a:t> и выполнять молекулярно-динамическое моделирование. </a:t>
            </a:r>
            <a:r>
              <a:rPr lang="ru-RU" sz="3700" dirty="0" err="1"/>
              <a:t>Alchemy</a:t>
            </a:r>
            <a:r>
              <a:rPr lang="ru-RU" sz="3700" dirty="0"/>
              <a:t> 2000 умеет работать не только с молекулами белков, но и с другими молекулярными объектами (полимерами, малыми молекулами).</a:t>
            </a:r>
          </a:p>
          <a:p>
            <a:endParaRPr lang="ru-RU" sz="3700" dirty="0"/>
          </a:p>
          <a:p>
            <a:r>
              <a:rPr lang="ru-RU" sz="3700" dirty="0"/>
              <a:t>NAMD</a:t>
            </a:r>
          </a:p>
          <a:p>
            <a:endParaRPr lang="ru-RU" sz="3700" dirty="0"/>
          </a:p>
          <a:p>
            <a:r>
              <a:rPr lang="ru-RU" sz="3700" dirty="0"/>
              <a:t>Программный продукт NAMD разработан группой теоретической биофизики Университета штата Иллинойс совместно с Институтом </a:t>
            </a:r>
            <a:r>
              <a:rPr lang="ru-RU" sz="3700" dirty="0" err="1"/>
              <a:t>Бэкмана</a:t>
            </a:r>
            <a:r>
              <a:rPr lang="ru-RU" sz="3700" dirty="0"/>
              <a:t> и предназначен для высокопроизводительного параллельного молекулярно-динамического моделирования. В отличие от SPARTAN и </a:t>
            </a:r>
            <a:r>
              <a:rPr lang="ru-RU" sz="3700" dirty="0" err="1"/>
              <a:t>Alchemy</a:t>
            </a:r>
            <a:r>
              <a:rPr lang="ru-RU" sz="3700" dirty="0"/>
              <a:t> 2000 он распространяется бесплатно. Пользователям предлагается исходный код NAMD, документация и комплект скомпилированных бинарных файлов для различных параллельных вычислительных платформ.</a:t>
            </a:r>
          </a:p>
          <a:p>
            <a:endParaRPr lang="ru-RU" sz="3700" dirty="0"/>
          </a:p>
          <a:p>
            <a:r>
              <a:rPr lang="ru-RU" sz="3700" dirty="0"/>
              <a:t>VMD</a:t>
            </a:r>
          </a:p>
          <a:p>
            <a:endParaRPr lang="ru-RU" sz="3700" dirty="0"/>
          </a:p>
          <a:p>
            <a:r>
              <a:rPr lang="ru-RU" sz="3700" dirty="0"/>
              <a:t>Еще один известный продукт от группы теоретической биофизики — VMD (сокращение от </a:t>
            </a:r>
            <a:r>
              <a:rPr lang="ru-RU" sz="3700" dirty="0" err="1"/>
              <a:t>Visual</a:t>
            </a:r>
            <a:r>
              <a:rPr lang="ru-RU" sz="3700" dirty="0"/>
              <a:t> </a:t>
            </a:r>
            <a:r>
              <a:rPr lang="ru-RU" sz="3700" dirty="0" err="1"/>
              <a:t>Molecular</a:t>
            </a:r>
            <a:r>
              <a:rPr lang="ru-RU" sz="3700" dirty="0"/>
              <a:t> </a:t>
            </a:r>
            <a:r>
              <a:rPr lang="ru-RU" sz="3700" dirty="0" err="1"/>
              <a:t>Dynamics</a:t>
            </a:r>
            <a:r>
              <a:rPr lang="ru-RU" sz="3700" dirty="0"/>
              <a:t>). VMD разработан специально для визуализации и анализа таких биологических систем, как белки, нуклеиновые кислоты, молекулярные системы на основе липидов (например, компоненты клеточных мембран). Программа понимает формат </a:t>
            </a:r>
            <a:r>
              <a:rPr lang="ru-RU" sz="3700" dirty="0" err="1"/>
              <a:t>Protein</a:t>
            </a:r>
            <a:r>
              <a:rPr lang="ru-RU" sz="3700" dirty="0"/>
              <a:t> </a:t>
            </a:r>
            <a:r>
              <a:rPr lang="ru-RU" sz="3700" dirty="0" err="1"/>
              <a:t>Data</a:t>
            </a:r>
            <a:r>
              <a:rPr lang="ru-RU" sz="3700" dirty="0"/>
              <a:t> </a:t>
            </a:r>
            <a:r>
              <a:rPr lang="ru-RU" sz="3700" dirty="0" err="1"/>
              <a:t>Bank</a:t>
            </a:r>
            <a:r>
              <a:rPr lang="ru-RU" sz="3700" dirty="0"/>
              <a:t> (PDB) и позволяет использовать различные варианты и методы визуализации и расцвечивания молекул. VMD пригоден для анимации и анализа фазовой траектории, полученной в результате молекулярно-динамического моделирования. Интересной особенностью программы является то, что она может использоваться в качестве графической составляющей компьютерной системы моделирования и работать на удаленном компьютере. Программа интегрируется с NAMD.</a:t>
            </a:r>
          </a:p>
          <a:p>
            <a:endParaRPr lang="ru-RU" sz="3700" dirty="0"/>
          </a:p>
          <a:p>
            <a:r>
              <a:rPr lang="ru-RU" sz="3700" dirty="0"/>
              <a:t>GROMACS</a:t>
            </a:r>
          </a:p>
          <a:p>
            <a:endParaRPr lang="ru-RU" sz="3700" dirty="0"/>
          </a:p>
          <a:p>
            <a:r>
              <a:rPr lang="ru-RU" sz="3700" dirty="0"/>
              <a:t>GROMACS — весьма разносторонний пакет программ для моделирования динамики крупных молекулярных систем (от тысяч до миллионов частиц). Разработанный группой Германа </a:t>
            </a:r>
            <a:r>
              <a:rPr lang="ru-RU" sz="3700" dirty="0" err="1"/>
              <a:t>Берендсена</a:t>
            </a:r>
            <a:r>
              <a:rPr lang="ru-RU" sz="3700" dirty="0"/>
              <a:t> из департамента биофизической химии </a:t>
            </a:r>
            <a:r>
              <a:rPr lang="ru-RU" sz="3700" dirty="0" err="1"/>
              <a:t>Гронингенского</a:t>
            </a:r>
            <a:r>
              <a:rPr lang="ru-RU" sz="3700" dirty="0"/>
              <a:t> университета, сейчас GROMACS развивается и поддерживается благодаря усилиям энтузиастов из разных стран. Пакет предназначался для моделирования </a:t>
            </a:r>
            <a:r>
              <a:rPr lang="ru-RU" sz="3700" dirty="0" err="1"/>
              <a:t>биомолекул</a:t>
            </a:r>
            <a:r>
              <a:rPr lang="ru-RU" sz="3700" dirty="0"/>
              <a:t> (белки и липиды), имеющих много связанных взаимодействий между атомами, но так как GROMACS обеспечивает высокую скорость расчетов для несвязанных взаимодействий. Считается, что это один из самых быстрых инструментов. Пакет работает в среде </a:t>
            </a:r>
            <a:r>
              <a:rPr lang="ru-RU" sz="3700" dirty="0" err="1"/>
              <a:t>Linux</a:t>
            </a:r>
            <a:r>
              <a:rPr lang="ru-RU" sz="3700" dirty="0"/>
              <a:t> и распространяется свободно.</a:t>
            </a:r>
          </a:p>
          <a:p>
            <a:endParaRPr lang="ru-RU" sz="3700" dirty="0"/>
          </a:p>
          <a:p>
            <a:r>
              <a:rPr lang="ru-RU" sz="3700" dirty="0" err="1"/>
              <a:t>HyperChem</a:t>
            </a:r>
            <a:endParaRPr lang="ru-RU" sz="3700" dirty="0"/>
          </a:p>
          <a:p>
            <a:endParaRPr lang="ru-RU" sz="3700" dirty="0"/>
          </a:p>
          <a:p>
            <a:r>
              <a:rPr lang="ru-RU" sz="3700" dirty="0"/>
              <a:t>Завершая рассказ о программных инструментах для молекулярного моделирования, нельзя не упомянуть </a:t>
            </a:r>
            <a:r>
              <a:rPr lang="ru-RU" sz="3700" dirty="0" err="1"/>
              <a:t>HyperChem</a:t>
            </a:r>
            <a:r>
              <a:rPr lang="ru-RU" sz="3700" dirty="0"/>
              <a:t> — популярный коммерческий программный продукт, который выпускается фирмой </a:t>
            </a:r>
            <a:r>
              <a:rPr lang="ru-RU" sz="3700" dirty="0" err="1"/>
              <a:t>Hypercube</a:t>
            </a:r>
            <a:r>
              <a:rPr lang="ru-RU" sz="3700" dirty="0"/>
              <a:t> и представляет собой комплекс инструментов, реализующих методы молекулярной механики, квантовой химии и молекулярной динамики. Популярность </a:t>
            </a:r>
            <a:r>
              <a:rPr lang="ru-RU" sz="3700" dirty="0" err="1"/>
              <a:t>HyperChem</a:t>
            </a:r>
            <a:r>
              <a:rPr lang="ru-RU" sz="3700" dirty="0"/>
              <a:t> связана, прежде всего, с наличием массы примеров и подробной документации, что делает этот пакет практически незаменимым при изучении принципов и практических подходов к молекулярному моделированию (следует добавить, что компания </a:t>
            </a:r>
            <a:r>
              <a:rPr lang="ru-RU" sz="3700" dirty="0" err="1"/>
              <a:t>Hypercube</a:t>
            </a:r>
            <a:r>
              <a:rPr lang="ru-RU" sz="3700" dirty="0"/>
              <a:t> в течение тридцати дней разрешает использовать </a:t>
            </a:r>
            <a:r>
              <a:rPr lang="ru-RU" sz="3700" dirty="0" err="1"/>
              <a:t>HyperChem</a:t>
            </a:r>
            <a:r>
              <a:rPr lang="ru-RU" sz="3700" dirty="0"/>
              <a:t> бесплатно).</a:t>
            </a:r>
          </a:p>
          <a:p>
            <a:endParaRPr lang="ru-RU" dirty="0"/>
          </a:p>
        </p:txBody>
      </p:sp>
    </p:spTree>
    <p:extLst>
      <p:ext uri="{BB962C8B-B14F-4D97-AF65-F5344CB8AC3E}">
        <p14:creationId xmlns:p14="http://schemas.microsoft.com/office/powerpoint/2010/main" xmlns="" val="366270239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Литература:</a:t>
            </a:r>
            <a:endParaRPr lang="ru-RU" dirty="0"/>
          </a:p>
        </p:txBody>
      </p:sp>
      <p:sp>
        <p:nvSpPr>
          <p:cNvPr id="3" name="Объект 2"/>
          <p:cNvSpPr>
            <a:spLocks noGrp="1"/>
          </p:cNvSpPr>
          <p:nvPr>
            <p:ph idx="1"/>
          </p:nvPr>
        </p:nvSpPr>
        <p:spPr/>
        <p:txBody>
          <a:bodyPr>
            <a:normAutofit fontScale="55000" lnSpcReduction="20000"/>
          </a:bodyPr>
          <a:lstStyle/>
          <a:p>
            <a:r>
              <a:rPr lang="en-US" dirty="0"/>
              <a:t>D. </a:t>
            </a:r>
            <a:r>
              <a:rPr lang="en-US" dirty="0" err="1"/>
              <a:t>Frenkel</a:t>
            </a:r>
            <a:r>
              <a:rPr lang="en-US" dirty="0"/>
              <a:t>, B. </a:t>
            </a:r>
            <a:r>
              <a:rPr lang="en-US" dirty="0" err="1"/>
              <a:t>Smit</a:t>
            </a:r>
            <a:r>
              <a:rPr lang="en-US" dirty="0"/>
              <a:t>, Understanding Molecular Simulation: From Algorithms to Applications, 1996, ISBN 0-12-267370-0</a:t>
            </a:r>
          </a:p>
          <a:p>
            <a:r>
              <a:rPr lang="en-US" dirty="0"/>
              <a:t>A. R. Leach, Molecular </a:t>
            </a:r>
            <a:r>
              <a:rPr lang="en-US" dirty="0" err="1"/>
              <a:t>Modelling</a:t>
            </a:r>
            <a:r>
              <a:rPr lang="en-US" dirty="0"/>
              <a:t>: Principles and Applications, 2001, ISBN 0-582-38210-6</a:t>
            </a:r>
          </a:p>
          <a:p>
            <a:r>
              <a:rPr lang="en-US" dirty="0" err="1"/>
              <a:t>K.I.Ramachandran</a:t>
            </a:r>
            <a:r>
              <a:rPr lang="en-US" dirty="0"/>
              <a:t>, G </a:t>
            </a:r>
            <a:r>
              <a:rPr lang="en-US" dirty="0" err="1"/>
              <a:t>Deepa</a:t>
            </a:r>
            <a:r>
              <a:rPr lang="en-US" dirty="0"/>
              <a:t> and Krishnan </a:t>
            </a:r>
            <a:r>
              <a:rPr lang="en-US" dirty="0" err="1"/>
              <a:t>Namboori</a:t>
            </a:r>
            <a:r>
              <a:rPr lang="en-US" dirty="0"/>
              <a:t>. P.K. Computational Chemistry and Molecular Modeling Principles and Applications 2008 [1] ISBN 978-3-540-77302-3 Springer-</a:t>
            </a:r>
            <a:r>
              <a:rPr lang="en-US" dirty="0" err="1"/>
              <a:t>Verlag</a:t>
            </a:r>
            <a:r>
              <a:rPr lang="en-US" dirty="0"/>
              <a:t> GmbH</a:t>
            </a:r>
          </a:p>
          <a:p>
            <a:r>
              <a:rPr lang="en-US" dirty="0"/>
              <a:t>R. J. </a:t>
            </a:r>
            <a:r>
              <a:rPr lang="en-US" dirty="0" err="1"/>
              <a:t>Sadus</a:t>
            </a:r>
            <a:r>
              <a:rPr lang="en-US" dirty="0"/>
              <a:t>, Molecular Simulation of Fluids: Theory, Algorithms and Object-Orientation, 2002, ISBN 0-444-51082-6</a:t>
            </a:r>
          </a:p>
          <a:p>
            <a:r>
              <a:rPr lang="en-US" dirty="0"/>
              <a:t>T. </a:t>
            </a:r>
            <a:r>
              <a:rPr lang="en-US" dirty="0" err="1"/>
              <a:t>Schlick</a:t>
            </a:r>
            <a:r>
              <a:rPr lang="en-US" dirty="0"/>
              <a:t>, Molecular Modeling and Simulation, 2002, ISBN 0-387-95404-X</a:t>
            </a:r>
          </a:p>
          <a:p>
            <a:r>
              <a:rPr lang="ru-RU" dirty="0"/>
              <a:t>А. В. </a:t>
            </a:r>
            <a:r>
              <a:rPr lang="ru-RU" dirty="0" err="1"/>
              <a:t>Погребняк</a:t>
            </a:r>
            <a:r>
              <a:rPr lang="ru-RU" dirty="0"/>
              <a:t>. Молекулярное моделирование и дизайн биологически активных веществ. — Ростов-на-Дону: Издательство СКНЦ ВШ, 2003. — </a:t>
            </a:r>
            <a:r>
              <a:rPr lang="en-US" dirty="0"/>
              <a:t>ISBN 5-87872-258-5.</a:t>
            </a:r>
          </a:p>
          <a:p>
            <a:r>
              <a:rPr lang="ru-RU" dirty="0" err="1"/>
              <a:t>Рапапорт</a:t>
            </a:r>
            <a:r>
              <a:rPr lang="ru-RU" dirty="0"/>
              <a:t> Д. К. Искусство молекулярной динамики. — Ижевск: ИКИ, 2012. — 632 с. — </a:t>
            </a:r>
            <a:r>
              <a:rPr lang="en-US" dirty="0"/>
              <a:t>ISBN 978-5-4344-0083-1.</a:t>
            </a:r>
          </a:p>
          <a:p>
            <a:r>
              <a:rPr lang="ru-RU" dirty="0"/>
              <a:t>Х.-Д. </a:t>
            </a:r>
            <a:r>
              <a:rPr lang="ru-RU" dirty="0" err="1"/>
              <a:t>Хельтье</a:t>
            </a:r>
            <a:r>
              <a:rPr lang="ru-RU" dirty="0"/>
              <a:t>, В. </a:t>
            </a:r>
            <a:r>
              <a:rPr lang="ru-RU" dirty="0" err="1"/>
              <a:t>Зиппль</a:t>
            </a:r>
            <a:r>
              <a:rPr lang="ru-RU" dirty="0"/>
              <a:t>, Д. </a:t>
            </a:r>
            <a:r>
              <a:rPr lang="ru-RU" dirty="0" err="1"/>
              <a:t>Роньян</a:t>
            </a:r>
            <a:r>
              <a:rPr lang="ru-RU" dirty="0"/>
              <a:t>, Г. </a:t>
            </a:r>
            <a:r>
              <a:rPr lang="ru-RU" dirty="0" err="1"/>
              <a:t>Фолькерс</a:t>
            </a:r>
            <a:r>
              <a:rPr lang="ru-RU" dirty="0"/>
              <a:t>, Молекулярное моделирование Теория и практика, 2010, </a:t>
            </a:r>
            <a:r>
              <a:rPr lang="en-US" dirty="0"/>
              <a:t>ISBN 978-5-9963-0156-0</a:t>
            </a:r>
          </a:p>
          <a:p>
            <a:endParaRPr lang="ru-RU" dirty="0"/>
          </a:p>
        </p:txBody>
      </p:sp>
    </p:spTree>
    <p:extLst>
      <p:ext uri="{BB962C8B-B14F-4D97-AF65-F5344CB8AC3E}">
        <p14:creationId xmlns:p14="http://schemas.microsoft.com/office/powerpoint/2010/main" xmlns="" val="33523910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476672"/>
            <a:ext cx="6912768" cy="566936"/>
          </a:xfrm>
        </p:spPr>
        <p:txBody>
          <a:bodyPr>
            <a:normAutofit fontScale="90000"/>
          </a:bodyPr>
          <a:lstStyle/>
          <a:p>
            <a:r>
              <a:rPr lang="ru-RU" sz="3200" b="1" u="sng" dirty="0" smtClean="0"/>
              <a:t>Определение моделирования</a:t>
            </a:r>
            <a:endParaRPr lang="ru-RU" sz="3200" b="1" u="sng" dirty="0"/>
          </a:p>
        </p:txBody>
      </p:sp>
      <p:sp>
        <p:nvSpPr>
          <p:cNvPr id="3" name="Объект 2"/>
          <p:cNvSpPr>
            <a:spLocks noGrp="1"/>
          </p:cNvSpPr>
          <p:nvPr>
            <p:ph idx="1"/>
          </p:nvPr>
        </p:nvSpPr>
        <p:spPr>
          <a:xfrm>
            <a:off x="683568" y="980728"/>
            <a:ext cx="7137241" cy="4491861"/>
          </a:xfrm>
        </p:spPr>
        <p:txBody>
          <a:bodyPr>
            <a:noAutofit/>
          </a:bodyPr>
          <a:lstStyle/>
          <a:p>
            <a:pPr marL="68580" indent="0">
              <a:buNone/>
            </a:pPr>
            <a:r>
              <a:rPr lang="ru-RU" sz="1400" b="1" dirty="0">
                <a:effectLst>
                  <a:outerShdw blurRad="38100" dist="38100" dir="2700000" algn="tl">
                    <a:srgbClr val="000000">
                      <a:alpha val="43137"/>
                    </a:srgbClr>
                  </a:outerShdw>
                </a:effectLst>
              </a:rPr>
              <a:t>Моделирование (от лат. </a:t>
            </a:r>
            <a:r>
              <a:rPr lang="ru-RU" sz="1400" b="1" dirty="0" err="1">
                <a:effectLst>
                  <a:outerShdw blurRad="38100" dist="38100" dir="2700000" algn="tl">
                    <a:srgbClr val="000000">
                      <a:alpha val="43137"/>
                    </a:srgbClr>
                  </a:outerShdw>
                </a:effectLst>
              </a:rPr>
              <a:t>modulus</a:t>
            </a:r>
            <a:r>
              <a:rPr lang="ru-RU" sz="1400" b="1" dirty="0">
                <a:effectLst>
                  <a:outerShdw blurRad="38100" dist="38100" dir="2700000" algn="tl">
                    <a:srgbClr val="000000">
                      <a:alpha val="43137"/>
                    </a:srgbClr>
                  </a:outerShdw>
                </a:effectLst>
              </a:rPr>
              <a:t> - мера, образец, норма) - исследования на лабораторных моделях физических процессов, протекающих в отдельных телах или сооружениях. Если эти модели удовлетворяют основным положениям теории подобия, то исследование их дает возможность получить количественную и качественную характеристики действительного процесса</a:t>
            </a:r>
          </a:p>
          <a:p>
            <a:pPr marL="68580" indent="0">
              <a:buNone/>
            </a:pPr>
            <a:r>
              <a:rPr lang="ru-RU" sz="1400" b="1" dirty="0">
                <a:effectLst>
                  <a:outerShdw blurRad="38100" dist="38100" dir="2700000" algn="tl">
                    <a:srgbClr val="000000">
                      <a:alpha val="43137"/>
                    </a:srgbClr>
                  </a:outerShdw>
                </a:effectLst>
              </a:rPr>
              <a:t>Моделирование — исследование объектов познания на их моделях; построение и изучение моделей реально существующих предметов, процессов или явлений с целью получения объяснений этих явлений, а также для предсказания явлений, интересующих исследователя.</a:t>
            </a:r>
          </a:p>
          <a:p>
            <a:pPr marL="68580" indent="0">
              <a:buNone/>
            </a:pPr>
            <a:r>
              <a:rPr lang="ru-RU" sz="1400" b="1" dirty="0">
                <a:effectLst>
                  <a:outerShdw blurRad="38100" dist="38100" dir="2700000" algn="tl">
                    <a:srgbClr val="000000">
                      <a:alpha val="43137"/>
                    </a:srgbClr>
                  </a:outerShdw>
                </a:effectLst>
              </a:rPr>
              <a:t>Модель - объект произвольной природы, который отражает главные, с точки зрения решаемой задачи, свойства объекта моделирования.</a:t>
            </a:r>
          </a:p>
          <a:p>
            <a:pPr marL="68580" indent="0">
              <a:buNone/>
            </a:pPr>
            <a:r>
              <a:rPr lang="ru-RU" sz="1400" b="1" dirty="0">
                <a:effectLst>
                  <a:outerShdw blurRad="38100" dist="38100" dir="2700000" algn="tl">
                    <a:srgbClr val="000000">
                      <a:alpha val="43137"/>
                    </a:srgbClr>
                  </a:outerShdw>
                </a:effectLst>
              </a:rPr>
              <a:t>Выделяют главные функции модели:</a:t>
            </a:r>
          </a:p>
          <a:p>
            <a:pPr marL="68580" indent="0">
              <a:buNone/>
            </a:pPr>
            <a:r>
              <a:rPr lang="ru-RU" sz="1400" b="1" dirty="0">
                <a:effectLst>
                  <a:outerShdw blurRad="38100" dist="38100" dir="2700000" algn="tl">
                    <a:srgbClr val="000000">
                      <a:alpha val="43137"/>
                    </a:srgbClr>
                  </a:outerShdw>
                </a:effectLst>
              </a:rPr>
              <a:t>-упрощение получения информации о свойствах объекта;</a:t>
            </a:r>
          </a:p>
          <a:p>
            <a:pPr marL="68580" indent="0">
              <a:buNone/>
            </a:pPr>
            <a:r>
              <a:rPr lang="ru-RU" sz="1400" b="1" dirty="0">
                <a:effectLst>
                  <a:outerShdw blurRad="38100" dist="38100" dir="2700000" algn="tl">
                    <a:srgbClr val="000000">
                      <a:alpha val="43137"/>
                    </a:srgbClr>
                  </a:outerShdw>
                </a:effectLst>
              </a:rPr>
              <a:t>-передача информации и знаний;</a:t>
            </a:r>
          </a:p>
          <a:p>
            <a:pPr marL="68580" indent="0">
              <a:buNone/>
            </a:pPr>
            <a:r>
              <a:rPr lang="ru-RU" sz="1400" b="1" dirty="0">
                <a:effectLst>
                  <a:outerShdw blurRad="38100" dist="38100" dir="2700000" algn="tl">
                    <a:srgbClr val="000000">
                      <a:alpha val="43137"/>
                    </a:srgbClr>
                  </a:outerShdw>
                </a:effectLst>
              </a:rPr>
              <a:t>-управление и оптимизация объектами и процессами;</a:t>
            </a:r>
          </a:p>
          <a:p>
            <a:pPr marL="68580" indent="0">
              <a:buNone/>
            </a:pPr>
            <a:r>
              <a:rPr lang="ru-RU" sz="1400" b="1" dirty="0">
                <a:effectLst>
                  <a:outerShdw blurRad="38100" dist="38100" dir="2700000" algn="tl">
                    <a:srgbClr val="000000">
                      <a:alpha val="43137"/>
                    </a:srgbClr>
                  </a:outerShdw>
                </a:effectLst>
              </a:rPr>
              <a:t>-прогнозирование;</a:t>
            </a:r>
          </a:p>
          <a:p>
            <a:pPr marL="68580" indent="0">
              <a:buNone/>
            </a:pPr>
            <a:r>
              <a:rPr lang="ru-RU" sz="1400" b="1" dirty="0">
                <a:effectLst>
                  <a:outerShdw blurRad="38100" dist="38100" dir="2700000" algn="tl">
                    <a:srgbClr val="000000">
                      <a:alpha val="43137"/>
                    </a:srgbClr>
                  </a:outerShdw>
                </a:effectLst>
              </a:rPr>
              <a:t>-диагностика.</a:t>
            </a:r>
          </a:p>
          <a:p>
            <a:pPr marL="68580" indent="0">
              <a:buNone/>
            </a:pPr>
            <a:r>
              <a:rPr lang="ru-RU" sz="1400" b="1" dirty="0">
                <a:effectLst>
                  <a:outerShdw blurRad="38100" dist="38100" dir="2700000" algn="tl">
                    <a:srgbClr val="000000">
                      <a:alpha val="43137"/>
                    </a:srgbClr>
                  </a:outerShdw>
                </a:effectLst>
              </a:rPr>
              <a:t>В силу многозначности понятия «модель» в науке и технике не существует единой классификации видов моделирования: классификацию можно проводить по характеру моделей, по характеру моделируемых объектов, по сферам приложения моделирования (в технике, физических науках, кибернетике и т. д.).</a:t>
            </a:r>
          </a:p>
        </p:txBody>
      </p:sp>
    </p:spTree>
    <p:extLst>
      <p:ext uri="{BB962C8B-B14F-4D97-AF65-F5344CB8AC3E}">
        <p14:creationId xmlns:p14="http://schemas.microsoft.com/office/powerpoint/2010/main" xmlns="" val="26748396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476672"/>
            <a:ext cx="7024744" cy="613872"/>
          </a:xfrm>
        </p:spPr>
        <p:txBody>
          <a:bodyPr>
            <a:normAutofit fontScale="90000"/>
          </a:bodyPr>
          <a:lstStyle/>
          <a:p>
            <a:r>
              <a:rPr lang="ru-RU" dirty="0" smtClean="0"/>
              <a:t>Виды моделирования </a:t>
            </a:r>
            <a:endParaRPr lang="ru-RU" dirty="0"/>
          </a:p>
        </p:txBody>
      </p:sp>
      <p:sp>
        <p:nvSpPr>
          <p:cNvPr id="3" name="Объект 2"/>
          <p:cNvSpPr>
            <a:spLocks noGrp="1"/>
          </p:cNvSpPr>
          <p:nvPr>
            <p:ph idx="1"/>
          </p:nvPr>
        </p:nvSpPr>
        <p:spPr>
          <a:xfrm>
            <a:off x="755576" y="1412776"/>
            <a:ext cx="7065233" cy="4419853"/>
          </a:xfrm>
        </p:spPr>
        <p:txBody>
          <a:bodyPr>
            <a:normAutofit fontScale="62500" lnSpcReduction="20000"/>
          </a:bodyPr>
          <a:lstStyle/>
          <a:p>
            <a:pPr marL="68580" indent="0">
              <a:buNone/>
            </a:pPr>
            <a:r>
              <a:rPr lang="ru-RU" dirty="0" smtClean="0"/>
              <a:t>Информационное</a:t>
            </a:r>
          </a:p>
          <a:p>
            <a:pPr marL="68580" indent="0">
              <a:buNone/>
            </a:pPr>
            <a:r>
              <a:rPr lang="ru-RU" dirty="0" smtClean="0"/>
              <a:t>Компьютерное </a:t>
            </a:r>
          </a:p>
          <a:p>
            <a:pPr marL="68580" indent="0">
              <a:buNone/>
            </a:pPr>
            <a:r>
              <a:rPr lang="ru-RU" dirty="0" smtClean="0"/>
              <a:t>Математическое</a:t>
            </a:r>
          </a:p>
          <a:p>
            <a:pPr marL="68580" indent="0">
              <a:buNone/>
            </a:pPr>
            <a:r>
              <a:rPr lang="ru-RU" dirty="0" smtClean="0"/>
              <a:t>Математико-картографическое </a:t>
            </a:r>
          </a:p>
          <a:p>
            <a:pPr marL="68580" indent="0">
              <a:buNone/>
            </a:pPr>
            <a:r>
              <a:rPr lang="ru-RU" dirty="0" smtClean="0"/>
              <a:t>Молекулярное</a:t>
            </a:r>
          </a:p>
          <a:p>
            <a:pPr marL="68580" indent="0">
              <a:buNone/>
            </a:pPr>
            <a:r>
              <a:rPr lang="ru-RU" dirty="0" smtClean="0"/>
              <a:t>Цифровое </a:t>
            </a:r>
          </a:p>
          <a:p>
            <a:pPr marL="68580" indent="0">
              <a:buNone/>
            </a:pPr>
            <a:r>
              <a:rPr lang="ru-RU" dirty="0" smtClean="0"/>
              <a:t>Логическое </a:t>
            </a:r>
          </a:p>
          <a:p>
            <a:pPr marL="68580" indent="0">
              <a:buNone/>
            </a:pPr>
            <a:r>
              <a:rPr lang="ru-RU" dirty="0" smtClean="0"/>
              <a:t>Педагогическое</a:t>
            </a:r>
          </a:p>
          <a:p>
            <a:pPr marL="68580" indent="0">
              <a:buNone/>
            </a:pPr>
            <a:r>
              <a:rPr lang="ru-RU" dirty="0" smtClean="0"/>
              <a:t>Психологическое</a:t>
            </a:r>
          </a:p>
          <a:p>
            <a:pPr marL="68580" indent="0">
              <a:buNone/>
            </a:pPr>
            <a:r>
              <a:rPr lang="ru-RU" dirty="0" smtClean="0"/>
              <a:t>Статистическое</a:t>
            </a:r>
          </a:p>
          <a:p>
            <a:pPr marL="68580" indent="0">
              <a:buNone/>
            </a:pPr>
            <a:r>
              <a:rPr lang="ru-RU" dirty="0" smtClean="0"/>
              <a:t>Структурное</a:t>
            </a:r>
          </a:p>
          <a:p>
            <a:pPr marL="68580" indent="0">
              <a:buNone/>
            </a:pPr>
            <a:r>
              <a:rPr lang="ru-RU" dirty="0" smtClean="0"/>
              <a:t>Физическое</a:t>
            </a:r>
          </a:p>
          <a:p>
            <a:pPr marL="68580" indent="0">
              <a:buNone/>
            </a:pPr>
            <a:r>
              <a:rPr lang="ru-RU" dirty="0" smtClean="0"/>
              <a:t>Экономико-математическое</a:t>
            </a:r>
          </a:p>
          <a:p>
            <a:pPr marL="68580" indent="0">
              <a:buNone/>
            </a:pPr>
            <a:r>
              <a:rPr lang="ru-RU" dirty="0" smtClean="0"/>
              <a:t>Имитационное</a:t>
            </a:r>
          </a:p>
          <a:p>
            <a:pPr marL="68580" indent="0">
              <a:buNone/>
            </a:pPr>
            <a:r>
              <a:rPr lang="ru-RU" dirty="0" smtClean="0"/>
              <a:t>Эволюционное</a:t>
            </a:r>
          </a:p>
          <a:p>
            <a:pPr marL="68580" indent="0">
              <a:buNone/>
            </a:pPr>
            <a:r>
              <a:rPr lang="ru-RU" dirty="0" smtClean="0"/>
              <a:t>Историческое</a:t>
            </a:r>
          </a:p>
          <a:p>
            <a:pPr marL="68580" indent="0">
              <a:buNone/>
            </a:pPr>
            <a:r>
              <a:rPr lang="ru-RU" dirty="0" smtClean="0"/>
              <a:t>Нечеткое</a:t>
            </a:r>
          </a:p>
          <a:p>
            <a:pPr marL="68580" indent="0">
              <a:buNone/>
            </a:pPr>
            <a:r>
              <a:rPr lang="ru-RU" dirty="0" smtClean="0"/>
              <a:t>Модельное</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292080" y="1124744"/>
            <a:ext cx="3089920" cy="231744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583581" y="2470528"/>
            <a:ext cx="2101670" cy="157625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rot="904980">
            <a:off x="5861570" y="3630874"/>
            <a:ext cx="2562929" cy="191693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2434845" y="4725144"/>
            <a:ext cx="2838444" cy="17882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85863489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7" name="Picture 5"/>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250385" y="4885357"/>
            <a:ext cx="2331243" cy="162059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300192" y="692696"/>
            <a:ext cx="2281436" cy="179092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39552" y="4077072"/>
            <a:ext cx="3238500" cy="2428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1043490" y="1027664"/>
            <a:ext cx="6696862" cy="385112"/>
          </a:xfrm>
        </p:spPr>
        <p:txBody>
          <a:bodyPr>
            <a:normAutofit fontScale="90000"/>
          </a:bodyPr>
          <a:lstStyle/>
          <a:p>
            <a:r>
              <a:rPr lang="ru-RU" dirty="0" smtClean="0"/>
              <a:t>Молекулярное моделирование</a:t>
            </a:r>
            <a:endParaRPr lang="ru-RU" dirty="0"/>
          </a:p>
        </p:txBody>
      </p:sp>
      <p:sp>
        <p:nvSpPr>
          <p:cNvPr id="3" name="Объект 2"/>
          <p:cNvSpPr>
            <a:spLocks noGrp="1"/>
          </p:cNvSpPr>
          <p:nvPr>
            <p:ph idx="1"/>
          </p:nvPr>
        </p:nvSpPr>
        <p:spPr>
          <a:xfrm>
            <a:off x="1115616" y="1772816"/>
            <a:ext cx="6777317" cy="3508977"/>
          </a:xfrm>
        </p:spPr>
        <p:txBody>
          <a:bodyPr>
            <a:normAutofit fontScale="55000" lnSpcReduction="20000"/>
          </a:bodyPr>
          <a:lstStyle/>
          <a:p>
            <a:pPr marL="68580" indent="0">
              <a:buNone/>
            </a:pPr>
            <a:r>
              <a:rPr lang="ru-RU" b="1" dirty="0"/>
              <a:t>Молекулярное моделирование (ММ) — это собирательное </a:t>
            </a:r>
            <a:r>
              <a:rPr lang="ru-RU" b="1" dirty="0" smtClean="0"/>
              <a:t>название относящееся </a:t>
            </a:r>
            <a:r>
              <a:rPr lang="ru-RU" b="1" dirty="0"/>
              <a:t>к теоретическим подходам и вычислительным методам моделирования или изображения поведения молекул. Эти методы используются компьютерной химии, вычислительной биологии и науке о материалах для изучения молекулярных систем различных размеров. Простейшие вычисления могут быть выполнены вручную, но компьютеры становятся абсолютно необходимы при расчётах систем любого разумного масштаба. Общей чертой методов ММ является атомистический уровень описания молекулярных систем — наименьшими частицами являются атомы или небольшие группы атомов. В этом состоит отличие ММ от квантовой химии, где в явном виде учитываются и электроны. Таким образом, преимуществом ММ является меньшая сложность в описании систем, позволяющая рассмотрение большего числа частиц при расчётах. Молекулы могут быть смоделированы как в вакууме, так и в присутствии растворителя, например воды. Расчёты систем в вакууме называются расчётами "в газовой фазе", в то время как расчёты, включающие молекулы растворителя, называются расчётами "с явно заданным растворителем". Другая группа расчётов учитывает наличие растворителя оценочно, с помощью дополнительных членов в потенциальной функции — так называемые расчёты "с неявным растворителем"</a:t>
            </a:r>
          </a:p>
        </p:txBody>
      </p:sp>
    </p:spTree>
    <p:extLst>
      <p:ext uri="{BB962C8B-B14F-4D97-AF65-F5344CB8AC3E}">
        <p14:creationId xmlns:p14="http://schemas.microsoft.com/office/powerpoint/2010/main" xmlns="" val="5882957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540638" y="764704"/>
            <a:ext cx="2021210" cy="261544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11560" y="404664"/>
            <a:ext cx="4097151" cy="199643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853588" y="4005064"/>
            <a:ext cx="1700411" cy="243322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Объект 2"/>
          <p:cNvSpPr>
            <a:spLocks noGrp="1"/>
          </p:cNvSpPr>
          <p:nvPr>
            <p:ph idx="1"/>
          </p:nvPr>
        </p:nvSpPr>
        <p:spPr/>
        <p:txBody>
          <a:bodyPr/>
          <a:lstStyle/>
          <a:p>
            <a:pPr marL="68580" indent="0">
              <a:buNone/>
            </a:pPr>
            <a:r>
              <a:rPr lang="ru-RU" b="1" dirty="0"/>
              <a:t> Среди биологических явлений, которые исследуются методами ММ, сворачивание белков, ферментативный катализ, стабильность белков, конформационные превращения и процессы молекулярного узнавания в белках, ДНК и мембранах.</a:t>
            </a:r>
          </a:p>
          <a:p>
            <a:endParaRPr lang="ru-RU" b="1" dirty="0"/>
          </a:p>
          <a:p>
            <a:endParaRPr lang="ru-RU" b="1" dirty="0"/>
          </a:p>
        </p:txBody>
      </p:sp>
      <p:pic>
        <p:nvPicPr>
          <p:cNvPr id="4101" name="Picture 5"/>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11560" y="5037667"/>
            <a:ext cx="2135138" cy="14234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04191422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508104" y="332656"/>
            <a:ext cx="3089194" cy="219950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Заголовок 1"/>
          <p:cNvSpPr>
            <a:spLocks noGrp="1"/>
          </p:cNvSpPr>
          <p:nvPr>
            <p:ph type="title"/>
          </p:nvPr>
        </p:nvSpPr>
        <p:spPr/>
        <p:txBody>
          <a:bodyPr>
            <a:normAutofit fontScale="90000"/>
          </a:bodyPr>
          <a:lstStyle/>
          <a:p>
            <a:r>
              <a:rPr lang="ru-RU" dirty="0"/>
              <a:t>Молекулярное моделирование белковых структур</a:t>
            </a:r>
          </a:p>
        </p:txBody>
      </p:sp>
      <p:sp>
        <p:nvSpPr>
          <p:cNvPr id="3" name="Объект 2"/>
          <p:cNvSpPr>
            <a:spLocks noGrp="1"/>
          </p:cNvSpPr>
          <p:nvPr>
            <p:ph idx="1"/>
          </p:nvPr>
        </p:nvSpPr>
        <p:spPr/>
        <p:txBody>
          <a:bodyPr>
            <a:normAutofit fontScale="62500" lnSpcReduction="20000"/>
          </a:bodyPr>
          <a:lstStyle/>
          <a:p>
            <a:pPr marL="68580" indent="0">
              <a:buNone/>
            </a:pPr>
            <a:r>
              <a:rPr lang="ru-RU" b="1" dirty="0" smtClean="0"/>
              <a:t>. </a:t>
            </a:r>
            <a:r>
              <a:rPr lang="ru-RU" b="1" dirty="0"/>
              <a:t>Наверно нет ничего более загадочного в живой природе чем белки - молекулы, обладающие удивительными свойствами, одним из которых является способность каждой белковой молекулы сворачиваться в пространстве уникальным образом. Необходимость моделирования структур белков обуславливается ограниченными структурными данными - в настоящее время экспериментально определена структура незначительного количества белков, аминокислотная последовательность которых определена.</a:t>
            </a:r>
          </a:p>
          <a:p>
            <a:pPr marL="68580" indent="0">
              <a:buNone/>
            </a:pPr>
            <a:r>
              <a:rPr lang="ru-RU" b="1" dirty="0"/>
              <a:t> Среди биологических явлений, которые исследуются методами ММ, являются сворачивание белков, ферментативный катализ, стабильность белков, конформационные превращения и процессы молекулярного узнавания в белках, ДНК и </a:t>
            </a:r>
            <a:r>
              <a:rPr lang="ru-RU" b="1" dirty="0" smtClean="0"/>
              <a:t>мембранах.</a:t>
            </a:r>
          </a:p>
          <a:p>
            <a:pPr marL="68580" indent="0">
              <a:buNone/>
            </a:pPr>
            <a:r>
              <a:rPr lang="ru-RU" b="1" dirty="0" smtClean="0"/>
              <a:t>В настоящее </a:t>
            </a:r>
            <a:r>
              <a:rPr lang="ru-RU" b="1" dirty="0"/>
              <a:t>время отсутствуют области химии  и  физики, не требующие для своего развития в той или иной степени результаты молекулярного моделирования.</a:t>
            </a:r>
          </a:p>
          <a:p>
            <a:endParaRPr lang="ru-RU" b="1" dirty="0"/>
          </a:p>
        </p:txBody>
      </p:sp>
      <p:pic>
        <p:nvPicPr>
          <p:cNvPr id="5123"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67544" y="5445224"/>
            <a:ext cx="1414400" cy="1061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96307058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940152" y="643508"/>
            <a:ext cx="2641476" cy="17609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467544" y="548680"/>
            <a:ext cx="7024744" cy="1143000"/>
          </a:xfrm>
        </p:spPr>
        <p:txBody>
          <a:bodyPr>
            <a:normAutofit fontScale="90000"/>
          </a:bodyPr>
          <a:lstStyle/>
          <a:p>
            <a:r>
              <a:rPr lang="ru-RU" dirty="0" smtClean="0"/>
              <a:t>Метод молекулярного моделирования</a:t>
            </a:r>
            <a:endParaRPr lang="ru-RU" dirty="0"/>
          </a:p>
        </p:txBody>
      </p:sp>
      <p:sp>
        <p:nvSpPr>
          <p:cNvPr id="3" name="Объект 2"/>
          <p:cNvSpPr>
            <a:spLocks noGrp="1"/>
          </p:cNvSpPr>
          <p:nvPr>
            <p:ph idx="1"/>
          </p:nvPr>
        </p:nvSpPr>
        <p:spPr>
          <a:xfrm>
            <a:off x="1043492" y="2323652"/>
            <a:ext cx="6336820" cy="3049564"/>
          </a:xfrm>
        </p:spPr>
        <p:txBody>
          <a:bodyPr>
            <a:normAutofit fontScale="55000" lnSpcReduction="20000"/>
          </a:bodyPr>
          <a:lstStyle/>
          <a:p>
            <a:pPr marL="68580" indent="0">
              <a:buNone/>
            </a:pPr>
            <a:r>
              <a:rPr lang="ru-RU" dirty="0"/>
              <a:t>Методы молекулярного моделирования </a:t>
            </a:r>
            <a:r>
              <a:rPr lang="ru-RU" dirty="0" smtClean="0"/>
              <a:t>используются компьютерной </a:t>
            </a:r>
            <a:r>
              <a:rPr lang="ru-RU" dirty="0"/>
              <a:t>химии, вычислительной биологии и науке о материалах для изучения как индивидуальных молекул, так и взаимодействия в молекулярных системах.</a:t>
            </a:r>
          </a:p>
          <a:p>
            <a:pPr marL="68580" indent="0">
              <a:buNone/>
            </a:pPr>
            <a:r>
              <a:rPr lang="ru-RU" dirty="0" smtClean="0"/>
              <a:t>Рассмотрим </a:t>
            </a:r>
            <a:r>
              <a:rPr lang="ru-RU" dirty="0"/>
              <a:t>примеры областей применения молекулярного моделирования.</a:t>
            </a:r>
          </a:p>
          <a:p>
            <a:pPr marL="68580" indent="0">
              <a:buNone/>
            </a:pPr>
            <a:r>
              <a:rPr lang="ru-RU" dirty="0" smtClean="0"/>
              <a:t>Молекулярное </a:t>
            </a:r>
            <a:r>
              <a:rPr lang="ru-RU" dirty="0"/>
              <a:t>моделирование лекарств. Сегодня ведущие фармацевтические фирмы все более активно используют результаты вычислений. В среднем для создания принципиально нового лекарства (до активного использования компьютеров) требовалось 10-15 лет при затратах 100-250 миллионов долларов. Применение компьютеров позволяет вдвое снизить (по крайней мере по временному интервалу) сроки  и  стоимость разработок. Применение суперкомпьютеров выводит молекулярное моделирование биологически активных веществ на качественно новый уровень.</a:t>
            </a:r>
          </a:p>
          <a:p>
            <a:endParaRPr lang="ru-RU" dirty="0"/>
          </a:p>
        </p:txBody>
      </p:sp>
      <p:pic>
        <p:nvPicPr>
          <p:cNvPr id="6147"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640056" y="4653136"/>
            <a:ext cx="1957984" cy="18346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83568" y="4998038"/>
            <a:ext cx="2627714" cy="14653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7080202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55576" y="404664"/>
            <a:ext cx="6991350" cy="2209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Заголовок 1"/>
          <p:cNvSpPr>
            <a:spLocks noGrp="1"/>
          </p:cNvSpPr>
          <p:nvPr>
            <p:ph type="title"/>
          </p:nvPr>
        </p:nvSpPr>
        <p:spPr/>
        <p:txBody>
          <a:bodyPr>
            <a:normAutofit fontScale="90000"/>
          </a:bodyPr>
          <a:lstStyle/>
          <a:p>
            <a:r>
              <a:rPr lang="ru-RU" b="1" dirty="0" smtClean="0">
                <a:solidFill>
                  <a:schemeClr val="tx1"/>
                </a:solidFill>
              </a:rPr>
              <a:t>Методы молекулярного моделирования</a:t>
            </a:r>
            <a:endParaRPr lang="ru-RU" b="1" dirty="0">
              <a:solidFill>
                <a:schemeClr val="tx1"/>
              </a:solidFill>
            </a:endParaRPr>
          </a:p>
        </p:txBody>
      </p:sp>
      <p:sp>
        <p:nvSpPr>
          <p:cNvPr id="3" name="Объект 2"/>
          <p:cNvSpPr>
            <a:spLocks noGrp="1"/>
          </p:cNvSpPr>
          <p:nvPr>
            <p:ph idx="1"/>
          </p:nvPr>
        </p:nvSpPr>
        <p:spPr>
          <a:xfrm>
            <a:off x="1259632" y="2348880"/>
            <a:ext cx="6777317" cy="3508977"/>
          </a:xfrm>
        </p:spPr>
        <p:txBody>
          <a:bodyPr>
            <a:normAutofit fontScale="62500" lnSpcReduction="20000"/>
          </a:bodyPr>
          <a:lstStyle/>
          <a:p>
            <a:pPr marL="68580" indent="0">
              <a:buNone/>
            </a:pPr>
            <a:endParaRPr lang="ru-RU" dirty="0"/>
          </a:p>
          <a:p>
            <a:r>
              <a:rPr lang="ru-RU" dirty="0"/>
              <a:t>молекулярная механика:  один из подходов в ММ, использующий классическую механику для описания физических основ модели. В методе молекулярной механики производится поиск энергетически выгодного пространственного строения молекулы путем нахождения локального минимума этой функции потенциальной энергии</a:t>
            </a:r>
          </a:p>
          <a:p>
            <a:r>
              <a:rPr lang="ru-RU" dirty="0"/>
              <a:t>молекулярная динамика: в методе молекулярной динамики вычисляется классическая траектория движения атомов путем интегрирования уравнения движения Ньютона в силовом поле молекулы.</a:t>
            </a:r>
          </a:p>
          <a:p>
            <a:r>
              <a:rPr lang="ru-RU" dirty="0"/>
              <a:t>метод Монте-Карло: рассматривается вся статистическая совокупность энергетически выгодных положений атомов в молекуле, что дает возможность определить самое выгодное в энергетическом плане пространственное строение молекул, а также оценить их термодинамические характеристики</a:t>
            </a:r>
          </a:p>
          <a:p>
            <a:endParaRPr lang="ru-RU" dirty="0"/>
          </a:p>
        </p:txBody>
      </p:sp>
    </p:spTree>
    <p:extLst>
      <p:ext uri="{BB962C8B-B14F-4D97-AF65-F5344CB8AC3E}">
        <p14:creationId xmlns:p14="http://schemas.microsoft.com/office/powerpoint/2010/main" xmlns="" val="405646273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668625" y="2780928"/>
            <a:ext cx="3726729" cy="348518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Заголовок 1"/>
          <p:cNvSpPr>
            <a:spLocks noGrp="1"/>
          </p:cNvSpPr>
          <p:nvPr>
            <p:ph type="title"/>
          </p:nvPr>
        </p:nvSpPr>
        <p:spPr/>
        <p:txBody>
          <a:bodyPr>
            <a:normAutofit fontScale="90000"/>
          </a:bodyPr>
          <a:lstStyle/>
          <a:p>
            <a:r>
              <a:rPr lang="ru-RU" dirty="0"/>
              <a:t>Популярные программы для молекулярного моделирования</a:t>
            </a:r>
          </a:p>
        </p:txBody>
      </p:sp>
      <p:sp>
        <p:nvSpPr>
          <p:cNvPr id="3" name="Объект 2"/>
          <p:cNvSpPr>
            <a:spLocks noGrp="1"/>
          </p:cNvSpPr>
          <p:nvPr>
            <p:ph idx="1"/>
          </p:nvPr>
        </p:nvSpPr>
        <p:spPr/>
        <p:txBody>
          <a:bodyPr>
            <a:normAutofit fontScale="47500" lnSpcReduction="20000"/>
          </a:bodyPr>
          <a:lstStyle/>
          <a:p>
            <a:pPr marL="525780" indent="-457200">
              <a:buFont typeface="+mj-lt"/>
              <a:buAutoNum type="arabicPeriod"/>
            </a:pPr>
            <a:r>
              <a:rPr lang="en-US" dirty="0"/>
              <a:t>ADF</a:t>
            </a:r>
          </a:p>
          <a:p>
            <a:pPr marL="525780" indent="-457200">
              <a:buFont typeface="+mj-lt"/>
              <a:buAutoNum type="arabicPeriod"/>
            </a:pPr>
            <a:r>
              <a:rPr lang="en-US" dirty="0"/>
              <a:t>Agile Molecule</a:t>
            </a:r>
          </a:p>
          <a:p>
            <a:pPr marL="525780" indent="-457200">
              <a:buFont typeface="+mj-lt"/>
              <a:buAutoNum type="arabicPeriod"/>
            </a:pPr>
            <a:r>
              <a:rPr lang="en-US" dirty="0" err="1"/>
              <a:t>BALLView</a:t>
            </a:r>
            <a:endParaRPr lang="en-US" dirty="0"/>
          </a:p>
          <a:p>
            <a:pPr marL="525780" indent="-457200">
              <a:buFont typeface="+mj-lt"/>
              <a:buAutoNum type="arabicPeriod"/>
            </a:pPr>
            <a:r>
              <a:rPr lang="en-US" dirty="0" err="1"/>
              <a:t>Biskit</a:t>
            </a:r>
            <a:endParaRPr lang="en-US" dirty="0"/>
          </a:p>
          <a:p>
            <a:pPr marL="525780" indent="-457200">
              <a:buFont typeface="+mj-lt"/>
              <a:buAutoNum type="arabicPeriod"/>
            </a:pPr>
            <a:r>
              <a:rPr lang="en-US" dirty="0"/>
              <a:t>Cerius2</a:t>
            </a:r>
          </a:p>
          <a:p>
            <a:pPr marL="525780" indent="-457200">
              <a:buFont typeface="+mj-lt"/>
              <a:buAutoNum type="arabicPeriod"/>
            </a:pPr>
            <a:r>
              <a:rPr lang="en-US" dirty="0"/>
              <a:t>Chimera</a:t>
            </a:r>
          </a:p>
          <a:p>
            <a:pPr marL="525780" indent="-457200">
              <a:buFont typeface="+mj-lt"/>
              <a:buAutoNum type="arabicPeriod"/>
            </a:pPr>
            <a:r>
              <a:rPr lang="en-US" dirty="0"/>
              <a:t>Coot for X-ray crystallography of biological molecules</a:t>
            </a:r>
          </a:p>
          <a:p>
            <a:pPr marL="525780" indent="-457200">
              <a:buFont typeface="+mj-lt"/>
              <a:buAutoNum type="arabicPeriod"/>
            </a:pPr>
            <a:r>
              <a:rPr lang="en-US" dirty="0"/>
              <a:t>COSMOS</a:t>
            </a:r>
          </a:p>
          <a:p>
            <a:pPr marL="525780" indent="-457200">
              <a:buFont typeface="+mj-lt"/>
              <a:buAutoNum type="arabicPeriod"/>
            </a:pPr>
            <a:r>
              <a:rPr lang="en-US" dirty="0"/>
              <a:t>GAUSSIAN</a:t>
            </a:r>
          </a:p>
          <a:p>
            <a:pPr marL="525780" indent="-457200">
              <a:buFont typeface="+mj-lt"/>
              <a:buAutoNum type="arabicPeriod"/>
            </a:pPr>
            <a:r>
              <a:rPr lang="en-US" dirty="0" err="1"/>
              <a:t>Ghemical</a:t>
            </a:r>
            <a:endParaRPr lang="en-US" dirty="0"/>
          </a:p>
          <a:p>
            <a:pPr marL="525780" indent="-457200">
              <a:buFont typeface="+mj-lt"/>
              <a:buAutoNum type="arabicPeriod"/>
            </a:pPr>
            <a:r>
              <a:rPr lang="en-US" dirty="0"/>
              <a:t>GROMACS</a:t>
            </a:r>
          </a:p>
          <a:p>
            <a:pPr marL="525780" indent="-457200">
              <a:buFont typeface="+mj-lt"/>
              <a:buAutoNum type="arabicPeriod"/>
            </a:pPr>
            <a:r>
              <a:rPr lang="en-US" dirty="0" err="1"/>
              <a:t>InsightII</a:t>
            </a:r>
            <a:endParaRPr lang="en-US" dirty="0"/>
          </a:p>
          <a:p>
            <a:pPr marL="525780" indent="-457200">
              <a:buFont typeface="+mj-lt"/>
              <a:buAutoNum type="arabicPeriod"/>
            </a:pPr>
            <a:r>
              <a:rPr lang="en-US" dirty="0"/>
              <a:t>LAMMPS</a:t>
            </a:r>
          </a:p>
          <a:p>
            <a:pPr marL="525780" indent="-457200">
              <a:buFont typeface="+mj-lt"/>
              <a:buAutoNum type="arabicPeriod"/>
            </a:pPr>
            <a:r>
              <a:rPr lang="en-US" dirty="0" err="1"/>
              <a:t>MarvinSpace</a:t>
            </a:r>
            <a:endParaRPr lang="en-US" dirty="0"/>
          </a:p>
          <a:p>
            <a:pPr marL="525780" indent="-457200">
              <a:buFont typeface="+mj-lt"/>
              <a:buAutoNum type="arabicPeriod"/>
            </a:pPr>
            <a:r>
              <a:rPr lang="en-US" dirty="0"/>
              <a:t>MMTK</a:t>
            </a:r>
          </a:p>
          <a:p>
            <a:pPr marL="525780" indent="-457200">
              <a:buFont typeface="+mj-lt"/>
              <a:buAutoNum type="arabicPeriod"/>
            </a:pPr>
            <a:r>
              <a:rPr lang="en-US" dirty="0"/>
              <a:t>MOE</a:t>
            </a:r>
          </a:p>
          <a:p>
            <a:pPr marL="525780" indent="-457200">
              <a:buFont typeface="+mj-lt"/>
              <a:buAutoNum type="arabicPeriod"/>
            </a:pPr>
            <a:r>
              <a:rPr lang="en-US" dirty="0" err="1"/>
              <a:t>SMemory</a:t>
            </a:r>
            <a:r>
              <a:rPr lang="en-US" dirty="0"/>
              <a:t> Animation Software 3-D Molecular Construction</a:t>
            </a:r>
          </a:p>
          <a:p>
            <a:pPr marL="525780" indent="-457200">
              <a:buFont typeface="+mj-lt"/>
              <a:buAutoNum type="arabicPeriod"/>
            </a:pPr>
            <a:r>
              <a:rPr lang="en-US" dirty="0"/>
              <a:t>Molecular Docking Server</a:t>
            </a:r>
          </a:p>
          <a:p>
            <a:pPr marL="525780" indent="-457200">
              <a:buFont typeface="+mj-lt"/>
              <a:buAutoNum type="arabicPeriod"/>
            </a:pPr>
            <a:r>
              <a:rPr lang="en-US" dirty="0" err="1"/>
              <a:t>Molsoft</a:t>
            </a:r>
            <a:r>
              <a:rPr lang="en-US" dirty="0"/>
              <a:t> ICM</a:t>
            </a:r>
          </a:p>
          <a:p>
            <a:pPr marL="525780" indent="-457200">
              <a:buFont typeface="+mj-lt"/>
              <a:buAutoNum type="arabicPeriod"/>
            </a:pPr>
            <a:r>
              <a:rPr lang="en-US" dirty="0"/>
              <a:t>MOPAC</a:t>
            </a:r>
            <a:endParaRPr lang="ru-RU" dirty="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948264" y="1052736"/>
            <a:ext cx="1181100" cy="1247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763082299"/>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546c18fdae2e3ebf4aa23244b6e54146df90a04f"/>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стин">
  <a:themeElements>
    <a:clrScheme name="Остин">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Остин">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Остин">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278</TotalTime>
  <Words>1620</Words>
  <Application>Microsoft Office PowerPoint</Application>
  <PresentationFormat>Экран (4:3)</PresentationFormat>
  <Paragraphs>120</Paragraphs>
  <Slides>12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Остин</vt:lpstr>
      <vt:lpstr>ГОСУДАРСТВЕННОЕ БЮДЖЕТНОЕ ОБРАЗОВАТЕЛЬНОЕ УЧРЕЖДЕНИЕ  ВЫСШЕГО ПРОФЕССИОНАЛЬНОГО ОБРАЗОВАНИЯ  «РОССТОВСКИЙ ГОСУДАРСТВЕННЫЙ МЕДИЦИНСКИЙ УНИВЕРСИТЕТ»  МИНИСТЕРСТВА ЗДРАВООХРАНЕНИЯ РОССИЙСКОЙ ФЕДЕРАЦИИ  КАФЕДРА МЕДИЦИНСКОЙ И БИОЛОГИЧЕСКОЙ ФИЗИКИ </vt:lpstr>
      <vt:lpstr>Определение моделирования</vt:lpstr>
      <vt:lpstr>Виды моделирования </vt:lpstr>
      <vt:lpstr>Молекулярное моделирование</vt:lpstr>
      <vt:lpstr>Слайд 5</vt:lpstr>
      <vt:lpstr>Молекулярное моделирование белковых структур</vt:lpstr>
      <vt:lpstr>Метод молекулярного моделирования</vt:lpstr>
      <vt:lpstr>Методы молекулярного моделирования</vt:lpstr>
      <vt:lpstr>Популярные программы для молекулярного моделирования</vt:lpstr>
      <vt:lpstr>Слайд 10</vt:lpstr>
      <vt:lpstr>Слайд 11</vt:lpstr>
      <vt:lpstr>Литература:</vt:lpstr>
    </vt:vector>
  </TitlesOfParts>
  <Company>SPecialiST RePack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ГОСУДАРСТВЕННОЕ БЮДЖЕТНОЕ ОБРАЗОВАТЕЛЬНОЕ УЧРЕЖДЕНИЕ  ВЫСШЕГО ПРОФЕССИОНАЛЬНОГО ОБРАЗОВАНИЯ  «РОССТОВСКИЙ ГОСУДАРСТВЕННЫЙ МЕДИЦИНСКИЙ УНИВЕРСИТЕТ»  МИНИСТЕРСТВА ЗДРАВООХРАНЕНИЯ РОССИЙСКОЙ ФЕДЕРАЦИИ</dc:title>
  <dc:creator>HP</dc:creator>
  <cp:lastModifiedBy>nebom zav</cp:lastModifiedBy>
  <cp:revision>14</cp:revision>
  <dcterms:created xsi:type="dcterms:W3CDTF">2015-04-15T16:24:19Z</dcterms:created>
  <dcterms:modified xsi:type="dcterms:W3CDTF">2015-05-18T17:03:55Z</dcterms:modified>
</cp:coreProperties>
</file>