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67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3" r:id="rId10"/>
    <p:sldId id="264" r:id="rId11"/>
    <p:sldId id="265" r:id="rId12"/>
  </p:sldIdLst>
  <p:sldSz cx="9144000" cy="6858000" type="screen4x3"/>
  <p:notesSz cx="6858000" cy="9144000"/>
  <p:custDataLst>
    <p:tags r:id="rId13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515F89-A97A-4704-AE8E-6341473356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prezentacija.biz/" TargetMode="External"/><Relationship Id="rId2" Type="http://schemas.openxmlformats.org/officeDocument/2006/relationships/hyperlink" Target="http://prezentacija.biz/prezentacii-po-ximii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57200" y="3929066"/>
            <a:ext cx="8305800" cy="913738"/>
          </a:xfrm>
        </p:spPr>
        <p:txBody>
          <a:bodyPr/>
          <a:lstStyle/>
          <a:p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Неметаллы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28596" y="1357298"/>
            <a:ext cx="8305800" cy="1981200"/>
          </a:xfrm>
        </p:spPr>
        <p:txBody>
          <a:bodyPr/>
          <a:lstStyle/>
          <a:p>
            <a:r>
              <a:rPr lang="ru-RU" sz="6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Кислород</a:t>
            </a:r>
            <a:endParaRPr lang="ru-RU" sz="6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974816" y="6427113"/>
            <a:ext cx="216918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100" b="1" cap="all" dirty="0" smtClean="0">
                <a:solidFill>
                  <a:srgbClr val="FF0000"/>
                </a:solidFill>
                <a:hlinkClick r:id="rId2" tooltip="&lt;p style=&quot;text-align: center; text-align: center;&quot;&gt;&lt;b&gt;Познавать интересно по предмету Химия легче с презентациями&lt;/b&gt;&lt;/p&gt;&lt;p style=&quot;text-align: justify;&quot;&gt;Школьная программа разнообразна своими материалами и методами преподавания. Учителя могут использовать на уроках самые разнообразные методы обучения, которые помогут им объяснить ученикам основные моменты и показать как это выглядит на практике.&lt;/p&gt;&lt;p style=&quot;text-align: justify;&quot;&gt;При помощи &lt;b&gt;презентации по химии &lt;/b&gt;учитель может рассказать ученикам намного больше о протекающих химических реакциях с участием тех ли иных реактивов и химических веществ. Некоторые виды реакций опасны для повторения и с помощью мультимедийных слайдов имеется возможность рассказать о них, и наглядно показать каким образом протекает опасная реакция. Ученикам особенно понравится такой метод преподавания и за счет такого интереса возрастет успеваемость.&lt;/p&gt;&lt;p style=&quot;text-align: justify;&quot;&gt;Основные функции готовой презентации по химии:&lt;/p&gt;&lt;p style=&quot;text-align: justify;&quot;&gt;&lt;/p&gt;&lt;ul&gt;&lt;li&gt;      Развитие мышления у учеников&lt;br&gt;&lt;/li&gt;&lt;li&gt;     Возможность показать интересные химические реакции без вреда ля здоровья учеников&lt;br&gt;&lt;/li&gt;&lt;li&gt;     Заинтересовать и пробудить любовь к науке Химия у учеников&lt;br&gt;&lt;/li&gt;&lt;li&gt;    Возможность проводить лабораторные и проверочные работы с помощью слайдов&lt;br&gt;&lt;/li&gt;&lt;li&gt;     Всегда можно повторить пройденный материал и тем самым закрепить знания на практике.&lt;br&gt;&lt;/li&gt;&lt;/ul&gt;&lt;p style=&quot;text-align: justify;&quot;&gt;&#10;&#10;&#10;&#10;&#10;&#10;&#10;&#10;&#10;&#10;&#10;&#10;&#10;&#10;&#10;&#10;&#10;&#10;&lt;/p&gt;&lt;p style=&quot;text-align: justify;&quot;&gt;Современные методы обучения очень нравятся ученикам и учителям, поэтому такие уроки никогда не пройдут незамеченными и останутся в памяти, а значит усвоится пройденный материал.&lt;/p&gt;"/>
              </a:rPr>
              <a:t>ПРЕЗЕНТАЦИИ ПО </a:t>
            </a:r>
            <a:r>
              <a:rPr lang="ru-RU" sz="1100" b="1" cap="all" dirty="0" smtClean="0">
                <a:solidFill>
                  <a:srgbClr val="FF0000"/>
                </a:solidFill>
                <a:hlinkClick r:id="rId2" tooltip="&lt;p style=&quot;text-align: center; text-align: center;&quot;&gt;&lt;b&gt;Познавать интересно по предмету Химия легче с презентациями&lt;/b&gt;&lt;/p&gt;&lt;p style=&quot;text-align: justify;&quot;&gt;Школьная программа разнообразна своими материалами и методами преподавания. Учителя могут использовать на уроках самые разнообразные методы обучения, которые помогут им объяснить ученикам основные моменты и показать как это выглядит на практике.&lt;/p&gt;&lt;p style=&quot;text-align: justify;&quot;&gt;При помощи &lt;b&gt;презентации по химии &lt;/b&gt;учитель может рассказать ученикам намного больше о протекающих химических реакциях с участием тех ли иных реактивов и химических веществ. Некоторые виды реакций опасны для повторения и с помощью мультимедийных слайдов имеется возможность рассказать о них, и наглядно показать каким образом протекает опасная реакция. Ученикам особенно понравится такой метод преподавания и за счет такого интереса возрастет успеваемость.&lt;/p&gt;&lt;p style=&quot;text-align: justify;&quot;&gt;Основные функции готовой презентации по химии:&lt;/p&gt;&lt;p style=&quot;text-align: justify;&quot;&gt;&lt;/p&gt;&lt;ul&gt;&lt;li&gt;      Развитие мышления у учеников&lt;br&gt;&lt;/li&gt;&lt;li&gt;     Возможность показать интересные химические реакции без вреда ля здоровья учеников&lt;br&gt;&lt;/li&gt;&lt;li&gt;     Заинтересовать и пробудить любовь к науке Химия у учеников&lt;br&gt;&lt;/li&gt;&lt;li&gt;    Возможность проводить лабораторные и проверочные работы с помощью слайдов&lt;br&gt;&lt;/li&gt;&lt;li&gt;     Всегда можно повторить пройденный материал и тем самым закрепить знания на практике.&lt;br&gt;&lt;/li&gt;&lt;/ul&gt;&lt;p style=&quot;text-align: justify;&quot;&gt;&#10;&#10;&#10;&#10;&#10;&#10;&#10;&#10;&#10;&#10;&#10;&#10;&#10;&#10;&#10;&#10;&#10;&#10;&lt;/p&gt;&lt;p style=&quot;text-align: justify;&quot;&gt;Современные методы обучения очень нравятся ученикам и учителям, поэтому такие уроки никогда не пройдут незамеченными и останутся в памяти, а значит усвоится пройденный материал.&lt;/p&gt;"/>
              </a:rPr>
              <a:t>ХИМИИ</a:t>
            </a:r>
            <a:endParaRPr lang="ru-RU" sz="1100" b="1" cap="all" dirty="0" smtClean="0">
              <a:solidFill>
                <a:srgbClr val="FF0000"/>
              </a:solidFill>
            </a:endParaRPr>
          </a:p>
          <a:p>
            <a:pPr algn="ctr"/>
            <a:r>
              <a:rPr lang="en-US" sz="1100" dirty="0" smtClean="0">
                <a:solidFill>
                  <a:srgbClr val="FF0000"/>
                </a:solidFill>
                <a:hlinkClick r:id="rId3"/>
              </a:rPr>
              <a:t>http://prezentacija.biz/</a:t>
            </a:r>
            <a:endParaRPr lang="ru-RU" sz="1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2" name="Rectangle 4"/>
          <p:cNvSpPr>
            <a:spLocks noGrp="1" noChangeArrowheads="1"/>
          </p:cNvSpPr>
          <p:nvPr>
            <p:ph type="title"/>
          </p:nvPr>
        </p:nvSpPr>
        <p:spPr>
          <a:xfrm>
            <a:off x="428596" y="500042"/>
            <a:ext cx="8229600" cy="7112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/>
              <a:t>Значение </a:t>
            </a:r>
            <a:r>
              <a:rPr lang="ru-RU" b="1" dirty="0" smtClean="0"/>
              <a:t>кислорода</a:t>
            </a:r>
            <a:endParaRPr lang="ru-RU" b="1" dirty="0"/>
          </a:p>
        </p:txBody>
      </p:sp>
      <p:pic>
        <p:nvPicPr>
          <p:cNvPr id="13316" name="Содержимое 5" descr="0574000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69150" y="1600200"/>
            <a:ext cx="3014699" cy="4525963"/>
          </a:xfrm>
          <a:noFill/>
        </p:spPr>
      </p:pic>
      <p:sp>
        <p:nvSpPr>
          <p:cNvPr id="13315" name="Rectangle 7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Кислород</a:t>
            </a:r>
            <a:r>
              <a:rPr lang="en-US" dirty="0" smtClean="0"/>
              <a:t> </a:t>
            </a:r>
            <a:r>
              <a:rPr lang="ru-RU" smtClean="0"/>
              <a:t>- это сознание человека. </a:t>
            </a:r>
            <a:r>
              <a:rPr lang="ru-RU" dirty="0" smtClean="0"/>
              <a:t>Он особенно необходим мозгу. Клетки мозга  умирают без кислорода гораздо быстрее других клеток организма. </a:t>
            </a:r>
          </a:p>
          <a:p>
            <a:pPr eaLnBrk="1" hangingPunct="1"/>
            <a:r>
              <a:rPr lang="ru-RU" dirty="0" smtClean="0"/>
              <a:t>Кислород поддерживает дыхание и горение.</a:t>
            </a: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113982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Кислород входит в состав органических веществ</a:t>
            </a:r>
            <a:endParaRPr lang="ru-RU" b="1" dirty="0"/>
          </a:p>
        </p:txBody>
      </p:sp>
      <p:pic>
        <p:nvPicPr>
          <p:cNvPr id="14339" name="Picture 7" descr="DSC05186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2357430"/>
            <a:ext cx="4787900" cy="3960812"/>
          </a:xfrm>
        </p:spPr>
      </p:pic>
      <p:sp>
        <p:nvSpPr>
          <p:cNvPr id="1434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929190" y="2327275"/>
            <a:ext cx="4038600" cy="4530725"/>
          </a:xfrm>
        </p:spPr>
        <p:txBody>
          <a:bodyPr/>
          <a:lstStyle/>
          <a:p>
            <a:pPr eaLnBrk="1" hangingPunct="1"/>
            <a:r>
              <a:rPr lang="ru-RU" dirty="0" smtClean="0"/>
              <a:t>62% массы тела млекопитающих– это масса всех атомов кислорода, входящих в состав тела.</a:t>
            </a:r>
          </a:p>
          <a:p>
            <a:pPr eaLnBrk="1" hangingPunct="1"/>
            <a:r>
              <a:rPr lang="ru-RU" dirty="0" smtClean="0"/>
              <a:t>Кислород есть в  белках, жирах, углеводах, витаминах, ферментах, гормонах. </a:t>
            </a: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14300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Положение в периодической системе</a:t>
            </a:r>
            <a:endParaRPr lang="ru-RU" dirty="0"/>
          </a:p>
        </p:txBody>
      </p:sp>
      <p:pic>
        <p:nvPicPr>
          <p:cNvPr id="1028" name="Picture 4" descr="Химические элементы химия 8 класс - Свежие фильмы, софт, музыка, обои и многое друго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290"/>
            <a:ext cx="9144000" cy="6327649"/>
          </a:xfrm>
          <a:prstGeom prst="rect">
            <a:avLst/>
          </a:prstGeom>
          <a:noFill/>
        </p:spPr>
      </p:pic>
      <p:pic>
        <p:nvPicPr>
          <p:cNvPr id="1029" name="Picture 5" descr="H:\Безымянны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82736" y="214290"/>
            <a:ext cx="9426736" cy="68532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500174"/>
            <a:ext cx="2071702" cy="1188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4" name="Picture 4" descr="&quot;Сера. Физические и химические свойства серы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4000504"/>
            <a:ext cx="5143536" cy="176678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929058" y="1285860"/>
            <a:ext cx="4357718" cy="20717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/>
              <a:t>В периодической таблице химических элементов кислород О расположен во втором периоде главной подгруппы </a:t>
            </a:r>
            <a:r>
              <a:rPr lang="en-GB" sz="2000" dirty="0" smtClean="0"/>
              <a:t>VI </a:t>
            </a:r>
            <a:r>
              <a:rPr lang="ru-RU" sz="2000" dirty="0" smtClean="0"/>
              <a:t>группы.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4114800" cy="4395798"/>
          </a:xfrm>
        </p:spPr>
        <p:txBody>
          <a:bodyPr/>
          <a:lstStyle/>
          <a:p>
            <a:r>
              <a:rPr lang="ru-RU" dirty="0" smtClean="0"/>
              <a:t>При нагревании оксида ртути Дж.Пристли получил бесцветный газ, который мало растворялся в воде и поддерживал горение свечи.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9608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Открытие Джозефом Пристли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7" descr="C:\Documents and Settings\Владелец\Мои документы\Мои рисунки\пристли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429256" y="1714488"/>
            <a:ext cx="2762250" cy="4419600"/>
          </a:xfrm>
          <a:prstGeom prst="rect">
            <a:avLst/>
          </a:prstGeom>
          <a:noFill/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6402" y="5000636"/>
            <a:ext cx="3418819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29058" y="1785926"/>
            <a:ext cx="4757742" cy="45386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 </a:t>
            </a:r>
            <a:r>
              <a:rPr lang="ru-RU" sz="2800" dirty="0" smtClean="0"/>
              <a:t>Газ - без цвета, вкуса и запаха; </a:t>
            </a:r>
          </a:p>
          <a:p>
            <a:pPr marL="0" indent="0">
              <a:buNone/>
            </a:pPr>
            <a:r>
              <a:rPr lang="ru-RU" sz="2800" dirty="0" smtClean="0"/>
              <a:t>в 100</a:t>
            </a:r>
            <a:r>
              <a:rPr lang="en-US" sz="2800" dirty="0" smtClean="0"/>
              <a:t>V H</a:t>
            </a:r>
            <a:r>
              <a:rPr lang="ru-RU" sz="2800" baseline="-25000" dirty="0" smtClean="0"/>
              <a:t>2</a:t>
            </a:r>
            <a:r>
              <a:rPr lang="en-US" sz="2800" dirty="0" smtClean="0"/>
              <a:t>O</a:t>
            </a:r>
            <a:r>
              <a:rPr lang="ru-RU" sz="2800" dirty="0" smtClean="0"/>
              <a:t> растворяется 3</a:t>
            </a:r>
            <a:r>
              <a:rPr lang="en-US" sz="2800" dirty="0" smtClean="0"/>
              <a:t>V O</a:t>
            </a:r>
            <a:r>
              <a:rPr lang="ru-RU" sz="2800" baseline="-25000" dirty="0" smtClean="0"/>
              <a:t>2</a:t>
            </a:r>
            <a:r>
              <a:rPr lang="ru-RU" sz="2800" dirty="0" smtClean="0"/>
              <a:t> (н.у.);</a:t>
            </a:r>
          </a:p>
          <a:p>
            <a:pPr marL="0" indent="0">
              <a:buNone/>
            </a:pPr>
            <a:r>
              <a:rPr lang="ru-RU" sz="2800" dirty="0" smtClean="0"/>
              <a:t> </a:t>
            </a:r>
            <a:r>
              <a:rPr lang="en-US" sz="2800" dirty="0" smtClean="0"/>
              <a:t>t</a:t>
            </a:r>
            <a:r>
              <a:rPr lang="en-US" sz="2800" dirty="0" smtClean="0">
                <a:sym typeface="Symbol" pitchFamily="18" charset="2"/>
              </a:rPr>
              <a:t></a:t>
            </a:r>
            <a:r>
              <a:rPr lang="ru-RU" sz="2800" dirty="0" err="1" smtClean="0"/>
              <a:t>кип=</a:t>
            </a:r>
            <a:r>
              <a:rPr lang="ru-RU" sz="2800" dirty="0" smtClean="0"/>
              <a:t> -183</a:t>
            </a:r>
            <a:r>
              <a:rPr lang="en-US" sz="2800" dirty="0" smtClean="0">
                <a:sym typeface="Symbol" pitchFamily="18" charset="2"/>
              </a:rPr>
              <a:t></a:t>
            </a:r>
            <a:r>
              <a:rPr lang="ru-RU" sz="2800" dirty="0" smtClean="0"/>
              <a:t>С; </a:t>
            </a:r>
            <a:r>
              <a:rPr lang="en-US" sz="2800" dirty="0" smtClean="0"/>
              <a:t>t</a:t>
            </a:r>
            <a:r>
              <a:rPr lang="en-US" sz="2800" dirty="0" smtClean="0">
                <a:sym typeface="Symbol" pitchFamily="18" charset="2"/>
              </a:rPr>
              <a:t></a:t>
            </a:r>
            <a:r>
              <a:rPr lang="ru-RU" sz="2800" dirty="0" err="1" smtClean="0"/>
              <a:t>пл</a:t>
            </a:r>
            <a:r>
              <a:rPr lang="ru-RU" sz="2800" dirty="0" smtClean="0"/>
              <a:t> = -219</a:t>
            </a:r>
            <a:r>
              <a:rPr lang="en-US" sz="2800" dirty="0" smtClean="0">
                <a:sym typeface="Symbol" pitchFamily="18" charset="2"/>
              </a:rPr>
              <a:t></a:t>
            </a:r>
            <a:r>
              <a:rPr lang="en-US" sz="2800" dirty="0" smtClean="0"/>
              <a:t>C</a:t>
            </a:r>
            <a:r>
              <a:rPr lang="ru-RU" sz="2800" dirty="0" smtClean="0"/>
              <a:t>; </a:t>
            </a:r>
            <a:r>
              <a:rPr lang="en-US" sz="2800" dirty="0" smtClean="0"/>
              <a:t>d</a:t>
            </a:r>
            <a:r>
              <a:rPr lang="ru-RU" sz="2800" dirty="0" smtClean="0"/>
              <a:t> по воздуху = 1,1. </a:t>
            </a:r>
          </a:p>
          <a:p>
            <a:pPr marL="0" indent="0">
              <a:buNone/>
            </a:pPr>
            <a:r>
              <a:rPr lang="ru-RU" sz="2800" dirty="0" smtClean="0"/>
              <a:t>При давлении 760 мм. </a:t>
            </a:r>
            <a:r>
              <a:rPr lang="ru-RU" sz="2800" dirty="0" err="1" smtClean="0"/>
              <a:t>рт.ст</a:t>
            </a:r>
            <a:r>
              <a:rPr lang="ru-RU" sz="2800" dirty="0" smtClean="0"/>
              <a:t>. и температуре  –183 </a:t>
            </a:r>
            <a:r>
              <a:rPr lang="ru-RU" sz="2800" dirty="0" smtClean="0">
                <a:sym typeface="Symbol" pitchFamily="18" charset="2"/>
              </a:rPr>
              <a:t></a:t>
            </a:r>
            <a:r>
              <a:rPr lang="ru-RU" sz="2800" dirty="0" smtClean="0"/>
              <a:t>С </a:t>
            </a:r>
          </a:p>
          <a:p>
            <a:pPr marL="0" indent="0">
              <a:buNone/>
            </a:pPr>
            <a:r>
              <a:rPr lang="ru-RU" sz="2800" dirty="0" smtClean="0"/>
              <a:t>кислород сжижается</a:t>
            </a:r>
            <a:endParaRPr lang="ru-RU" sz="2800" dirty="0" smtClean="0">
              <a:solidFill>
                <a:srgbClr val="FAFC9A"/>
              </a:solidFill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9608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Физические свойства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410" name="Picture 2" descr="Жидкий кислоро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857364"/>
            <a:ext cx="1928826" cy="3583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1428760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I. Промышленный способ (перегонка жидкого воздуха).</a:t>
            </a:r>
          </a:p>
          <a:p>
            <a:r>
              <a:rPr lang="ru-RU" dirty="0" smtClean="0"/>
              <a:t>II. Лабораторный способ (разложение некоторых кислородосодержащих веществ)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928694"/>
          </a:xfrm>
        </p:spPr>
        <p:txBody>
          <a:bodyPr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Способы получения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3071810"/>
            <a:ext cx="4750627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3714752"/>
            <a:ext cx="3214710" cy="520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4500570"/>
            <a:ext cx="2714644" cy="452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2" name="Picture 6" descr="Получение кислорода - InternetUrok.r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3643314"/>
            <a:ext cx="3643338" cy="26699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38962"/>
          </a:xfrm>
        </p:spPr>
        <p:txBody>
          <a:bodyPr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Химические свойства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1928802"/>
            <a:ext cx="3500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а) с простыми веществами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5143504" y="1928802"/>
            <a:ext cx="3571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б) со сложными веществами</a:t>
            </a:r>
            <a:endParaRPr lang="ru-RU" sz="2000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571744"/>
            <a:ext cx="2000264" cy="363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3214686"/>
            <a:ext cx="2071702" cy="289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3714752"/>
            <a:ext cx="171451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57290" y="4357694"/>
            <a:ext cx="1643074" cy="348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628" y="2643182"/>
            <a:ext cx="354726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14414" y="4929198"/>
            <a:ext cx="188120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8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14942" y="3357562"/>
            <a:ext cx="3267238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9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929190" y="4000504"/>
            <a:ext cx="394061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90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429256" y="4643446"/>
            <a:ext cx="2286016" cy="376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857364"/>
            <a:ext cx="783828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9608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Аллотропия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00562" y="1142984"/>
            <a:ext cx="4186238" cy="4824426"/>
          </a:xfrm>
        </p:spPr>
        <p:txBody>
          <a:bodyPr>
            <a:noAutofit/>
          </a:bodyPr>
          <a:lstStyle/>
          <a:p>
            <a:r>
              <a:rPr lang="ru-RU" sz="1700" dirty="0" smtClean="0"/>
              <a:t>Находит широкое применение в медицине и промышленности.</a:t>
            </a:r>
          </a:p>
          <a:p>
            <a:r>
              <a:rPr lang="ru-RU" sz="1700" dirty="0" smtClean="0"/>
              <a:t>При высотных полётах лётчиков снабжают специальными приборами с кислородом.</a:t>
            </a:r>
          </a:p>
          <a:p>
            <a:r>
              <a:rPr lang="ru-RU" sz="1700" dirty="0" smtClean="0"/>
              <a:t>При многих лёгочных и сердечных заболеваниях, а также при операциях дают вдыхать кислород из кислородных подушек.</a:t>
            </a:r>
          </a:p>
          <a:p>
            <a:r>
              <a:rPr lang="ru-RU" sz="1700" dirty="0" smtClean="0"/>
              <a:t>Кислородом в баллонах снабжают подводные лодки.</a:t>
            </a:r>
          </a:p>
          <a:p>
            <a:r>
              <a:rPr lang="ru-RU" sz="1700" dirty="0" smtClean="0"/>
              <a:t>Горение рыхлого горючего материала, пропитанного жидким кислородом, сопровождается взрывом, что даёт возможность применять кислород при взрывных работах.</a:t>
            </a:r>
          </a:p>
          <a:p>
            <a:r>
              <a:rPr lang="ru-RU" sz="1700" dirty="0" smtClean="0"/>
              <a:t>Жидкий кислород применяют в реактивных двигателях, в автогенной сварке и резке металлов, даже под водой.</a:t>
            </a:r>
            <a:endParaRPr lang="ru-RU" sz="17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79608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Применение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5" descr="H:\Черновики\tan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214422"/>
            <a:ext cx="3810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e944a6480a9b93da83ce59b6a11eac78515b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130</TotalTime>
  <Words>302</Words>
  <Application>Microsoft Office PowerPoint</Application>
  <PresentationFormat>Экран (4:3)</PresentationFormat>
  <Paragraphs>34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Бумажная</vt:lpstr>
      <vt:lpstr>Кислород</vt:lpstr>
      <vt:lpstr>Положение в периодической системе</vt:lpstr>
      <vt:lpstr>Слайд 3</vt:lpstr>
      <vt:lpstr>Открытие Джозефом Пристли</vt:lpstr>
      <vt:lpstr>Физические свойства</vt:lpstr>
      <vt:lpstr>Способы получения</vt:lpstr>
      <vt:lpstr>Химические свойства</vt:lpstr>
      <vt:lpstr>Аллотропия</vt:lpstr>
      <vt:lpstr>Применение</vt:lpstr>
      <vt:lpstr>Значение кислорода</vt:lpstr>
      <vt:lpstr>Кислород входит в состав органических веществ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nebom zav</cp:lastModifiedBy>
  <cp:revision>11</cp:revision>
  <dcterms:modified xsi:type="dcterms:W3CDTF">2015-04-15T12:51:48Z</dcterms:modified>
</cp:coreProperties>
</file>