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</p:sldMasterIdLst>
  <p:notesMasterIdLst>
    <p:notesMasterId r:id="rId26"/>
  </p:notesMasterIdLst>
  <p:sldIdLst>
    <p:sldId id="256" r:id="rId2"/>
    <p:sldId id="281" r:id="rId3"/>
    <p:sldId id="257" r:id="rId4"/>
    <p:sldId id="298" r:id="rId5"/>
    <p:sldId id="283" r:id="rId6"/>
    <p:sldId id="284" r:id="rId7"/>
    <p:sldId id="269" r:id="rId8"/>
    <p:sldId id="275" r:id="rId9"/>
    <p:sldId id="276" r:id="rId10"/>
    <p:sldId id="277" r:id="rId11"/>
    <p:sldId id="270" r:id="rId12"/>
    <p:sldId id="266" r:id="rId13"/>
    <p:sldId id="273" r:id="rId14"/>
    <p:sldId id="265" r:id="rId15"/>
    <p:sldId id="274" r:id="rId16"/>
    <p:sldId id="261" r:id="rId17"/>
    <p:sldId id="286" r:id="rId18"/>
    <p:sldId id="294" r:id="rId19"/>
    <p:sldId id="295" r:id="rId20"/>
    <p:sldId id="297" r:id="rId21"/>
    <p:sldId id="278" r:id="rId22"/>
    <p:sldId id="301" r:id="rId23"/>
    <p:sldId id="303" r:id="rId24"/>
    <p:sldId id="302" r:id="rId25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CCFF"/>
    <a:srgbClr val="CCECFF"/>
    <a:srgbClr val="000066"/>
    <a:srgbClr val="FFCCFF"/>
    <a:srgbClr val="FFFF00"/>
    <a:srgbClr val="00FFCC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3250" autoAdjust="0"/>
  </p:normalViewPr>
  <p:slideViewPr>
    <p:cSldViewPr>
      <p:cViewPr varScale="1">
        <p:scale>
          <a:sx n="85" d="100"/>
          <a:sy n="85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0928F44-6869-4A69-A0D3-2C4FF21BA584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50D9CAF-F5E6-4000-A456-0C995C292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23534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2A73E76-4287-4CE3-AE9B-10268B56EAD8}" type="slidenum">
              <a:rPr lang="ru-RU" altLang="ru-RU" sz="1200" smtClean="0"/>
              <a:pPr eaLnBrk="1" hangingPunct="1"/>
              <a:t>17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hidden">
          <a:xfrm>
            <a:off x="2895600" y="0"/>
            <a:ext cx="33528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400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133600" y="473075"/>
            <a:ext cx="4878388" cy="3490913"/>
            <a:chOff x="1344" y="298"/>
            <a:chExt cx="3073" cy="21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344" y="1035"/>
              <a:ext cx="1019" cy="907"/>
            </a:xfrm>
            <a:custGeom>
              <a:avLst/>
              <a:gdLst/>
              <a:ahLst/>
              <a:cxnLst>
                <a:cxn ang="0">
                  <a:pos x="0" y="566"/>
                </a:cxn>
                <a:cxn ang="0">
                  <a:pos x="0" y="906"/>
                </a:cxn>
                <a:cxn ang="0">
                  <a:pos x="1014" y="283"/>
                </a:cxn>
                <a:cxn ang="0">
                  <a:pos x="1018" y="307"/>
                </a:cxn>
                <a:cxn ang="0">
                  <a:pos x="869" y="0"/>
                </a:cxn>
                <a:cxn ang="0">
                  <a:pos x="0" y="566"/>
                </a:cxn>
              </a:cxnLst>
              <a:rect l="0" t="0" r="r" b="b"/>
              <a:pathLst>
                <a:path w="1019" h="907">
                  <a:moveTo>
                    <a:pt x="0" y="566"/>
                  </a:moveTo>
                  <a:lnTo>
                    <a:pt x="0" y="906"/>
                  </a:lnTo>
                  <a:lnTo>
                    <a:pt x="1014" y="283"/>
                  </a:lnTo>
                  <a:lnTo>
                    <a:pt x="1018" y="307"/>
                  </a:lnTo>
                  <a:lnTo>
                    <a:pt x="869" y="0"/>
                  </a:lnTo>
                  <a:lnTo>
                    <a:pt x="0" y="566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398" y="1035"/>
              <a:ext cx="1019" cy="907"/>
            </a:xfrm>
            <a:custGeom>
              <a:avLst/>
              <a:gdLst/>
              <a:ahLst/>
              <a:cxnLst>
                <a:cxn ang="0">
                  <a:pos x="1018" y="566"/>
                </a:cxn>
                <a:cxn ang="0">
                  <a:pos x="1018" y="906"/>
                </a:cxn>
                <a:cxn ang="0">
                  <a:pos x="3" y="283"/>
                </a:cxn>
                <a:cxn ang="0">
                  <a:pos x="0" y="307"/>
                </a:cxn>
                <a:cxn ang="0">
                  <a:pos x="148" y="0"/>
                </a:cxn>
                <a:cxn ang="0">
                  <a:pos x="1018" y="566"/>
                </a:cxn>
              </a:cxnLst>
              <a:rect l="0" t="0" r="r" b="b"/>
              <a:pathLst>
                <a:path w="1019" h="907">
                  <a:moveTo>
                    <a:pt x="1018" y="566"/>
                  </a:moveTo>
                  <a:lnTo>
                    <a:pt x="1018" y="906"/>
                  </a:lnTo>
                  <a:lnTo>
                    <a:pt x="3" y="283"/>
                  </a:lnTo>
                  <a:lnTo>
                    <a:pt x="0" y="307"/>
                  </a:lnTo>
                  <a:lnTo>
                    <a:pt x="148" y="0"/>
                  </a:lnTo>
                  <a:lnTo>
                    <a:pt x="1018" y="566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571" y="298"/>
              <a:ext cx="2632" cy="2199"/>
              <a:chOff x="1571" y="298"/>
              <a:chExt cx="2632" cy="2199"/>
            </a:xfrm>
          </p:grpSpPr>
          <p:sp>
            <p:nvSpPr>
              <p:cNvPr id="10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71" y="298"/>
                <a:ext cx="2631" cy="2198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1571" y="298"/>
                <a:ext cx="1316" cy="2199"/>
              </a:xfrm>
              <a:custGeom>
                <a:avLst/>
                <a:gdLst/>
                <a:ahLst/>
                <a:cxnLst>
                  <a:cxn ang="0">
                    <a:pos x="1315" y="2198"/>
                  </a:cxn>
                  <a:cxn ang="0">
                    <a:pos x="1315" y="1815"/>
                  </a:cxn>
                  <a:cxn ang="0">
                    <a:pos x="409" y="214"/>
                  </a:cxn>
                  <a:cxn ang="0">
                    <a:pos x="0" y="0"/>
                  </a:cxn>
                  <a:cxn ang="0">
                    <a:pos x="1315" y="2198"/>
                  </a:cxn>
                </a:cxnLst>
                <a:rect l="0" t="0" r="r" b="b"/>
                <a:pathLst>
                  <a:path w="1316" h="2199">
                    <a:moveTo>
                      <a:pt x="1315" y="2198"/>
                    </a:moveTo>
                    <a:lnTo>
                      <a:pt x="1315" y="1815"/>
                    </a:lnTo>
                    <a:lnTo>
                      <a:pt x="409" y="214"/>
                    </a:lnTo>
                    <a:lnTo>
                      <a:pt x="0" y="0"/>
                    </a:lnTo>
                    <a:lnTo>
                      <a:pt x="1315" y="2198"/>
                    </a:lnTo>
                  </a:path>
                </a:pathLst>
              </a:custGeom>
              <a:solidFill>
                <a:srgbClr val="002010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1571" y="298"/>
                <a:ext cx="2632" cy="2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9" y="216"/>
                  </a:cxn>
                  <a:cxn ang="0">
                    <a:pos x="2279" y="216"/>
                  </a:cxn>
                  <a:cxn ang="0">
                    <a:pos x="2631" y="0"/>
                  </a:cxn>
                  <a:cxn ang="0">
                    <a:pos x="0" y="0"/>
                  </a:cxn>
                </a:cxnLst>
                <a:rect l="0" t="0" r="r" b="b"/>
                <a:pathLst>
                  <a:path w="2632" h="217">
                    <a:moveTo>
                      <a:pt x="0" y="0"/>
                    </a:moveTo>
                    <a:lnTo>
                      <a:pt x="409" y="216"/>
                    </a:lnTo>
                    <a:lnTo>
                      <a:pt x="2279" y="216"/>
                    </a:lnTo>
                    <a:lnTo>
                      <a:pt x="2631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2886" y="298"/>
                <a:ext cx="1317" cy="2199"/>
              </a:xfrm>
              <a:custGeom>
                <a:avLst/>
                <a:gdLst/>
                <a:ahLst/>
                <a:cxnLst>
                  <a:cxn ang="0">
                    <a:pos x="0" y="2198"/>
                  </a:cxn>
                  <a:cxn ang="0">
                    <a:pos x="0" y="1815"/>
                  </a:cxn>
                  <a:cxn ang="0">
                    <a:pos x="906" y="214"/>
                  </a:cxn>
                  <a:cxn ang="0">
                    <a:pos x="1316" y="0"/>
                  </a:cxn>
                  <a:cxn ang="0">
                    <a:pos x="0" y="2198"/>
                  </a:cxn>
                </a:cxnLst>
                <a:rect l="0" t="0" r="r" b="b"/>
                <a:pathLst>
                  <a:path w="1317" h="2199">
                    <a:moveTo>
                      <a:pt x="0" y="2198"/>
                    </a:moveTo>
                    <a:lnTo>
                      <a:pt x="0" y="1815"/>
                    </a:lnTo>
                    <a:lnTo>
                      <a:pt x="906" y="214"/>
                    </a:lnTo>
                    <a:lnTo>
                      <a:pt x="1316" y="0"/>
                    </a:lnTo>
                    <a:lnTo>
                      <a:pt x="0" y="2198"/>
                    </a:lnTo>
                  </a:path>
                </a:pathLst>
              </a:custGeom>
              <a:solidFill>
                <a:srgbClr val="006633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1344" y="1631"/>
              <a:ext cx="3069" cy="31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1564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38862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1565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410200"/>
            <a:ext cx="6400800" cy="1295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Правка образца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AF908-AE5B-4757-B219-604CBF776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769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BA8E3-124C-4523-9BD8-5BF9B0F2F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7276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0388" y="228600"/>
            <a:ext cx="2081212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61988" y="228600"/>
            <a:ext cx="60960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AD9A1-6C0F-4F7B-8DA0-93D4C1D10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8595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905000" y="228600"/>
            <a:ext cx="7086600" cy="1447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61988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24388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61988" y="40386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24388" y="40386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3AD88-6D18-4FE3-9FBA-DAF402E230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6232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857CD-1FDF-491B-9F66-6DFA8C192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4754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ACB0B-5B1A-4F9F-819F-1A3A82AADB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0335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6198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438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10432-98C5-4220-AB93-87869355E6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8086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769E7-D36A-4B07-BB0D-AEDDDDFE92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5135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08BDB-ADA9-471E-84B8-09285AFAA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2621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0E5FF-E7DC-4456-BCC0-81D4A5AAB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119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95C16-7A16-4B1B-8E85-2BD015B40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723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995E1-D05F-4729-837D-D87DB7214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1118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/>
        </p:nvSpPr>
        <p:spPr bwMode="hidden">
          <a:xfrm>
            <a:off x="0" y="0"/>
            <a:ext cx="17526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400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152400" y="374650"/>
            <a:ext cx="1525588" cy="1227138"/>
            <a:chOff x="96" y="236"/>
            <a:chExt cx="961" cy="773"/>
          </a:xfrm>
        </p:grpSpPr>
        <p:sp>
          <p:nvSpPr>
            <p:cNvPr id="150532" name="Freeform 4"/>
            <p:cNvSpPr>
              <a:spLocks/>
            </p:cNvSpPr>
            <p:nvPr/>
          </p:nvSpPr>
          <p:spPr bwMode="auto">
            <a:xfrm>
              <a:off x="738" y="495"/>
              <a:ext cx="319" cy="319"/>
            </a:xfrm>
            <a:custGeom>
              <a:avLst/>
              <a:gdLst/>
              <a:ahLst/>
              <a:cxnLst>
                <a:cxn ang="0">
                  <a:pos x="318" y="198"/>
                </a:cxn>
                <a:cxn ang="0">
                  <a:pos x="318" y="318"/>
                </a:cxn>
                <a:cxn ang="0">
                  <a:pos x="1" y="99"/>
                </a:cxn>
                <a:cxn ang="0">
                  <a:pos x="0" y="108"/>
                </a:cxn>
                <a:cxn ang="0">
                  <a:pos x="46" y="0"/>
                </a:cxn>
                <a:cxn ang="0">
                  <a:pos x="318" y="198"/>
                </a:cxn>
              </a:cxnLst>
              <a:rect l="0" t="0" r="r" b="b"/>
              <a:pathLst>
                <a:path w="319" h="319">
                  <a:moveTo>
                    <a:pt x="318" y="198"/>
                  </a:moveTo>
                  <a:lnTo>
                    <a:pt x="318" y="318"/>
                  </a:lnTo>
                  <a:lnTo>
                    <a:pt x="1" y="99"/>
                  </a:lnTo>
                  <a:lnTo>
                    <a:pt x="0" y="108"/>
                  </a:lnTo>
                  <a:lnTo>
                    <a:pt x="46" y="0"/>
                  </a:lnTo>
                  <a:lnTo>
                    <a:pt x="318" y="198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0533" name="Freeform 5"/>
            <p:cNvSpPr>
              <a:spLocks/>
            </p:cNvSpPr>
            <p:nvPr/>
          </p:nvSpPr>
          <p:spPr bwMode="auto">
            <a:xfrm>
              <a:off x="96" y="495"/>
              <a:ext cx="319" cy="319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0" y="318"/>
                </a:cxn>
                <a:cxn ang="0">
                  <a:pos x="316" y="99"/>
                </a:cxn>
                <a:cxn ang="0">
                  <a:pos x="318" y="108"/>
                </a:cxn>
                <a:cxn ang="0">
                  <a:pos x="271" y="0"/>
                </a:cxn>
                <a:cxn ang="0">
                  <a:pos x="0" y="198"/>
                </a:cxn>
              </a:cxnLst>
              <a:rect l="0" t="0" r="r" b="b"/>
              <a:pathLst>
                <a:path w="319" h="319">
                  <a:moveTo>
                    <a:pt x="0" y="198"/>
                  </a:moveTo>
                  <a:lnTo>
                    <a:pt x="0" y="318"/>
                  </a:lnTo>
                  <a:lnTo>
                    <a:pt x="316" y="99"/>
                  </a:lnTo>
                  <a:lnTo>
                    <a:pt x="318" y="108"/>
                  </a:lnTo>
                  <a:lnTo>
                    <a:pt x="271" y="0"/>
                  </a:lnTo>
                  <a:lnTo>
                    <a:pt x="0" y="198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152" y="236"/>
              <a:ext cx="823" cy="773"/>
              <a:chOff x="152" y="236"/>
              <a:chExt cx="823" cy="773"/>
            </a:xfrm>
          </p:grpSpPr>
          <p:sp>
            <p:nvSpPr>
              <p:cNvPr id="150535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2" y="236"/>
                <a:ext cx="822" cy="772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14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536" name="Freeform 8"/>
              <p:cNvSpPr>
                <a:spLocks/>
              </p:cNvSpPr>
              <p:nvPr/>
            </p:nvSpPr>
            <p:spPr bwMode="auto">
              <a:xfrm>
                <a:off x="152" y="236"/>
                <a:ext cx="412" cy="773"/>
              </a:xfrm>
              <a:custGeom>
                <a:avLst/>
                <a:gdLst/>
                <a:ahLst/>
                <a:cxnLst>
                  <a:cxn ang="0">
                    <a:pos x="411" y="772"/>
                  </a:cxn>
                  <a:cxn ang="0">
                    <a:pos x="411" y="637"/>
                  </a:cxn>
                  <a:cxn ang="0">
                    <a:pos x="127" y="75"/>
                  </a:cxn>
                  <a:cxn ang="0">
                    <a:pos x="0" y="0"/>
                  </a:cxn>
                  <a:cxn ang="0">
                    <a:pos x="411" y="772"/>
                  </a:cxn>
                </a:cxnLst>
                <a:rect l="0" t="0" r="r" b="b"/>
                <a:pathLst>
                  <a:path w="412" h="773">
                    <a:moveTo>
                      <a:pt x="411" y="772"/>
                    </a:moveTo>
                    <a:lnTo>
                      <a:pt x="411" y="637"/>
                    </a:lnTo>
                    <a:lnTo>
                      <a:pt x="127" y="75"/>
                    </a:lnTo>
                    <a:lnTo>
                      <a:pt x="0" y="0"/>
                    </a:lnTo>
                    <a:lnTo>
                      <a:pt x="411" y="772"/>
                    </a:lnTo>
                  </a:path>
                </a:pathLst>
              </a:custGeom>
              <a:solidFill>
                <a:srgbClr val="002010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537" name="Freeform 9"/>
              <p:cNvSpPr>
                <a:spLocks/>
              </p:cNvSpPr>
              <p:nvPr/>
            </p:nvSpPr>
            <p:spPr bwMode="auto">
              <a:xfrm>
                <a:off x="152" y="236"/>
                <a:ext cx="823" cy="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7" y="76"/>
                  </a:cxn>
                  <a:cxn ang="0">
                    <a:pos x="712" y="76"/>
                  </a:cxn>
                  <a:cxn ang="0">
                    <a:pos x="822" y="0"/>
                  </a:cxn>
                  <a:cxn ang="0">
                    <a:pos x="0" y="0"/>
                  </a:cxn>
                </a:cxnLst>
                <a:rect l="0" t="0" r="r" b="b"/>
                <a:pathLst>
                  <a:path w="823" h="77">
                    <a:moveTo>
                      <a:pt x="0" y="0"/>
                    </a:moveTo>
                    <a:lnTo>
                      <a:pt x="127" y="76"/>
                    </a:lnTo>
                    <a:lnTo>
                      <a:pt x="712" y="76"/>
                    </a:lnTo>
                    <a:lnTo>
                      <a:pt x="822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538" name="Freeform 10"/>
              <p:cNvSpPr>
                <a:spLocks/>
              </p:cNvSpPr>
              <p:nvPr/>
            </p:nvSpPr>
            <p:spPr bwMode="auto">
              <a:xfrm>
                <a:off x="563" y="236"/>
                <a:ext cx="412" cy="773"/>
              </a:xfrm>
              <a:custGeom>
                <a:avLst/>
                <a:gdLst/>
                <a:ahLst/>
                <a:cxnLst>
                  <a:cxn ang="0">
                    <a:pos x="0" y="772"/>
                  </a:cxn>
                  <a:cxn ang="0">
                    <a:pos x="0" y="637"/>
                  </a:cxn>
                  <a:cxn ang="0">
                    <a:pos x="283" y="75"/>
                  </a:cxn>
                  <a:cxn ang="0">
                    <a:pos x="411" y="0"/>
                  </a:cxn>
                  <a:cxn ang="0">
                    <a:pos x="0" y="772"/>
                  </a:cxn>
                </a:cxnLst>
                <a:rect l="0" t="0" r="r" b="b"/>
                <a:pathLst>
                  <a:path w="412" h="773">
                    <a:moveTo>
                      <a:pt x="0" y="772"/>
                    </a:moveTo>
                    <a:lnTo>
                      <a:pt x="0" y="637"/>
                    </a:lnTo>
                    <a:lnTo>
                      <a:pt x="283" y="75"/>
                    </a:lnTo>
                    <a:lnTo>
                      <a:pt x="411" y="0"/>
                    </a:lnTo>
                    <a:lnTo>
                      <a:pt x="0" y="772"/>
                    </a:lnTo>
                  </a:path>
                </a:pathLst>
              </a:custGeom>
              <a:solidFill>
                <a:srgbClr val="006633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50539" name="Rectangle 11"/>
            <p:cNvSpPr>
              <a:spLocks noChangeArrowheads="1"/>
            </p:cNvSpPr>
            <p:nvPr/>
          </p:nvSpPr>
          <p:spPr bwMode="auto">
            <a:xfrm>
              <a:off x="96" y="704"/>
              <a:ext cx="959" cy="10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8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7086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9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1988" y="1905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5054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4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92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4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>
              <a:defRPr/>
            </a:pPr>
            <a:fld id="{703B3DDC-77CD-4E9A-930D-F39975F15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6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Ú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" TargetMode="External"/><Relationship Id="rId2" Type="http://schemas.openxmlformats.org/officeDocument/2006/relationships/hyperlink" Target="http://prezentacija.biz/prezentacii-po-ximii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500" y="4572000"/>
            <a:ext cx="8064500" cy="1133475"/>
          </a:xfrm>
        </p:spPr>
        <p:txBody>
          <a:bodyPr/>
          <a:lstStyle/>
          <a:p>
            <a:pPr eaLnBrk="1" hangingPunct="1"/>
            <a:r>
              <a:rPr lang="ru-RU" altLang="ru-RU" sz="8800" dirty="0" smtClean="0">
                <a:solidFill>
                  <a:srgbClr val="FFFF00"/>
                </a:solidFill>
                <a:latin typeface="Arial Black" pitchFamily="34" charset="0"/>
              </a:rPr>
              <a:t>КАЛЬЦИЙ</a:t>
            </a:r>
            <a:br>
              <a:rPr lang="ru-RU" altLang="ru-RU" sz="88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altLang="ru-RU" sz="2000" dirty="0" smtClean="0">
                <a:solidFill>
                  <a:srgbClr val="FFFFFF"/>
                </a:solidFill>
                <a:latin typeface="Arbat-Bold" pitchFamily="2" charset="0"/>
              </a:rPr>
              <a:t/>
            </a:r>
            <a:br>
              <a:rPr lang="ru-RU" altLang="ru-RU" sz="2000" dirty="0" smtClean="0">
                <a:solidFill>
                  <a:srgbClr val="FFFFFF"/>
                </a:solidFill>
                <a:latin typeface="Arbat-Bold" pitchFamily="2" charset="0"/>
              </a:rPr>
            </a:br>
            <a:r>
              <a:rPr lang="ru-RU" altLang="ru-RU" sz="2000" dirty="0" smtClean="0">
                <a:solidFill>
                  <a:srgbClr val="FFFFFF"/>
                </a:solidFill>
                <a:latin typeface="Arbat-Bold" pitchFamily="2" charset="0"/>
              </a:rPr>
              <a:t/>
            </a:r>
            <a:br>
              <a:rPr lang="ru-RU" altLang="ru-RU" sz="2000" dirty="0" smtClean="0">
                <a:solidFill>
                  <a:srgbClr val="FFFFFF"/>
                </a:solidFill>
                <a:latin typeface="Arbat-Bold" pitchFamily="2" charset="0"/>
              </a:rPr>
            </a:br>
            <a:endParaRPr lang="ru-RU" altLang="ru-RU" sz="2000" dirty="0" smtClean="0">
              <a:solidFill>
                <a:srgbClr val="FFFFFF"/>
              </a:solidFill>
              <a:latin typeface="Arbat-Bold" pitchFamily="2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27313" y="836613"/>
            <a:ext cx="3889375" cy="1584325"/>
          </a:xfrm>
        </p:spPr>
        <p:txBody>
          <a:bodyPr/>
          <a:lstStyle/>
          <a:p>
            <a:pPr eaLnBrk="1" hangingPunct="1"/>
            <a:r>
              <a:rPr lang="en-US" altLang="ru-RU" sz="8800" i="1" dirty="0" smtClean="0">
                <a:solidFill>
                  <a:srgbClr val="FFFF66"/>
                </a:solidFill>
                <a:latin typeface="Arial Black" pitchFamily="34" charset="0"/>
              </a:rPr>
              <a:t>Ca</a:t>
            </a:r>
          </a:p>
          <a:p>
            <a:pPr eaLnBrk="1" hangingPunct="1"/>
            <a:endParaRPr lang="ru-RU" altLang="ru-RU" sz="2000" b="1" dirty="0" smtClean="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74816" y="6427113"/>
            <a:ext cx="21691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cap="all" dirty="0" smtClean="0">
                <a:solidFill>
                  <a:srgbClr val="FF0000"/>
                </a:solidFill>
                <a:hlinkClick r:id="rId2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ПРЕЗЕНТАЦИИ ПО </a:t>
            </a:r>
            <a:r>
              <a:rPr lang="ru-RU" sz="1100" b="1" cap="all" dirty="0" smtClean="0">
                <a:solidFill>
                  <a:srgbClr val="FF0000"/>
                </a:solidFill>
                <a:hlinkClick r:id="rId2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ХИМИИ</a:t>
            </a:r>
            <a:endParaRPr lang="ru-RU" sz="1100" b="1" cap="all" dirty="0" smtClean="0">
              <a:solidFill>
                <a:srgbClr val="FF0000"/>
              </a:solidFill>
            </a:endParaRPr>
          </a:p>
          <a:p>
            <a:pPr algn="ctr"/>
            <a:r>
              <a:rPr lang="en-US" sz="1100" dirty="0" smtClean="0">
                <a:solidFill>
                  <a:srgbClr val="FF0000"/>
                </a:solidFill>
                <a:hlinkClick r:id="rId3"/>
              </a:rPr>
              <a:t>http://prezentacija.biz/</a:t>
            </a:r>
            <a:endParaRPr lang="ru-RU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4"/>
          <p:cNvSpPr>
            <a:spLocks noGrp="1" noChangeArrowheads="1"/>
          </p:cNvSpPr>
          <p:nvPr>
            <p:ph type="title" sz="quarter"/>
          </p:nvPr>
        </p:nvSpPr>
        <p:spPr>
          <a:xfrm>
            <a:off x="0" y="260350"/>
            <a:ext cx="8991600" cy="765175"/>
          </a:xfrm>
        </p:spPr>
        <p:txBody>
          <a:bodyPr/>
          <a:lstStyle/>
          <a:p>
            <a:pPr eaLnBrk="1" hangingPunct="1"/>
            <a:r>
              <a:rPr kumimoji="1" lang="ru-RU" altLang="ru-RU" sz="2600" b="1" smtClean="0">
                <a:solidFill>
                  <a:schemeClr val="tx1"/>
                </a:solidFill>
              </a:rPr>
              <a:t>Он присутствует во всех тканях и жидкостях живых </a:t>
            </a:r>
            <a:br>
              <a:rPr kumimoji="1" lang="ru-RU" altLang="ru-RU" sz="2600" b="1" smtClean="0">
                <a:solidFill>
                  <a:schemeClr val="tx1"/>
                </a:solidFill>
              </a:rPr>
            </a:br>
            <a:r>
              <a:rPr kumimoji="1" lang="ru-RU" altLang="ru-RU" sz="2600" b="1" smtClean="0">
                <a:solidFill>
                  <a:schemeClr val="tx1"/>
                </a:solidFill>
              </a:rPr>
              <a:t>                                                                               организмов.</a:t>
            </a:r>
            <a:br>
              <a:rPr kumimoji="1" lang="ru-RU" altLang="ru-RU" sz="2600" b="1" smtClean="0">
                <a:solidFill>
                  <a:schemeClr val="tx1"/>
                </a:solidFill>
              </a:rPr>
            </a:br>
            <a:endParaRPr kumimoji="1" lang="ru-RU" altLang="ru-RU" sz="2600" b="1" smtClean="0">
              <a:solidFill>
                <a:schemeClr val="tx1"/>
              </a:solidFill>
            </a:endParaRPr>
          </a:p>
        </p:txBody>
      </p:sp>
      <p:pic>
        <p:nvPicPr>
          <p:cNvPr id="188420" name="Picture 4" descr="WaterWorld_0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28" y="1071546"/>
            <a:ext cx="3429024" cy="2932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8426" name="Picture 10" descr="WaterWorld_0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5786446" y="4500570"/>
            <a:ext cx="3071834" cy="21250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8429" name="Picture 13" descr="WaterWorld_0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214282" y="1142984"/>
            <a:ext cx="4560563" cy="53028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8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8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FF00"/>
                </a:solidFill>
              </a:rPr>
              <a:t>Залежи кальция - в соляных наплывах</a:t>
            </a:r>
          </a:p>
        </p:txBody>
      </p:sp>
      <p:pic>
        <p:nvPicPr>
          <p:cNvPr id="172036" name="Picture 4" descr="соляные наплывы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0825" y="1916113"/>
            <a:ext cx="8642350" cy="4941887"/>
          </a:xfr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74" name="Picture 10" descr="Точечный рисунок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4213" y="0"/>
            <a:ext cx="3671887" cy="6858000"/>
          </a:xfrm>
          <a:noFill/>
        </p:spPr>
      </p:pic>
      <p:sp>
        <p:nvSpPr>
          <p:cNvPr id="164875" name="Text Box 11"/>
          <p:cNvSpPr txBox="1">
            <a:spLocks noChangeArrowheads="1"/>
          </p:cNvSpPr>
          <p:nvPr/>
        </p:nvSpPr>
        <p:spPr bwMode="auto">
          <a:xfrm>
            <a:off x="4932363" y="1989138"/>
            <a:ext cx="39179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800"/>
              <a:t>Содержание кальция в организме</a:t>
            </a:r>
            <a:br>
              <a:rPr lang="ru-RU" altLang="ru-RU" sz="2800"/>
            </a:br>
            <a:r>
              <a:rPr lang="ru-RU" altLang="ru-RU" sz="2800"/>
              <a:t>человека достигает 2 %.</a:t>
            </a:r>
            <a:br>
              <a:rPr lang="ru-RU" altLang="ru-RU" sz="2800"/>
            </a:br>
            <a:endParaRPr lang="ru-RU" altLang="ru-RU" sz="280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787900" y="0"/>
            <a:ext cx="4138613" cy="765175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0000"/>
                </a:solidFill>
              </a:rPr>
              <a:t>СТАЛАГМИТ</a:t>
            </a:r>
          </a:p>
        </p:txBody>
      </p:sp>
      <p:pic>
        <p:nvPicPr>
          <p:cNvPr id="18435" name="Picture 3" descr="сталактит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3850" y="765175"/>
            <a:ext cx="8640763" cy="5759450"/>
          </a:xfr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D86C"/>
            </a:gs>
            <a:gs pos="100000">
              <a:schemeClr val="bg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59" name="Picture 8" descr="Рисунок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27763" cy="4983163"/>
          </a:xfrm>
          <a:noFill/>
        </p:spPr>
      </p:pic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755650" y="5229225"/>
            <a:ext cx="80645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ru-RU" altLang="ru-RU" sz="2400">
                <a:solidFill>
                  <a:srgbClr val="00FF00"/>
                </a:solidFill>
              </a:rPr>
              <a:t>Бетон – важнейший строительный материал наших дней,</a:t>
            </a:r>
          </a:p>
          <a:p>
            <a:pPr eaLnBrk="1" hangingPunct="1">
              <a:spcBef>
                <a:spcPct val="50000"/>
              </a:spcBef>
            </a:pPr>
            <a:r>
              <a:rPr kumimoji="0" lang="ru-RU" altLang="ru-RU" sz="2400">
                <a:solidFill>
                  <a:srgbClr val="00FF00"/>
                </a:solidFill>
              </a:rPr>
              <a:t>одной из составных частей которого является кальций.</a:t>
            </a: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28600"/>
            <a:ext cx="8740775" cy="1447800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4000" smtClean="0">
                <a:solidFill>
                  <a:srgbClr val="00FFCC"/>
                </a:solidFill>
              </a:rPr>
              <a:t>  </a:t>
            </a:r>
            <a:r>
              <a:rPr lang="ru-RU" altLang="ru-RU" sz="4900" b="1" smtClean="0">
                <a:solidFill>
                  <a:srgbClr val="FFFFFF"/>
                </a:solidFill>
              </a:rPr>
              <a:t>ФИЗИЧЕСКИЕ СВОЙСТВА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800" i="1" smtClean="0"/>
              <a:t>1.Имеет металлическую кристаллическую решётку.</a:t>
            </a:r>
          </a:p>
          <a:p>
            <a:pPr eaLnBrk="1" hangingPunct="1"/>
            <a:r>
              <a:rPr lang="ru-RU" altLang="ru-RU" sz="2800" i="1" smtClean="0"/>
              <a:t>2.Атомный радиус - 1,97.</a:t>
            </a:r>
          </a:p>
          <a:p>
            <a:pPr eaLnBrk="1" hangingPunct="1"/>
            <a:r>
              <a:rPr lang="ru-RU" altLang="ru-RU" sz="2800" i="1" smtClean="0"/>
              <a:t>3.Ионный радиус Са</a:t>
            </a:r>
            <a:r>
              <a:rPr lang="ru-RU" altLang="ru-RU" sz="2800" i="1" baseline="30000" smtClean="0"/>
              <a:t>2+</a:t>
            </a:r>
            <a:r>
              <a:rPr lang="ru-RU" altLang="ru-RU" sz="2800" i="1" smtClean="0"/>
              <a:t>- 1,04.</a:t>
            </a:r>
          </a:p>
          <a:p>
            <a:pPr eaLnBrk="1" hangingPunct="1"/>
            <a:r>
              <a:rPr lang="ru-RU" altLang="ru-RU" sz="2800" i="1" smtClean="0"/>
              <a:t>4.Плотность – 1,54 г/см</a:t>
            </a:r>
            <a:r>
              <a:rPr lang="ru-RU" altLang="ru-RU" sz="2400" i="1" smtClean="0"/>
              <a:t>3.</a:t>
            </a:r>
          </a:p>
          <a:p>
            <a:pPr eaLnBrk="1" hangingPunct="1"/>
            <a:r>
              <a:rPr lang="ru-RU" altLang="ru-RU" sz="2800" i="1" smtClean="0"/>
              <a:t>5.Теплопроводность – 125,6 Вт/м </a:t>
            </a:r>
            <a:r>
              <a:rPr lang="en-US" altLang="ru-RU" sz="2800" i="1" smtClean="0">
                <a:cs typeface="Times New Roman" pitchFamily="18" charset="0"/>
              </a:rPr>
              <a:t>*</a:t>
            </a:r>
            <a:r>
              <a:rPr lang="ru-RU" altLang="ru-RU" sz="2800" i="1" smtClean="0"/>
              <a:t> К.</a:t>
            </a:r>
          </a:p>
          <a:p>
            <a:pPr eaLnBrk="1" hangingPunct="1"/>
            <a:r>
              <a:rPr lang="ru-RU" altLang="ru-RU" sz="2800" i="1" smtClean="0"/>
              <a:t>6.Удельная теплоёмкость – 623,9 дж/кг </a:t>
            </a:r>
            <a:r>
              <a:rPr lang="en-US" altLang="ru-RU" sz="2800" i="1" smtClean="0">
                <a:cs typeface="Times New Roman" pitchFamily="18" charset="0"/>
              </a:rPr>
              <a:t>*</a:t>
            </a:r>
            <a:r>
              <a:rPr lang="ru-RU" altLang="ru-RU" sz="2800" i="1" smtClean="0"/>
              <a:t> 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02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02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6" grpId="0" animBg="1"/>
      <p:bldP spid="18022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28600"/>
            <a:ext cx="8523287" cy="1687513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5000" b="1" smtClean="0">
                <a:solidFill>
                  <a:srgbClr val="FFFFFF"/>
                </a:solidFill>
                <a:latin typeface="Arial Black" pitchFamily="34" charset="0"/>
              </a:rPr>
              <a:t>Химические свойства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349500"/>
            <a:ext cx="7772400" cy="3600450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 smtClean="0"/>
              <a:t>Кальций в результате реакции отдает 2 электрона, т.е. окисляется: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4000" smtClean="0">
                <a:solidFill>
                  <a:schemeClr val="hlink"/>
                </a:solidFill>
                <a:latin typeface="Arial Black" pitchFamily="34" charset="0"/>
              </a:rPr>
              <a:t>			</a:t>
            </a:r>
            <a:r>
              <a:rPr lang="en-US" altLang="ru-RU" sz="4000" smtClean="0">
                <a:latin typeface="Arial Black" pitchFamily="34" charset="0"/>
              </a:rPr>
              <a:t>Ca</a:t>
            </a:r>
            <a:r>
              <a:rPr lang="ru-RU" altLang="ru-RU" sz="4000" baseline="30000" smtClean="0">
                <a:latin typeface="Arial Black" pitchFamily="34" charset="0"/>
              </a:rPr>
              <a:t>2+</a:t>
            </a:r>
            <a:r>
              <a:rPr lang="ru-RU" altLang="ru-RU" sz="4000" smtClean="0">
                <a:latin typeface="Arial Black" pitchFamily="34" charset="0"/>
              </a:rPr>
              <a:t>  –  2е </a:t>
            </a:r>
            <a:r>
              <a:rPr lang="ru-RU" altLang="ru-RU" sz="4000" smtClean="0">
                <a:latin typeface="Arial Black" pitchFamily="34" charset="0"/>
                <a:cs typeface="Times New Roman" pitchFamily="18" charset="0"/>
              </a:rPr>
              <a:t>→ </a:t>
            </a:r>
            <a:r>
              <a:rPr lang="en-US" altLang="ru-RU" sz="4000" smtClean="0">
                <a:latin typeface="Arial Black" pitchFamily="34" charset="0"/>
              </a:rPr>
              <a:t>Ca</a:t>
            </a:r>
            <a:r>
              <a:rPr lang="ru-RU" altLang="ru-RU" sz="4000" baseline="30000" smtClean="0">
                <a:latin typeface="Arial Black" pitchFamily="34" charset="0"/>
              </a:rPr>
              <a:t>о</a:t>
            </a:r>
            <a:r>
              <a:rPr lang="ru-RU" altLang="ru-RU" sz="4000" smtClean="0">
                <a:solidFill>
                  <a:schemeClr val="hlink"/>
                </a:solidFill>
                <a:latin typeface="Arial Black" pitchFamily="34" charset="0"/>
              </a:rPr>
              <a:t> </a:t>
            </a:r>
            <a:endParaRPr lang="ru-RU" altLang="ru-RU" sz="2800" smtClean="0"/>
          </a:p>
          <a:p>
            <a:pPr eaLnBrk="1" hangingPunct="1">
              <a:lnSpc>
                <a:spcPct val="80000"/>
              </a:lnSpc>
            </a:pPr>
            <a:r>
              <a:rPr lang="ru-RU" altLang="ru-RU" sz="2800" smtClean="0"/>
              <a:t> электронная формула:</a:t>
            </a:r>
          </a:p>
          <a:p>
            <a:pPr eaLnBrk="1" hangingPunct="1">
              <a:lnSpc>
                <a:spcPct val="80000"/>
              </a:lnSpc>
            </a:pPr>
            <a:endParaRPr lang="ru-RU" altLang="ru-RU" sz="2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800" smtClean="0"/>
              <a:t>                      </a:t>
            </a:r>
            <a:r>
              <a:rPr lang="ru-RU" altLang="ru-RU" sz="3600" b="1" smtClean="0"/>
              <a:t>1</a:t>
            </a:r>
            <a:r>
              <a:rPr lang="en-US" altLang="ru-RU" sz="3600" b="1" smtClean="0"/>
              <a:t>s</a:t>
            </a:r>
            <a:r>
              <a:rPr lang="ru-RU" altLang="ru-RU" sz="3600" b="1" baseline="30000" smtClean="0"/>
              <a:t>2</a:t>
            </a:r>
            <a:r>
              <a:rPr lang="en-US" altLang="ru-RU" sz="3600" b="1" smtClean="0"/>
              <a:t> 2s</a:t>
            </a:r>
            <a:r>
              <a:rPr lang="ru-RU" altLang="ru-RU" sz="3600" b="1" baseline="30000" smtClean="0"/>
              <a:t>2</a:t>
            </a:r>
            <a:r>
              <a:rPr lang="en-US" altLang="ru-RU" sz="3600" b="1" smtClean="0"/>
              <a:t> 2p</a:t>
            </a:r>
            <a:r>
              <a:rPr lang="ru-RU" altLang="ru-RU" sz="3600" b="1" baseline="30000" smtClean="0"/>
              <a:t>6</a:t>
            </a:r>
            <a:r>
              <a:rPr lang="en-US" altLang="ru-RU" sz="3600" b="1" smtClean="0"/>
              <a:t> 3s</a:t>
            </a:r>
            <a:r>
              <a:rPr lang="ru-RU" altLang="ru-RU" sz="3600" b="1" baseline="30000" smtClean="0"/>
              <a:t>2</a:t>
            </a:r>
            <a:r>
              <a:rPr lang="en-US" altLang="ru-RU" sz="3600" b="1" smtClean="0"/>
              <a:t> 3p</a:t>
            </a:r>
            <a:r>
              <a:rPr lang="ru-RU" altLang="ru-RU" sz="3600" b="1" baseline="30000" smtClean="0"/>
              <a:t>6</a:t>
            </a:r>
            <a:r>
              <a:rPr lang="en-US" altLang="ru-RU" sz="3600" b="1" smtClean="0"/>
              <a:t> 4s</a:t>
            </a:r>
            <a:r>
              <a:rPr lang="ru-RU" altLang="ru-RU" sz="3600" b="1" baseline="30000" smtClean="0"/>
              <a:t>2</a:t>
            </a:r>
            <a:r>
              <a:rPr lang="en-US" altLang="ru-RU" sz="3600" b="1" smtClean="0">
                <a:solidFill>
                  <a:srgbClr val="FF0000"/>
                </a:solidFill>
              </a:rPr>
              <a:t> </a:t>
            </a:r>
            <a:endParaRPr lang="ru-RU" altLang="ru-RU" sz="36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mtClean="0"/>
              <a:t>                      </a:t>
            </a:r>
            <a:r>
              <a:rPr lang="en-US" altLang="ru-RU" sz="2400" smtClean="0"/>
              <a:t> </a:t>
            </a:r>
            <a:endParaRPr lang="ru-RU" altLang="ru-RU" sz="2400" smtClean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76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idx="1"/>
          </p:nvPr>
        </p:nvSpPr>
        <p:spPr>
          <a:xfrm>
            <a:off x="571472" y="1214422"/>
            <a:ext cx="7772400" cy="4845045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Tx/>
              <a:buAutoNum type="arabicPeriod"/>
              <a:defRPr/>
            </a:pPr>
            <a:r>
              <a:rPr lang="ru-RU" sz="2800" dirty="0" smtClean="0"/>
              <a:t>Химически </a:t>
            </a:r>
            <a:r>
              <a:rPr lang="ru-RU" sz="2800" dirty="0" err="1" smtClean="0"/>
              <a:t>Ca</a:t>
            </a:r>
            <a:r>
              <a:rPr lang="ru-RU" sz="2800" dirty="0" smtClean="0"/>
              <a:t> очень активен.</a:t>
            </a:r>
            <a:endParaRPr lang="en-U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</a:t>
            </a:r>
            <a:r>
              <a:rPr lang="en-US" sz="2800" dirty="0" smtClean="0"/>
              <a:t>   </a:t>
            </a:r>
            <a:r>
              <a:rPr lang="ru-RU" sz="2800" dirty="0" smtClean="0"/>
              <a:t>При обычной температуре </a:t>
            </a:r>
            <a:r>
              <a:rPr lang="ru-RU" sz="2800" dirty="0" err="1" smtClean="0"/>
              <a:t>Ca</a:t>
            </a:r>
            <a:r>
              <a:rPr lang="ru-RU" sz="2800" dirty="0" smtClean="0"/>
              <a:t> легко взаимодействует с кислородом и влагой воздуха, поэтому его хранят в герметически закрытых сосудах или под</a:t>
            </a:r>
            <a:endParaRPr lang="en-U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   </a:t>
            </a:r>
            <a:r>
              <a:rPr lang="ru-RU" sz="2800" dirty="0" smtClean="0"/>
              <a:t> минеральным маслом.</a:t>
            </a:r>
          </a:p>
          <a:p>
            <a:pPr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>
              <a:buFontTx/>
              <a:buAutoNum type="arabicPeriod"/>
              <a:defRPr/>
            </a:pPr>
            <a:endParaRPr lang="ru-RU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ln>
                  <a:solidFill>
                    <a:srgbClr val="FFFFFF"/>
                  </a:solidFill>
                </a:ln>
                <a:solidFill>
                  <a:srgbClr val="FFFF99"/>
                </a:solidFill>
              </a:rPr>
              <a:t> </a:t>
            </a:r>
            <a:endParaRPr lang="en-US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3" y="3429000"/>
            <a:ext cx="2286000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900113" y="549275"/>
            <a:ext cx="7632700" cy="587853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kumimoji="0" lang="ru-RU" altLang="ru-RU" sz="2800" dirty="0" smtClean="0">
                <a:solidFill>
                  <a:srgbClr val="FFFF99"/>
                </a:solidFill>
              </a:rPr>
              <a:t>Взаимодействие  </a:t>
            </a:r>
            <a:r>
              <a:rPr kumimoji="0" lang="ru-RU" altLang="ru-RU" sz="2800" dirty="0">
                <a:solidFill>
                  <a:srgbClr val="FFFF99"/>
                </a:solidFill>
              </a:rPr>
              <a:t>с простыми веществами – </a:t>
            </a:r>
            <a:r>
              <a:rPr kumimoji="0" lang="ru-RU" altLang="ru-RU" sz="2800" dirty="0" smtClean="0">
                <a:solidFill>
                  <a:srgbClr val="FFFF99"/>
                </a:solidFill>
              </a:rPr>
              <a:t>неметаллами</a:t>
            </a:r>
          </a:p>
          <a:p>
            <a:pPr marL="0" indent="0" eaLnBrk="1" hangingPunct="1"/>
            <a:r>
              <a:rPr kumimoji="0" lang="ru-RU" altLang="ru-RU" sz="2800" dirty="0" smtClean="0"/>
              <a:t>С углеродом</a:t>
            </a:r>
            <a:endParaRPr kumimoji="0" lang="ru-RU" altLang="ru-RU" sz="2800" dirty="0"/>
          </a:p>
          <a:p>
            <a:pPr eaLnBrk="1" hangingPunct="1"/>
            <a:r>
              <a:rPr kumimoji="0" lang="ru-RU" altLang="ru-RU" sz="2800" dirty="0"/>
              <a:t>             </a:t>
            </a:r>
            <a:r>
              <a:rPr kumimoji="0" lang="en-US" altLang="ru-RU" sz="2800" dirty="0">
                <a:solidFill>
                  <a:srgbClr val="66CCFF"/>
                </a:solidFill>
              </a:rPr>
              <a:t>Ca + 2 C = CaC</a:t>
            </a:r>
            <a:r>
              <a:rPr kumimoji="0" lang="en-US" altLang="ru-RU" sz="2000" dirty="0">
                <a:solidFill>
                  <a:srgbClr val="66CCFF"/>
                </a:solidFill>
              </a:rPr>
              <a:t>2</a:t>
            </a:r>
            <a:r>
              <a:rPr kumimoji="0" lang="ru-RU" altLang="ru-RU" sz="2800" dirty="0">
                <a:solidFill>
                  <a:srgbClr val="66CCFF"/>
                </a:solidFill>
              </a:rPr>
              <a:t> </a:t>
            </a:r>
            <a:r>
              <a:rPr kumimoji="0" lang="ru-RU" altLang="ru-RU" sz="2400" dirty="0">
                <a:solidFill>
                  <a:srgbClr val="66FFFF"/>
                </a:solidFill>
              </a:rPr>
              <a:t>карбид </a:t>
            </a:r>
            <a:r>
              <a:rPr kumimoji="0" lang="ru-RU" altLang="ru-RU" sz="2400" dirty="0" smtClean="0">
                <a:solidFill>
                  <a:srgbClr val="66FFFF"/>
                </a:solidFill>
              </a:rPr>
              <a:t>кальция</a:t>
            </a:r>
          </a:p>
          <a:p>
            <a:pPr eaLnBrk="1" hangingPunct="1"/>
            <a:r>
              <a:rPr lang="ru-RU" sz="2400" dirty="0" smtClean="0"/>
              <a:t>С фтором реагирует на холоду:</a:t>
            </a:r>
            <a:br>
              <a:rPr lang="ru-RU" sz="2400" dirty="0" smtClean="0"/>
            </a:br>
            <a:r>
              <a:rPr lang="en-US" sz="2400" dirty="0" smtClean="0"/>
              <a:t>	</a:t>
            </a:r>
            <a:r>
              <a:rPr lang="ru-RU" sz="2400" b="1" dirty="0" err="1" smtClean="0">
                <a:solidFill>
                  <a:srgbClr val="66CCFF"/>
                </a:solidFill>
              </a:rPr>
              <a:t>Са</a:t>
            </a:r>
            <a:r>
              <a:rPr lang="ru-RU" sz="2400" b="1" dirty="0" smtClean="0">
                <a:solidFill>
                  <a:srgbClr val="66CCFF"/>
                </a:solidFill>
              </a:rPr>
              <a:t>+</a:t>
            </a:r>
            <a:r>
              <a:rPr lang="en-US" sz="2400" b="1" dirty="0" smtClean="0">
                <a:solidFill>
                  <a:srgbClr val="66CCFF"/>
                </a:solidFill>
              </a:rPr>
              <a:t>|F</a:t>
            </a:r>
            <a:r>
              <a:rPr lang="en-US" sz="2400" b="1" baseline="-25000" dirty="0" smtClean="0">
                <a:solidFill>
                  <a:srgbClr val="66CCFF"/>
                </a:solidFill>
              </a:rPr>
              <a:t>2</a:t>
            </a:r>
            <a:r>
              <a:rPr lang="en-US" sz="2400" b="1" dirty="0" smtClean="0">
                <a:solidFill>
                  <a:srgbClr val="66CCFF"/>
                </a:solidFill>
              </a:rPr>
              <a:t> =</a:t>
            </a:r>
            <a:r>
              <a:rPr lang="ru-RU" sz="2400" b="1" dirty="0" smtClean="0">
                <a:solidFill>
                  <a:srgbClr val="66CCFF"/>
                </a:solidFill>
              </a:rPr>
              <a:t> CaF</a:t>
            </a:r>
            <a:r>
              <a:rPr lang="ru-RU" sz="2400" b="1" baseline="-25000" dirty="0" smtClean="0">
                <a:solidFill>
                  <a:srgbClr val="66CCFF"/>
                </a:solidFill>
              </a:rPr>
              <a:t>2</a:t>
            </a:r>
            <a:endParaRPr lang="ru-RU" sz="2400" baseline="-25000" dirty="0">
              <a:solidFill>
                <a:srgbClr val="66CCFF"/>
              </a:solidFill>
            </a:endParaRPr>
          </a:p>
          <a:p>
            <a:pPr eaLnBrk="1" hangingPunct="1"/>
            <a:r>
              <a:rPr lang="en-US" sz="2400" dirty="0" smtClean="0"/>
              <a:t>C</a:t>
            </a:r>
            <a:r>
              <a:rPr lang="ru-RU" sz="2400" dirty="0" smtClean="0"/>
              <a:t> хлором и бромом при температуре свыше 400°C: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66CCFF"/>
                </a:solidFill>
              </a:rPr>
              <a:t> 	</a:t>
            </a:r>
            <a:r>
              <a:rPr lang="ru-RU" sz="2400" b="1" dirty="0" err="1" smtClean="0">
                <a:solidFill>
                  <a:srgbClr val="66CCFF"/>
                </a:solidFill>
              </a:rPr>
              <a:t>Са+С</a:t>
            </a:r>
            <a:r>
              <a:rPr lang="en-US" sz="2400" b="1" dirty="0" smtClean="0">
                <a:solidFill>
                  <a:srgbClr val="66CCFF"/>
                </a:solidFill>
              </a:rPr>
              <a:t>l</a:t>
            </a:r>
            <a:r>
              <a:rPr lang="en-US" sz="2400" b="1" baseline="-25000" dirty="0" smtClean="0">
                <a:solidFill>
                  <a:srgbClr val="66CCFF"/>
                </a:solidFill>
              </a:rPr>
              <a:t>2</a:t>
            </a:r>
            <a:r>
              <a:rPr lang="en-US" sz="2400" b="1" dirty="0" smtClean="0">
                <a:solidFill>
                  <a:srgbClr val="66CCFF"/>
                </a:solidFill>
              </a:rPr>
              <a:t> =CaCl</a:t>
            </a:r>
            <a:r>
              <a:rPr lang="en-US" sz="2400" b="1" baseline="-25000" dirty="0" smtClean="0">
                <a:solidFill>
                  <a:srgbClr val="66CCFF"/>
                </a:solidFill>
              </a:rPr>
              <a:t>2</a:t>
            </a:r>
            <a:br>
              <a:rPr lang="en-US" sz="2400" b="1" baseline="-25000" dirty="0" smtClean="0">
                <a:solidFill>
                  <a:srgbClr val="66CCFF"/>
                </a:solidFill>
              </a:rPr>
            </a:br>
            <a:r>
              <a:rPr lang="en-US" sz="2400" b="1" dirty="0" smtClean="0">
                <a:solidFill>
                  <a:srgbClr val="66CCFF"/>
                </a:solidFill>
              </a:rPr>
              <a:t> </a:t>
            </a:r>
            <a:r>
              <a:rPr lang="ru-RU" sz="2400" b="1" dirty="0" smtClean="0">
                <a:solidFill>
                  <a:srgbClr val="66CCFF"/>
                </a:solidFill>
              </a:rPr>
              <a:t>	</a:t>
            </a:r>
            <a:r>
              <a:rPr lang="ru-RU" sz="2400" b="1" dirty="0" err="1" smtClean="0">
                <a:solidFill>
                  <a:srgbClr val="66CCFF"/>
                </a:solidFill>
              </a:rPr>
              <a:t>Са</a:t>
            </a:r>
            <a:r>
              <a:rPr lang="ru-RU" sz="2400" b="1" dirty="0" smtClean="0">
                <a:solidFill>
                  <a:srgbClr val="66CCFF"/>
                </a:solidFill>
              </a:rPr>
              <a:t>+</a:t>
            </a:r>
            <a:r>
              <a:rPr lang="en-US" sz="2400" b="1" dirty="0" smtClean="0">
                <a:solidFill>
                  <a:srgbClr val="66CCFF"/>
                </a:solidFill>
              </a:rPr>
              <a:t>Br</a:t>
            </a:r>
            <a:r>
              <a:rPr lang="en-US" sz="2400" b="1" baseline="-25000" dirty="0" smtClean="0">
                <a:solidFill>
                  <a:srgbClr val="66CCFF"/>
                </a:solidFill>
              </a:rPr>
              <a:t>2</a:t>
            </a:r>
            <a:r>
              <a:rPr lang="en-US" sz="2400" b="1" dirty="0" smtClean="0">
                <a:solidFill>
                  <a:srgbClr val="66CCFF"/>
                </a:solidFill>
              </a:rPr>
              <a:t> =CaBr</a:t>
            </a:r>
            <a:r>
              <a:rPr lang="en-US" sz="2400" b="1" baseline="-25000" dirty="0" smtClean="0">
                <a:solidFill>
                  <a:srgbClr val="66CCFF"/>
                </a:solidFill>
              </a:rPr>
              <a:t>2</a:t>
            </a:r>
            <a:endParaRPr lang="ru-RU" sz="2400" b="1" baseline="-25000" dirty="0">
              <a:solidFill>
                <a:srgbClr val="66CCFF"/>
              </a:solidFill>
            </a:endParaRPr>
          </a:p>
          <a:p>
            <a:pPr eaLnBrk="1" hangingPunct="1"/>
            <a:r>
              <a:rPr lang="ru-RU" sz="2400" dirty="0" smtClean="0"/>
              <a:t>При нагревании на воздухе или в кислороде воспламеняется, давая основной оксид </a:t>
            </a:r>
            <a:r>
              <a:rPr lang="ru-RU" sz="2400" dirty="0" err="1" smtClean="0"/>
              <a:t>CaO</a:t>
            </a:r>
            <a:endParaRPr lang="ru-RU" sz="2400" dirty="0" smtClean="0"/>
          </a:p>
          <a:p>
            <a:pPr eaLnBrk="1" hangingPunct="1"/>
            <a:r>
              <a:rPr lang="ru-RU" sz="2400" dirty="0" smtClean="0">
                <a:solidFill>
                  <a:srgbClr val="66CCFF"/>
                </a:solidFill>
              </a:rPr>
              <a:t>                 </a:t>
            </a:r>
            <a:r>
              <a:rPr lang="en-US" sz="2400" dirty="0" smtClean="0">
                <a:solidFill>
                  <a:srgbClr val="66CCFF"/>
                </a:solidFill>
              </a:rPr>
              <a:t>2</a:t>
            </a:r>
            <a:r>
              <a:rPr lang="ru-RU" sz="2400" dirty="0" err="1" smtClean="0">
                <a:solidFill>
                  <a:srgbClr val="66CCFF"/>
                </a:solidFill>
              </a:rPr>
              <a:t>Са</a:t>
            </a:r>
            <a:r>
              <a:rPr lang="ru-RU" sz="2400" dirty="0" smtClean="0">
                <a:solidFill>
                  <a:srgbClr val="66CCFF"/>
                </a:solidFill>
              </a:rPr>
              <a:t> + </a:t>
            </a:r>
            <a:r>
              <a:rPr lang="en-US" sz="2400" dirty="0" smtClean="0">
                <a:solidFill>
                  <a:srgbClr val="66CCFF"/>
                </a:solidFill>
              </a:rPr>
              <a:t>O</a:t>
            </a:r>
            <a:r>
              <a:rPr lang="ru-RU" sz="2400" baseline="-25000" dirty="0" smtClean="0">
                <a:solidFill>
                  <a:srgbClr val="66CCFF"/>
                </a:solidFill>
              </a:rPr>
              <a:t>2</a:t>
            </a:r>
            <a:r>
              <a:rPr lang="ru-RU" sz="2400" dirty="0" smtClean="0">
                <a:solidFill>
                  <a:srgbClr val="66CCFF"/>
                </a:solidFill>
              </a:rPr>
              <a:t> = </a:t>
            </a:r>
            <a:r>
              <a:rPr lang="en-US" sz="2400" dirty="0" smtClean="0">
                <a:solidFill>
                  <a:srgbClr val="66CCFF"/>
                </a:solidFill>
              </a:rPr>
              <a:t>2 </a:t>
            </a:r>
            <a:r>
              <a:rPr lang="ru-RU" sz="2400" dirty="0" err="1" smtClean="0">
                <a:solidFill>
                  <a:srgbClr val="66CCFF"/>
                </a:solidFill>
              </a:rPr>
              <a:t>Са</a:t>
            </a:r>
            <a:r>
              <a:rPr lang="en-US" sz="2400" dirty="0" smtClean="0">
                <a:solidFill>
                  <a:srgbClr val="66CCFF"/>
                </a:solidFill>
              </a:rPr>
              <a:t>O</a:t>
            </a:r>
            <a:endParaRPr lang="ru-RU" sz="2400" dirty="0"/>
          </a:p>
          <a:p>
            <a:pPr eaLnBrk="1" hangingPunct="1"/>
            <a:r>
              <a:rPr lang="ru-RU" sz="2400" dirty="0" smtClean="0"/>
              <a:t>Известны также пероксиды </a:t>
            </a:r>
            <a:r>
              <a:rPr lang="ru-RU" sz="2400" dirty="0" err="1" smtClean="0"/>
              <a:t>Ca</a:t>
            </a:r>
            <a:r>
              <a:rPr lang="ru-RU" sz="2400" dirty="0" smtClean="0"/>
              <a:t> - </a:t>
            </a:r>
            <a:r>
              <a:rPr lang="ru-RU" sz="2400" dirty="0" smtClean="0">
                <a:solidFill>
                  <a:srgbClr val="66CCFF"/>
                </a:solidFill>
              </a:rPr>
              <a:t>CaO</a:t>
            </a:r>
            <a:r>
              <a:rPr lang="ru-RU" sz="2400" baseline="-25000" dirty="0" smtClean="0">
                <a:solidFill>
                  <a:srgbClr val="66CCFF"/>
                </a:solidFill>
              </a:rPr>
              <a:t>2</a:t>
            </a:r>
            <a:r>
              <a:rPr lang="ru-RU" sz="2400" dirty="0" smtClean="0">
                <a:solidFill>
                  <a:srgbClr val="66CCFF"/>
                </a:solidFill>
              </a:rPr>
              <a:t> </a:t>
            </a:r>
            <a:r>
              <a:rPr lang="ru-RU" sz="2400" dirty="0" smtClean="0"/>
              <a:t> </a:t>
            </a:r>
            <a:endParaRPr kumimoji="0" lang="ru-RU" altLang="ru-RU" sz="2400" dirty="0">
              <a:solidFill>
                <a:srgbClr val="66FFFF"/>
              </a:solidFill>
            </a:endParaRPr>
          </a:p>
          <a:p>
            <a:pPr eaLnBrk="1" hangingPunct="1"/>
            <a:endParaRPr kumimoji="0" lang="en-US" altLang="ru-RU" sz="2400" dirty="0">
              <a:solidFill>
                <a:srgbClr val="66FFFF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7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7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7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7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7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7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7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7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7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7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7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7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7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7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idx="1"/>
          </p:nvPr>
        </p:nvSpPr>
        <p:spPr>
          <a:xfrm>
            <a:off x="642910" y="428604"/>
            <a:ext cx="7772400" cy="4918912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ru-RU" sz="2800" dirty="0" smtClean="0"/>
              <a:t>Трудно вступают в реакцию с азотом и фосфором:</a:t>
            </a:r>
            <a:br>
              <a:rPr lang="ru-RU" sz="2800" dirty="0" smtClean="0"/>
            </a:br>
            <a:r>
              <a:rPr lang="ru-RU" sz="2800" dirty="0" smtClean="0"/>
              <a:t>    </a:t>
            </a:r>
            <a:r>
              <a:rPr lang="ru-RU" sz="2800" dirty="0" err="1" smtClean="0">
                <a:solidFill>
                  <a:srgbClr val="66CCFF"/>
                </a:solidFill>
              </a:rPr>
              <a:t>ЗСа</a:t>
            </a:r>
            <a:r>
              <a:rPr lang="ru-RU" sz="2800" dirty="0" smtClean="0">
                <a:solidFill>
                  <a:srgbClr val="66CCFF"/>
                </a:solidFill>
              </a:rPr>
              <a:t> + N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= Са</a:t>
            </a:r>
            <a:r>
              <a:rPr lang="ru-RU" sz="2800" baseline="-25000" dirty="0" smtClean="0">
                <a:solidFill>
                  <a:srgbClr val="66CCFF"/>
                </a:solidFill>
              </a:rPr>
              <a:t>3</a:t>
            </a:r>
            <a:r>
              <a:rPr lang="ru-RU" sz="2800" dirty="0" smtClean="0">
                <a:solidFill>
                  <a:srgbClr val="66CCFF"/>
                </a:solidFill>
              </a:rPr>
              <a:t>N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(нитрид магния)</a:t>
            </a:r>
            <a:br>
              <a:rPr lang="ru-RU" sz="2800" dirty="0" smtClean="0">
                <a:solidFill>
                  <a:srgbClr val="66CCFF"/>
                </a:solidFill>
              </a:rPr>
            </a:br>
            <a:r>
              <a:rPr lang="ru-RU" sz="2800" dirty="0" smtClean="0">
                <a:solidFill>
                  <a:srgbClr val="66CCFF"/>
                </a:solidFill>
              </a:rPr>
              <a:t>     </a:t>
            </a:r>
            <a:r>
              <a:rPr lang="ru-RU" sz="2800" dirty="0" err="1" smtClean="0">
                <a:solidFill>
                  <a:srgbClr val="66CCFF"/>
                </a:solidFill>
              </a:rPr>
              <a:t>ЗСа</a:t>
            </a:r>
            <a:r>
              <a:rPr lang="ru-RU" sz="2800" dirty="0" smtClean="0">
                <a:solidFill>
                  <a:srgbClr val="66CCFF"/>
                </a:solidFill>
              </a:rPr>
              <a:t> + 2Р = Са</a:t>
            </a:r>
            <a:r>
              <a:rPr lang="ru-RU" sz="2800" baseline="-25000" dirty="0" smtClean="0">
                <a:solidFill>
                  <a:srgbClr val="66CCFF"/>
                </a:solidFill>
              </a:rPr>
              <a:t>3</a:t>
            </a:r>
            <a:r>
              <a:rPr lang="ru-RU" sz="2800" dirty="0" smtClean="0">
                <a:solidFill>
                  <a:srgbClr val="66CCFF"/>
                </a:solidFill>
              </a:rPr>
              <a:t>Р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(фосфид кальция)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Взаимодействуя с сухим водородом при 300-400 °C, </a:t>
            </a:r>
            <a:r>
              <a:rPr lang="ru-RU" sz="2800" dirty="0" err="1" smtClean="0"/>
              <a:t>Ca</a:t>
            </a:r>
            <a:r>
              <a:rPr lang="ru-RU" sz="2800" dirty="0" smtClean="0"/>
              <a:t> образует гидрид CaH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 - ионное соединение, в котором водород является анионом. </a:t>
            </a:r>
            <a:br>
              <a:rPr lang="ru-RU" sz="2800" dirty="0" smtClean="0"/>
            </a:br>
            <a:r>
              <a:rPr lang="ru-RU" sz="2800" dirty="0" smtClean="0"/>
              <a:t>  </a:t>
            </a:r>
            <a:r>
              <a:rPr lang="ru-RU" sz="2800" dirty="0" err="1" smtClean="0">
                <a:solidFill>
                  <a:srgbClr val="66CCFF"/>
                </a:solidFill>
              </a:rPr>
              <a:t>Са</a:t>
            </a:r>
            <a:r>
              <a:rPr lang="ru-RU" sz="2800" dirty="0" smtClean="0">
                <a:solidFill>
                  <a:srgbClr val="66CCFF"/>
                </a:solidFill>
              </a:rPr>
              <a:t> + Н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= СаН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(гидрид кальция) </a:t>
            </a:r>
            <a:r>
              <a:rPr lang="en-US" sz="2800" b="1" baseline="-25000" dirty="0" smtClean="0">
                <a:solidFill>
                  <a:srgbClr val="66CCFF"/>
                </a:solidFill>
              </a:rPr>
              <a:t/>
            </a:r>
            <a:br>
              <a:rPr lang="en-US" sz="2800" b="1" baseline="-25000" dirty="0" smtClean="0">
                <a:solidFill>
                  <a:srgbClr val="66CCFF"/>
                </a:solidFill>
              </a:rPr>
            </a:br>
            <a:r>
              <a:rPr lang="en-US" sz="2800" b="1" dirty="0" smtClean="0">
                <a:solidFill>
                  <a:srgbClr val="66CCFF"/>
                </a:solidFill>
              </a:rPr>
              <a:t> </a:t>
            </a:r>
            <a:r>
              <a:rPr lang="ru-RU" sz="2800" b="1" dirty="0" smtClean="0">
                <a:solidFill>
                  <a:srgbClr val="66CCFF"/>
                </a:solidFill>
              </a:rPr>
              <a:t>	</a:t>
            </a:r>
            <a:endParaRPr lang="ru-RU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928688" y="428625"/>
            <a:ext cx="7415212" cy="4143375"/>
          </a:xfrm>
        </p:spPr>
        <p:txBody>
          <a:bodyPr/>
          <a:lstStyle/>
          <a:p>
            <a:pPr eaLnBrk="1" hangingPunct="1"/>
            <a:r>
              <a:rPr lang="ru-RU" altLang="ru-RU" smtClean="0"/>
              <a:t>Природный элемент представляет смесь шести стабильных изотопов:</a:t>
            </a:r>
          </a:p>
          <a:p>
            <a:pPr eaLnBrk="1" hangingPunct="1"/>
            <a:r>
              <a:rPr lang="ru-RU" altLang="ru-RU" smtClean="0"/>
              <a:t> </a:t>
            </a:r>
            <a:r>
              <a:rPr lang="ru-RU" altLang="ru-RU" baseline="30000" smtClean="0"/>
              <a:t>40</a:t>
            </a:r>
            <a:r>
              <a:rPr lang="ru-RU" altLang="ru-RU" smtClean="0"/>
              <a:t>Ca, </a:t>
            </a:r>
          </a:p>
          <a:p>
            <a:pPr eaLnBrk="1" hangingPunct="1"/>
            <a:r>
              <a:rPr lang="ru-RU" altLang="ru-RU" baseline="30000" smtClean="0"/>
              <a:t>42</a:t>
            </a:r>
            <a:r>
              <a:rPr lang="ru-RU" altLang="ru-RU" smtClean="0"/>
              <a:t>Ca, </a:t>
            </a:r>
          </a:p>
          <a:p>
            <a:pPr eaLnBrk="1" hangingPunct="1"/>
            <a:r>
              <a:rPr lang="ru-RU" altLang="ru-RU" baseline="30000" smtClean="0"/>
              <a:t>43</a:t>
            </a:r>
            <a:r>
              <a:rPr lang="ru-RU" altLang="ru-RU" smtClean="0"/>
              <a:t>Ca, </a:t>
            </a:r>
          </a:p>
          <a:p>
            <a:pPr eaLnBrk="1" hangingPunct="1"/>
            <a:r>
              <a:rPr lang="ru-RU" altLang="ru-RU" baseline="30000" smtClean="0"/>
              <a:t>44</a:t>
            </a:r>
            <a:r>
              <a:rPr lang="ru-RU" altLang="ru-RU" smtClean="0"/>
              <a:t>Ca, </a:t>
            </a:r>
          </a:p>
          <a:p>
            <a:pPr eaLnBrk="1" hangingPunct="1"/>
            <a:r>
              <a:rPr lang="ru-RU" altLang="ru-RU" baseline="30000" smtClean="0"/>
              <a:t>46</a:t>
            </a:r>
            <a:r>
              <a:rPr lang="ru-RU" altLang="ru-RU" smtClean="0"/>
              <a:t>Ca </a:t>
            </a:r>
          </a:p>
          <a:p>
            <a:pPr eaLnBrk="1" hangingPunct="1"/>
            <a:r>
              <a:rPr lang="ru-RU" altLang="ru-RU" baseline="30000" smtClean="0"/>
              <a:t>48</a:t>
            </a:r>
            <a:r>
              <a:rPr lang="ru-RU" altLang="ru-RU" smtClean="0"/>
              <a:t>Ca,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mtClean="0"/>
              <a:t>из которых наиболее распространен </a:t>
            </a:r>
            <a:r>
              <a:rPr lang="ru-RU" altLang="ru-RU" baseline="30000" smtClean="0"/>
              <a:t>40</a:t>
            </a:r>
            <a:r>
              <a:rPr lang="ru-RU" altLang="ru-RU" smtClean="0"/>
              <a:t>Ca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mtClean="0"/>
              <a:t>              (96, 97%). 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500188"/>
            <a:ext cx="4286250" cy="329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1701499"/>
            <a:ext cx="7992888" cy="3601628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/>
            <a:r>
              <a:rPr kumimoji="0" lang="ru-RU" altLang="ru-RU" sz="2400" dirty="0" smtClean="0">
                <a:solidFill>
                  <a:srgbClr val="FFFF99"/>
                </a:solidFill>
              </a:rPr>
              <a:t>2. Взаимодействие  со сложными веществами:</a:t>
            </a:r>
            <a:r>
              <a:rPr kumimoji="0" lang="en-US" altLang="ru-RU" sz="2400" dirty="0" smtClean="0">
                <a:solidFill>
                  <a:srgbClr val="FFFF99"/>
                </a:solidFill>
              </a:rPr>
              <a:t/>
            </a:r>
            <a:br>
              <a:rPr kumimoji="0" lang="en-US" altLang="ru-RU" sz="2400" dirty="0" smtClean="0">
                <a:solidFill>
                  <a:srgbClr val="FFFF99"/>
                </a:solidFill>
              </a:rPr>
            </a:br>
            <a:r>
              <a:rPr kumimoji="0" lang="ru-RU" altLang="ru-RU" sz="2400" dirty="0" smtClean="0">
                <a:solidFill>
                  <a:srgbClr val="FFFF99"/>
                </a:solidFill>
              </a:rPr>
              <a:t> </a:t>
            </a:r>
            <a:r>
              <a:rPr kumimoji="0" lang="en-US" altLang="ru-RU" sz="2400" dirty="0" smtClean="0">
                <a:solidFill>
                  <a:srgbClr val="FFFF99"/>
                </a:solidFill>
              </a:rPr>
              <a:t> </a:t>
            </a:r>
            <a:r>
              <a:rPr kumimoji="0" lang="ru-RU" altLang="ru-RU" sz="2400" dirty="0" smtClean="0">
                <a:solidFill>
                  <a:srgbClr val="FFFF99"/>
                </a:solidFill>
              </a:rPr>
              <a:t>с водой, с образованием водорода.</a:t>
            </a:r>
            <a:r>
              <a:rPr kumimoji="0" lang="ru-RU" altLang="ru-RU" sz="1600" dirty="0" smtClean="0">
                <a:solidFill>
                  <a:srgbClr val="FFFF99"/>
                </a:solidFill>
              </a:rPr>
              <a:t> </a:t>
            </a:r>
            <a:br>
              <a:rPr kumimoji="0" lang="ru-RU" altLang="ru-RU" sz="1600" dirty="0" smtClean="0">
                <a:solidFill>
                  <a:srgbClr val="FFFF99"/>
                </a:solidFill>
              </a:rPr>
            </a:br>
            <a:r>
              <a:rPr kumimoji="0" lang="ru-RU" altLang="ru-RU" sz="2000" dirty="0" smtClean="0">
                <a:solidFill>
                  <a:srgbClr val="66CCFF"/>
                </a:solidFill>
              </a:rPr>
              <a:t>            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Ca + H</a:t>
            </a:r>
            <a:r>
              <a:rPr kumimoji="0" lang="en-US" altLang="ru-RU" sz="1600" dirty="0" smtClean="0">
                <a:solidFill>
                  <a:srgbClr val="66CCFF"/>
                </a:solidFill>
              </a:rPr>
              <a:t>2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O = Ca(OH)</a:t>
            </a:r>
            <a:r>
              <a:rPr kumimoji="0" lang="en-US" altLang="ru-RU" sz="1400" dirty="0" smtClean="0">
                <a:solidFill>
                  <a:srgbClr val="66CCFF"/>
                </a:solidFill>
              </a:rPr>
              <a:t>2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 + H</a:t>
            </a:r>
            <a:r>
              <a:rPr kumimoji="0" lang="en-US" altLang="ru-RU" sz="1400" dirty="0" smtClean="0">
                <a:solidFill>
                  <a:srgbClr val="66CCFF"/>
                </a:solidFill>
              </a:rPr>
              <a:t>2</a:t>
            </a:r>
            <a:r>
              <a:rPr kumimoji="0" lang="ru-RU" altLang="ru-RU" sz="2000" dirty="0" smtClean="0">
                <a:solidFill>
                  <a:srgbClr val="66CCFF"/>
                </a:solidFill>
              </a:rPr>
              <a:t/>
            </a:r>
            <a:br>
              <a:rPr kumimoji="0" lang="ru-RU" altLang="ru-RU" sz="2000" dirty="0" smtClean="0">
                <a:solidFill>
                  <a:srgbClr val="66CCFF"/>
                </a:solidFill>
              </a:rPr>
            </a:br>
            <a:r>
              <a:rPr kumimoji="0" lang="ru-RU" altLang="ru-RU" sz="2000" dirty="0" smtClean="0">
                <a:solidFill>
                  <a:srgbClr val="66FFFF"/>
                </a:solidFill>
              </a:rPr>
              <a:t/>
            </a:r>
            <a:br>
              <a:rPr kumimoji="0" lang="ru-RU" altLang="ru-RU" sz="2000" dirty="0" smtClean="0">
                <a:solidFill>
                  <a:srgbClr val="66FFFF"/>
                </a:solidFill>
              </a:rPr>
            </a:br>
            <a:r>
              <a:rPr kumimoji="0" lang="ru-RU" altLang="ru-RU" sz="2400" dirty="0" smtClean="0">
                <a:solidFill>
                  <a:srgbClr val="FFFF99"/>
                </a:solidFill>
              </a:rPr>
              <a:t>с кислотами:</a:t>
            </a:r>
            <a:r>
              <a:rPr lang="ru-RU" altLang="ru-RU" sz="2400" dirty="0" smtClean="0"/>
              <a:t> </a:t>
            </a:r>
            <a:r>
              <a:rPr lang="ru-RU" altLang="ru-RU" sz="1800" dirty="0" smtClean="0"/>
              <a:t>(кроме концентрированной </a:t>
            </a:r>
            <a:r>
              <a:rPr lang="en-US" altLang="ru-RU" sz="1800" dirty="0" smtClean="0"/>
              <a:t>HNO</a:t>
            </a:r>
            <a:r>
              <a:rPr lang="en-US" altLang="ru-RU" sz="1800" baseline="-25000" dirty="0" smtClean="0"/>
              <a:t>3</a:t>
            </a:r>
            <a:r>
              <a:rPr lang="en-US" altLang="ru-RU" sz="1800" dirty="0" smtClean="0"/>
              <a:t>)</a:t>
            </a:r>
            <a:r>
              <a:rPr kumimoji="0" lang="en-US" altLang="ru-RU" sz="1800" dirty="0" smtClean="0">
                <a:solidFill>
                  <a:srgbClr val="FFFF99"/>
                </a:solidFill>
              </a:rPr>
              <a:t/>
            </a:r>
            <a:br>
              <a:rPr kumimoji="0" lang="en-US" altLang="ru-RU" sz="1800" dirty="0" smtClean="0">
                <a:solidFill>
                  <a:srgbClr val="FFFF99"/>
                </a:solidFill>
              </a:rPr>
            </a:br>
            <a:r>
              <a:rPr kumimoji="0" lang="en-US" altLang="ru-RU" sz="1600" dirty="0" smtClean="0">
                <a:solidFill>
                  <a:srgbClr val="FFFF99"/>
                </a:solidFill>
              </a:rPr>
              <a:t/>
            </a:r>
            <a:br>
              <a:rPr kumimoji="0" lang="en-US" altLang="ru-RU" sz="1600" dirty="0" smtClean="0">
                <a:solidFill>
                  <a:srgbClr val="FFFF99"/>
                </a:solidFill>
              </a:rPr>
            </a:br>
            <a:r>
              <a:rPr kumimoji="0" lang="ru-RU" altLang="ru-RU" sz="2000" dirty="0" smtClean="0"/>
              <a:t>            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Ca + H</a:t>
            </a:r>
            <a:r>
              <a:rPr kumimoji="0" lang="en-US" altLang="ru-RU" sz="1600" dirty="0" smtClean="0">
                <a:solidFill>
                  <a:srgbClr val="66CCFF"/>
                </a:solidFill>
              </a:rPr>
              <a:t>2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SO</a:t>
            </a:r>
            <a:r>
              <a:rPr kumimoji="0" lang="en-US" altLang="ru-RU" sz="1600" dirty="0" smtClean="0">
                <a:solidFill>
                  <a:srgbClr val="66CCFF"/>
                </a:solidFill>
              </a:rPr>
              <a:t>4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 = CaSO</a:t>
            </a:r>
            <a:r>
              <a:rPr kumimoji="0" lang="en-US" altLang="ru-RU" sz="1600" dirty="0" smtClean="0">
                <a:solidFill>
                  <a:srgbClr val="66CCFF"/>
                </a:solidFill>
              </a:rPr>
              <a:t>4</a:t>
            </a:r>
            <a:r>
              <a:rPr kumimoji="0" lang="en-US" altLang="ru-RU" sz="2000" dirty="0" smtClean="0">
                <a:solidFill>
                  <a:srgbClr val="66CCFF"/>
                </a:solidFill>
              </a:rPr>
              <a:t> + H</a:t>
            </a:r>
            <a:r>
              <a:rPr kumimoji="0" lang="en-US" altLang="ru-RU" sz="1600" dirty="0" smtClean="0">
                <a:solidFill>
                  <a:srgbClr val="66CCFF"/>
                </a:solidFill>
              </a:rPr>
              <a:t>2</a:t>
            </a:r>
            <a:r>
              <a:rPr kumimoji="0" lang="ru-RU" altLang="ru-RU" sz="2000" dirty="0" smtClean="0">
                <a:solidFill>
                  <a:srgbClr val="66CCFF"/>
                </a:solidFill>
              </a:rPr>
              <a:t/>
            </a:r>
            <a:br>
              <a:rPr kumimoji="0" lang="ru-RU" altLang="ru-RU" sz="2000" dirty="0" smtClean="0">
                <a:solidFill>
                  <a:srgbClr val="66CCFF"/>
                </a:solidFill>
              </a:rPr>
            </a:br>
            <a:endParaRPr lang="ru-RU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marL="342900" indent="-342900" eaLnBrk="1" hangingPunct="1">
              <a:defRPr/>
            </a:pPr>
            <a:endParaRPr lang="en-US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662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228600"/>
            <a:ext cx="7086600" cy="1040160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Получение</a:t>
            </a:r>
            <a:r>
              <a:rPr lang="en-US" altLang="ru-RU" dirty="0" smtClean="0"/>
              <a:t> </a:t>
            </a:r>
            <a:r>
              <a:rPr lang="ru-RU" altLang="ru-RU" dirty="0" smtClean="0"/>
              <a:t>и применение.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640763" cy="5589587"/>
          </a:xfrm>
        </p:spPr>
        <p:txBody>
          <a:bodyPr/>
          <a:lstStyle/>
          <a:p>
            <a:pPr eaLnBrk="1" hangingPunct="1"/>
            <a:r>
              <a:rPr lang="ru-RU" altLang="ru-RU" sz="2800" dirty="0" smtClean="0"/>
              <a:t>В промышленности кальций получают </a:t>
            </a:r>
            <a:r>
              <a:rPr lang="ru-RU" altLang="ru-RU" sz="2800" dirty="0"/>
              <a:t>э</a:t>
            </a:r>
            <a:r>
              <a:rPr lang="ru-RU" altLang="ru-RU" sz="2800" dirty="0" smtClean="0"/>
              <a:t>лектролизом расплава</a:t>
            </a:r>
            <a:r>
              <a:rPr lang="en-US" altLang="ru-RU" sz="2800" dirty="0" smtClean="0"/>
              <a:t> CaCl</a:t>
            </a:r>
            <a:r>
              <a:rPr lang="en-US" altLang="ru-RU" sz="2800" baseline="-25000" dirty="0" smtClean="0"/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</a:t>
            </a:r>
          </a:p>
          <a:p>
            <a:pPr marL="0" indent="0" eaLnBrk="1" hangingPunct="1">
              <a:buNone/>
            </a:pPr>
            <a:r>
              <a:rPr lang="ru-RU" sz="2800" dirty="0" smtClean="0">
                <a:solidFill>
                  <a:srgbClr val="FFFFFF"/>
                </a:solidFill>
              </a:rPr>
              <a:t>                   </a:t>
            </a:r>
            <a:r>
              <a:rPr lang="ru-RU" sz="2800" dirty="0" err="1" smtClean="0">
                <a:solidFill>
                  <a:srgbClr val="FFFFFF"/>
                </a:solidFill>
              </a:rPr>
              <a:t>Са</a:t>
            </a:r>
            <a:r>
              <a:rPr lang="ru-RU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smtClean="0">
                <a:solidFill>
                  <a:srgbClr val="FFFFFF"/>
                </a:solidFill>
              </a:rPr>
              <a:t>Cl</a:t>
            </a:r>
            <a:r>
              <a:rPr lang="ru-RU" sz="2800" baseline="-25000" dirty="0" smtClean="0">
                <a:solidFill>
                  <a:srgbClr val="FFFFFF"/>
                </a:solidFill>
              </a:rPr>
              <a:t>2</a:t>
            </a:r>
            <a:r>
              <a:rPr lang="ru-RU" sz="2800" dirty="0" smtClean="0">
                <a:solidFill>
                  <a:srgbClr val="FFFFFF"/>
                </a:solidFill>
              </a:rPr>
              <a:t> = </a:t>
            </a:r>
            <a:r>
              <a:rPr lang="ru-RU" sz="2800" dirty="0" err="1" smtClean="0">
                <a:solidFill>
                  <a:srgbClr val="FFFFFF"/>
                </a:solidFill>
              </a:rPr>
              <a:t>Са</a:t>
            </a:r>
            <a:r>
              <a:rPr lang="en-US" sz="2800" dirty="0" smtClean="0">
                <a:solidFill>
                  <a:srgbClr val="FFFFFF"/>
                </a:solidFill>
              </a:rPr>
              <a:t>+ Cl</a:t>
            </a:r>
            <a:r>
              <a:rPr lang="ru-RU" sz="2800" baseline="-25000" dirty="0" smtClean="0">
                <a:solidFill>
                  <a:srgbClr val="FFFFFF"/>
                </a:solidFill>
              </a:rPr>
              <a:t>2</a:t>
            </a:r>
            <a:r>
              <a:rPr lang="ru-RU" altLang="ru-RU" sz="2800" dirty="0" smtClean="0">
                <a:solidFill>
                  <a:srgbClr val="FFFFFF"/>
                </a:solidFill>
                <a:cs typeface="Times New Roman" pitchFamily="18" charset="0"/>
              </a:rPr>
              <a:t>  </a:t>
            </a:r>
          </a:p>
          <a:p>
            <a:pPr marL="0" indent="0" eaLnBrk="1" hangingPunct="1">
              <a:buNone/>
            </a:pPr>
            <a:r>
              <a:rPr lang="ru-RU" sz="2400" dirty="0" smtClean="0"/>
              <a:t>В виде чистого металла </a:t>
            </a:r>
            <a:r>
              <a:rPr lang="ru-RU" sz="2400" dirty="0" err="1" smtClean="0"/>
              <a:t>Ca</a:t>
            </a:r>
            <a:r>
              <a:rPr lang="ru-RU" sz="2400" dirty="0" smtClean="0"/>
              <a:t> применяют как восстановитель U, </a:t>
            </a:r>
            <a:r>
              <a:rPr lang="ru-RU" sz="2400" dirty="0" err="1" smtClean="0"/>
              <a:t>Th</a:t>
            </a:r>
            <a:r>
              <a:rPr lang="ru-RU" sz="2400" dirty="0" smtClean="0"/>
              <a:t>, </a:t>
            </a:r>
            <a:r>
              <a:rPr lang="ru-RU" sz="2400" dirty="0" err="1" smtClean="0"/>
              <a:t>Cr</a:t>
            </a:r>
            <a:r>
              <a:rPr lang="ru-RU" sz="2400" dirty="0" smtClean="0"/>
              <a:t>, V, </a:t>
            </a:r>
            <a:r>
              <a:rPr lang="ru-RU" sz="2400" dirty="0" err="1" smtClean="0"/>
              <a:t>Zr</a:t>
            </a:r>
            <a:r>
              <a:rPr lang="ru-RU" sz="2400" dirty="0"/>
              <a:t> </a:t>
            </a:r>
            <a:r>
              <a:rPr lang="ru-RU" sz="2400" dirty="0" smtClean="0"/>
              <a:t> и некоторых редкоземельных металлов из их соединений. </a:t>
            </a:r>
          </a:p>
          <a:p>
            <a:pPr marL="0" indent="0" eaLnBrk="1" hangingPunct="1">
              <a:buNone/>
            </a:pPr>
            <a:r>
              <a:rPr lang="ru-RU" sz="2400" dirty="0" smtClean="0"/>
              <a:t>Его используют также для </a:t>
            </a:r>
            <a:r>
              <a:rPr lang="ru-RU" sz="2400" dirty="0" err="1" smtClean="0"/>
              <a:t>раскисления</a:t>
            </a:r>
            <a:r>
              <a:rPr lang="ru-RU" sz="2400" dirty="0" smtClean="0"/>
              <a:t> сталей и других сплавов, для удаления серы из нефтепродуктов, для обезвоживания органических жидкостей, для очистки аргона от примеси азота и в качестве поглотителя газов в электровакуумных приборах. </a:t>
            </a:r>
          </a:p>
          <a:p>
            <a:pPr marL="0" indent="0" eaLnBrk="1" hangingPunct="1">
              <a:buNone/>
            </a:pPr>
            <a:endParaRPr lang="en-US" altLang="ru-RU" sz="2000" dirty="0" smtClean="0">
              <a:solidFill>
                <a:srgbClr val="FFFFFF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1988" y="1905000"/>
            <a:ext cx="7772400" cy="46923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C</a:t>
            </a:r>
            <a:r>
              <a:rPr lang="ru-RU" dirty="0" err="1" smtClean="0"/>
              <a:t>a</a:t>
            </a:r>
            <a:r>
              <a:rPr lang="ru-RU" dirty="0" smtClean="0"/>
              <a:t> - один из биогенных элементов, необходимых для нормального протекания жизненных процессов. Он присутствует во всех тканях и жидкостях животных и растений. Лишь редкие </a:t>
            </a:r>
          </a:p>
          <a:p>
            <a:pPr>
              <a:buNone/>
            </a:pPr>
            <a:r>
              <a:rPr lang="ru-RU" dirty="0" smtClean="0"/>
              <a:t>  организмы могут развиваться </a:t>
            </a:r>
          </a:p>
          <a:p>
            <a:pPr>
              <a:buNone/>
            </a:pPr>
            <a:r>
              <a:rPr lang="ru-RU" dirty="0" smtClean="0"/>
              <a:t>  в среде, лишенной Ca. У</a:t>
            </a:r>
          </a:p>
          <a:p>
            <a:pPr>
              <a:buNone/>
            </a:pPr>
            <a:r>
              <a:rPr lang="ru-RU" dirty="0" smtClean="0"/>
              <a:t>  некоторых организмов </a:t>
            </a:r>
          </a:p>
          <a:p>
            <a:pPr>
              <a:buNone/>
            </a:pPr>
            <a:r>
              <a:rPr lang="ru-RU" dirty="0" smtClean="0"/>
              <a:t>  содержание Ca достигает </a:t>
            </a:r>
          </a:p>
          <a:p>
            <a:pPr>
              <a:buNone/>
            </a:pPr>
            <a:r>
              <a:rPr lang="ru-RU" dirty="0" smtClean="0"/>
              <a:t>  38%; у человека - 1,4-2%.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Кальций</a:t>
            </a:r>
            <a:r>
              <a:rPr lang="uk-UA" dirty="0" smtClean="0"/>
              <a:t> в </a:t>
            </a:r>
            <a:r>
              <a:rPr lang="uk-UA" dirty="0" err="1" smtClean="0"/>
              <a:t>организме</a:t>
            </a:r>
            <a:endParaRPr lang="uk-UA" dirty="0"/>
          </a:p>
        </p:txBody>
      </p:sp>
      <p:pic>
        <p:nvPicPr>
          <p:cNvPr id="4" name="Рисунок 3" descr="calciy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3789040"/>
            <a:ext cx="190500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05473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685836"/>
            <a:ext cx="8568952" cy="5632953"/>
          </a:xfrm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400" dirty="0" smtClean="0"/>
              <a:t>В </a:t>
            </a:r>
            <a:r>
              <a:rPr lang="ru-RU" sz="2400" dirty="0"/>
              <a:t>пище и воде кальция достаточно, но он плохо усваивается организмом. Кальций и магний в организме уравновешивают друг друга - при уменьшении количества магния исчезает кальций и наоборот. Поэтому их надо принимать вместе. Их называют физиологическими антагонистами. Кальций необходим для здоровых зубов и костей, для нормального функционирования клеток, нервной системы и сокращения мускулов, для сворачивания крови, для иммунной защиты. Например, при мускульных усилиях организму нужны эти два минерала в правильной пропорции для сокращения и расслабления мышц. Магний, который гораздо легче усваивается, удерживает кальций в костях, не даёт ему уходить из организма. Приём магния может более эффективно сохранить кальций в костях, чем приём таблеток минерального </a:t>
            </a:r>
            <a:r>
              <a:rPr lang="ru-RU" sz="2400" dirty="0" smtClean="0"/>
              <a:t>кальция</a:t>
            </a:r>
            <a:endParaRPr lang="ru-RU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948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58204" cy="557868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Содержание Ca в крови человека и высших животных регулируется гормонами паращитовидных и щитовидной желез. Важнейшую роль в этих процессах играет витамин D. Всасывание Ca происходит в переднем отделе тонкого кишечника. Усвоение Ca ухудшается при снижении кислотности в кишечнике и зависит от соотношения Ca, P и жира в пище. Оптимальные соотношения </a:t>
            </a:r>
            <a:r>
              <a:rPr lang="ru-RU" dirty="0" err="1" smtClean="0"/>
              <a:t>Са</a:t>
            </a:r>
            <a:r>
              <a:rPr lang="ru-RU" dirty="0" smtClean="0"/>
              <a:t> / Р в коровьем молоке около 1,3 (в картофеле 0,15, в бобах 0,13, в мясе 0,016). При избытке в пище P или щавелевой кислоты всасывание Ca ухудшается. Желчные кислоты ускоряют его всасывание. Оптимальные соотношения </a:t>
            </a:r>
            <a:r>
              <a:rPr lang="ru-RU" dirty="0" err="1" smtClean="0"/>
              <a:t>Са</a:t>
            </a:r>
            <a:r>
              <a:rPr lang="ru-RU" dirty="0" smtClean="0"/>
              <a:t> / жир в пище человека 0,04-0,08 г Ca на 1 г жира. Выделение Ca происходит главным образом через кишечник. Млекопитающие в период лактации теряют много Ca с молоком. При нарушениях фосфорно-кальциевого обмена у молодых животных и детей развивается рахит, у взрослых животных - изменение состава и строения скелета (остеомаляция).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3480835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71" name="Picture 8" descr="КАЛЬЦИЙ ТАБЛ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071934" y="1481328"/>
            <a:ext cx="4714908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/>
              <a:t>   </a:t>
            </a:r>
            <a:r>
              <a:rPr lang="ru-RU" sz="2000" dirty="0" smtClean="0"/>
              <a:t>Название элемента происходит от </a:t>
            </a:r>
            <a:r>
              <a:rPr lang="ru-RU" sz="2000" u="sng" dirty="0" smtClean="0"/>
              <a:t>лат.</a:t>
            </a:r>
            <a:r>
              <a:rPr lang="ru-RU" sz="2000" dirty="0" smtClean="0"/>
              <a:t> </a:t>
            </a:r>
            <a:r>
              <a:rPr lang="ru-RU" sz="2000" i="1" dirty="0" smtClean="0"/>
              <a:t>calx</a:t>
            </a:r>
            <a:r>
              <a:rPr lang="ru-RU" sz="2000" dirty="0" smtClean="0"/>
              <a:t> (в родительном падеже </a:t>
            </a:r>
            <a:r>
              <a:rPr lang="ru-RU" sz="2000" i="1" dirty="0" smtClean="0"/>
              <a:t>calcis</a:t>
            </a:r>
            <a:r>
              <a:rPr lang="ru-RU" sz="2000" dirty="0" smtClean="0"/>
              <a:t>) — «</a:t>
            </a:r>
            <a:r>
              <a:rPr lang="ru-RU" sz="2000" u="sng" dirty="0" smtClean="0"/>
              <a:t>известь</a:t>
            </a:r>
            <a:r>
              <a:rPr lang="ru-RU" sz="2000" dirty="0" smtClean="0"/>
              <a:t>», «мягкий камень». Оно было предложено английским химиком </a:t>
            </a:r>
            <a:r>
              <a:rPr lang="ru-RU" sz="2000" u="sng" dirty="0" smtClean="0"/>
              <a:t>Хэмфри Дэви</a:t>
            </a:r>
            <a:r>
              <a:rPr lang="ru-RU" sz="2000" dirty="0" smtClean="0"/>
              <a:t>, в </a:t>
            </a:r>
            <a:r>
              <a:rPr lang="ru-RU" sz="2000" u="sng" dirty="0" smtClean="0"/>
              <a:t>1808 г.</a:t>
            </a:r>
            <a:r>
              <a:rPr lang="ru-RU" sz="2000" dirty="0" smtClean="0"/>
              <a:t> выделившим металлический кальций </a:t>
            </a:r>
            <a:r>
              <a:rPr lang="ru-RU" sz="2000" u="sng" dirty="0" smtClean="0"/>
              <a:t>электролитическим методом</a:t>
            </a:r>
            <a:r>
              <a:rPr lang="en-US" sz="2000" u="sng" dirty="0" smtClean="0"/>
              <a:t>.</a:t>
            </a:r>
            <a:r>
              <a:rPr lang="ru-RU" sz="2000" dirty="0" smtClean="0"/>
              <a:t> Дэви подверг электролизу смесь влажной </a:t>
            </a:r>
            <a:r>
              <a:rPr lang="ru-RU" sz="2000" u="sng" dirty="0" smtClean="0"/>
              <a:t>гашёной извести</a:t>
            </a:r>
            <a:r>
              <a:rPr lang="ru-RU" sz="2000" dirty="0" smtClean="0"/>
              <a:t> с </a:t>
            </a:r>
            <a:r>
              <a:rPr lang="ru-RU" sz="2000" u="sng" dirty="0" smtClean="0"/>
              <a:t>оксидом</a:t>
            </a:r>
            <a:r>
              <a:rPr lang="en-US" sz="2000" u="sng" dirty="0" smtClean="0"/>
              <a:t> </a:t>
            </a:r>
            <a:r>
              <a:rPr lang="ru-RU" sz="2000" u="sng" dirty="0" smtClean="0"/>
              <a:t>ртути </a:t>
            </a:r>
            <a:r>
              <a:rPr lang="ru-RU" sz="2000" u="sng" dirty="0" err="1" smtClean="0"/>
              <a:t>HgO</a:t>
            </a:r>
            <a:r>
              <a:rPr lang="ru-RU" sz="2000" dirty="0" smtClean="0"/>
              <a:t> на </a:t>
            </a:r>
            <a:r>
              <a:rPr lang="ru-RU" sz="2000" u="sng" dirty="0" smtClean="0"/>
              <a:t>платиновой</a:t>
            </a:r>
            <a:r>
              <a:rPr lang="ru-RU" sz="2000" dirty="0" smtClean="0"/>
              <a:t> пластине, которая являлась </a:t>
            </a:r>
            <a:r>
              <a:rPr lang="ru-RU" sz="2000" u="sng" dirty="0" smtClean="0"/>
              <a:t>анодом</a:t>
            </a:r>
            <a:r>
              <a:rPr lang="ru-RU" sz="2000" dirty="0" smtClean="0"/>
              <a:t>. </a:t>
            </a:r>
            <a:r>
              <a:rPr lang="ru-RU" sz="2000" u="sng" dirty="0" smtClean="0"/>
              <a:t>Катодом </a:t>
            </a:r>
            <a:r>
              <a:rPr lang="ru-RU" sz="2000" dirty="0" smtClean="0"/>
              <a:t>служила платиновая проволока, погруженная в жидкую </a:t>
            </a:r>
            <a:r>
              <a:rPr lang="ru-RU" sz="2000" u="sng" dirty="0" smtClean="0"/>
              <a:t>ртуть</a:t>
            </a:r>
            <a:r>
              <a:rPr lang="ru-RU" sz="2000" dirty="0" smtClean="0"/>
              <a:t>. В результате электролиза получалась </a:t>
            </a:r>
            <a:r>
              <a:rPr lang="ru-RU" sz="2000" u="sng" dirty="0" smtClean="0"/>
              <a:t>амальгама</a:t>
            </a:r>
            <a:r>
              <a:rPr lang="ru-RU" sz="2000" dirty="0" smtClean="0"/>
              <a:t> кальция. Отогнав из неё </a:t>
            </a:r>
            <a:r>
              <a:rPr lang="ru-RU" sz="2000" u="sng" dirty="0" smtClean="0"/>
              <a:t>ртуть</a:t>
            </a:r>
            <a:r>
              <a:rPr lang="ru-RU" sz="2000" dirty="0" smtClean="0"/>
              <a:t>, Дэви получил </a:t>
            </a:r>
            <a:r>
              <a:rPr lang="ru-RU" sz="2000" u="sng" dirty="0" smtClean="0"/>
              <a:t>металл</a:t>
            </a:r>
            <a:r>
              <a:rPr lang="ru-RU" sz="2000" dirty="0" smtClean="0"/>
              <a:t>, названный кальцием.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История и происхождение названия</a:t>
            </a:r>
            <a:endParaRPr lang="ru-RU" dirty="0"/>
          </a:p>
        </p:txBody>
      </p:sp>
      <p:pic>
        <p:nvPicPr>
          <p:cNvPr id="4" name="Рисунок 3" descr="pi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571612"/>
            <a:ext cx="3462084" cy="4191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9047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661988" y="571500"/>
            <a:ext cx="7772400" cy="5448300"/>
          </a:xfrm>
        </p:spPr>
        <p:txBody>
          <a:bodyPr/>
          <a:lstStyle/>
          <a:p>
            <a:pPr eaLnBrk="1" hangingPunct="1"/>
            <a:r>
              <a:rPr lang="ru-RU" altLang="ru-RU" smtClean="0"/>
              <a:t>В биосфере происходит исключительно резкая дифференциация Ca, связанная главным образом с "карбонатным равновесием": при взаимодействии углекислого газа с карбонатом СаСО</a:t>
            </a:r>
            <a:r>
              <a:rPr lang="ru-RU" altLang="ru-RU" baseline="-25000" smtClean="0"/>
              <a:t>3</a:t>
            </a:r>
            <a:r>
              <a:rPr lang="ru-RU" altLang="ru-RU" smtClean="0"/>
              <a:t> образуется растворимый бикарбонат Ca(HCO</a:t>
            </a:r>
            <a:r>
              <a:rPr lang="ru-RU" altLang="ru-RU" baseline="-25000" smtClean="0"/>
              <a:t>3</a:t>
            </a:r>
            <a:r>
              <a:rPr lang="ru-RU" altLang="ru-RU" smtClean="0"/>
              <a:t>)</a:t>
            </a:r>
            <a:r>
              <a:rPr lang="ru-RU" altLang="ru-RU" baseline="-25000" smtClean="0"/>
              <a:t>2</a:t>
            </a:r>
            <a:r>
              <a:rPr lang="ru-RU" altLang="ru-RU" smtClean="0"/>
              <a:t>:</a:t>
            </a:r>
          </a:p>
          <a:p>
            <a:pPr eaLnBrk="1" hangingPunct="1"/>
            <a:r>
              <a:rPr lang="ru-RU" altLang="ru-RU" smtClean="0"/>
              <a:t> CaCO</a:t>
            </a:r>
            <a:r>
              <a:rPr lang="ru-RU" altLang="ru-RU" baseline="-25000" smtClean="0"/>
              <a:t>3</a:t>
            </a:r>
            <a:r>
              <a:rPr lang="ru-RU" altLang="ru-RU" smtClean="0"/>
              <a:t> + H</a:t>
            </a:r>
            <a:r>
              <a:rPr lang="ru-RU" altLang="ru-RU" baseline="-25000" smtClean="0"/>
              <a:t>2</a:t>
            </a:r>
            <a:r>
              <a:rPr lang="ru-RU" altLang="ru-RU" smtClean="0"/>
              <a:t>O + CO</a:t>
            </a:r>
            <a:r>
              <a:rPr lang="ru-RU" altLang="ru-RU" baseline="-25000" smtClean="0"/>
              <a:t>2</a:t>
            </a:r>
            <a:r>
              <a:rPr lang="ru-RU" altLang="ru-RU" smtClean="0"/>
              <a:t> = Ca(HCO</a:t>
            </a:r>
            <a:r>
              <a:rPr lang="ru-RU" altLang="ru-RU" baseline="-25000" smtClean="0"/>
              <a:t>3</a:t>
            </a:r>
            <a:r>
              <a:rPr lang="ru-RU" altLang="ru-RU" smtClean="0"/>
              <a:t>)</a:t>
            </a:r>
            <a:r>
              <a:rPr lang="ru-RU" altLang="ru-RU" baseline="-25000" smtClean="0"/>
              <a:t>2</a:t>
            </a:r>
            <a:r>
              <a:rPr lang="ru-RU" alt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/>
          <p:cNvSpPr>
            <a:spLocks noChangeArrowheads="1"/>
          </p:cNvSpPr>
          <p:nvPr/>
        </p:nvSpPr>
        <p:spPr bwMode="auto">
          <a:xfrm>
            <a:off x="928688" y="182563"/>
            <a:ext cx="6143625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/>
              <a:t>Эта реакция обратима и является основой перераспределения Ca. </a:t>
            </a:r>
          </a:p>
          <a:p>
            <a:pPr eaLnBrk="1" hangingPunct="1"/>
            <a:endParaRPr lang="ru-RU" altLang="ru-RU"/>
          </a:p>
          <a:p>
            <a:pPr eaLnBrk="1" hangingPunct="1"/>
            <a:r>
              <a:rPr lang="ru-RU" altLang="ru-RU"/>
              <a:t>При высоком содержании CO</a:t>
            </a:r>
            <a:r>
              <a:rPr lang="ru-RU" altLang="ru-RU" baseline="-25000"/>
              <a:t>2</a:t>
            </a:r>
            <a:r>
              <a:rPr lang="ru-RU" altLang="ru-RU"/>
              <a:t> в водах Ca находится в растворе, </a:t>
            </a:r>
          </a:p>
          <a:p>
            <a:pPr eaLnBrk="1" hangingPunct="1"/>
            <a:r>
              <a:rPr lang="ru-RU" altLang="ru-RU"/>
              <a:t>а при низком содержании CO</a:t>
            </a:r>
            <a:r>
              <a:rPr lang="ru-RU" altLang="ru-RU" baseline="-25000"/>
              <a:t>2</a:t>
            </a:r>
            <a:r>
              <a:rPr lang="ru-RU" altLang="ru-RU"/>
              <a:t> в осадок выпадает минерал кальцит CaCO</a:t>
            </a:r>
            <a:r>
              <a:rPr lang="ru-RU" altLang="ru-RU" baseline="-25000"/>
              <a:t>3</a:t>
            </a:r>
            <a:r>
              <a:rPr lang="ru-RU" altLang="ru-RU"/>
              <a:t>, </a:t>
            </a:r>
          </a:p>
          <a:p>
            <a:pPr eaLnBrk="1" hangingPunct="1"/>
            <a:r>
              <a:rPr lang="ru-RU" altLang="ru-RU"/>
              <a:t>образуя мощные залежи известняка, мела, мрамора. </a:t>
            </a:r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857875" y="3714750"/>
            <a:ext cx="2600325" cy="26003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445125"/>
            <a:ext cx="8523287" cy="1160463"/>
          </a:xfrm>
        </p:spPr>
        <p:txBody>
          <a:bodyPr/>
          <a:lstStyle/>
          <a:p>
            <a:pPr eaLnBrk="1" hangingPunct="1"/>
            <a:r>
              <a:rPr lang="ru-RU" altLang="ru-RU" sz="2400" smtClean="0">
                <a:solidFill>
                  <a:srgbClr val="FFFF00"/>
                </a:solidFill>
              </a:rPr>
              <a:t/>
            </a:r>
            <a:br>
              <a:rPr lang="ru-RU" altLang="ru-RU" sz="2400" smtClean="0">
                <a:solidFill>
                  <a:srgbClr val="FFFF00"/>
                </a:solidFill>
              </a:rPr>
            </a:br>
            <a:r>
              <a:rPr lang="ru-RU" altLang="ru-RU" sz="2400" smtClean="0">
                <a:solidFill>
                  <a:srgbClr val="FFFF00"/>
                </a:solidFill>
              </a:rPr>
              <a:t/>
            </a:r>
            <a:br>
              <a:rPr lang="ru-RU" altLang="ru-RU" sz="2400" smtClean="0">
                <a:solidFill>
                  <a:srgbClr val="FFFF00"/>
                </a:solidFill>
              </a:rPr>
            </a:br>
            <a:r>
              <a:rPr lang="ru-RU" altLang="ru-RU" sz="2800" smtClean="0">
                <a:solidFill>
                  <a:srgbClr val="FFFF00"/>
                </a:solidFill>
              </a:rPr>
              <a:t>КАЛЬЦИЙ СОДЕРЖИТСЯ В ГОРНЫХ ПОРОДАХ .</a:t>
            </a:r>
          </a:p>
        </p:txBody>
      </p:sp>
      <p:pic>
        <p:nvPicPr>
          <p:cNvPr id="11267" name="Picture 4" descr="арк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0825" y="260350"/>
            <a:ext cx="8497888" cy="5761038"/>
          </a:xfr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596312" cy="752475"/>
          </a:xfrm>
        </p:spPr>
        <p:txBody>
          <a:bodyPr/>
          <a:lstStyle/>
          <a:p>
            <a:pPr eaLnBrk="1" hangingPunct="1"/>
            <a:r>
              <a:rPr lang="ru-RU" altLang="ru-RU" sz="4000" smtClean="0">
                <a:solidFill>
                  <a:srgbClr val="FFFF00"/>
                </a:solidFill>
              </a:rPr>
              <a:t>В солончаках и соленых озерах часто накапливается гипс </a:t>
            </a:r>
            <a:r>
              <a:rPr lang="en-US" altLang="ru-RU" sz="4000" smtClean="0">
                <a:solidFill>
                  <a:srgbClr val="FFFF00"/>
                </a:solidFill>
              </a:rPr>
              <a:t>Ca SO</a:t>
            </a:r>
            <a:r>
              <a:rPr lang="en-US" altLang="ru-RU" sz="3200" smtClean="0">
                <a:solidFill>
                  <a:srgbClr val="FFFF00"/>
                </a:solidFill>
              </a:rPr>
              <a:t>4</a:t>
            </a:r>
            <a:r>
              <a:rPr lang="en-US" altLang="ru-RU" sz="4000" smtClean="0">
                <a:solidFill>
                  <a:srgbClr val="FFFF00"/>
                </a:solidFill>
              </a:rPr>
              <a:t>*2H</a:t>
            </a:r>
            <a:r>
              <a:rPr lang="en-US" altLang="ru-RU" sz="2800" smtClean="0">
                <a:solidFill>
                  <a:srgbClr val="FFFF00"/>
                </a:solidFill>
              </a:rPr>
              <a:t>2</a:t>
            </a:r>
            <a:r>
              <a:rPr lang="en-US" altLang="ru-RU" sz="4000" smtClean="0">
                <a:solidFill>
                  <a:srgbClr val="FFFF00"/>
                </a:solidFill>
              </a:rPr>
              <a:t>O</a:t>
            </a:r>
            <a:endParaRPr lang="ru-RU" altLang="ru-RU" sz="4000" smtClean="0">
              <a:solidFill>
                <a:srgbClr val="FFFF00"/>
              </a:solidFill>
            </a:endParaRPr>
          </a:p>
        </p:txBody>
      </p:sp>
      <p:pic>
        <p:nvPicPr>
          <p:cNvPr id="12291" name="Picture 4" descr="Nature_0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1268413"/>
            <a:ext cx="9144000" cy="5627687"/>
          </a:xfr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title"/>
          </p:nvPr>
        </p:nvSpPr>
        <p:spPr>
          <a:xfrm>
            <a:off x="403225" y="5157788"/>
            <a:ext cx="8740775" cy="1447800"/>
          </a:xfrm>
        </p:spPr>
        <p:txBody>
          <a:bodyPr/>
          <a:lstStyle/>
          <a:p>
            <a:pPr eaLnBrk="1" hangingPunct="1"/>
            <a:r>
              <a:rPr lang="ru-RU" altLang="ru-RU" sz="4000" dirty="0" smtClean="0"/>
              <a:t>Реки приносят в океан много кальция (0,04%</a:t>
            </a:r>
            <a:r>
              <a:rPr lang="en-US" altLang="ru-RU" sz="4000" dirty="0" smtClean="0"/>
              <a:t>)</a:t>
            </a:r>
            <a:r>
              <a:rPr lang="ru-RU" altLang="ru-RU" sz="4000" dirty="0" smtClean="0"/>
              <a:t>, который концентрируется в скелетах организмов.</a:t>
            </a:r>
          </a:p>
        </p:txBody>
      </p:sp>
      <p:sp>
        <p:nvSpPr>
          <p:cNvPr id="13316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6660232" y="1905000"/>
            <a:ext cx="1774156" cy="515888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13317" name="Picture 4" descr="WaterWorld_0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941888"/>
          </a:xfr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dbb17e38c6a775accbf62e8d1c1b6534bb31837"/>
</p:tagLst>
</file>

<file path=ppt/theme/theme1.xml><?xml version="1.0" encoding="utf-8"?>
<a:theme xmlns:a="http://schemas.openxmlformats.org/drawingml/2006/main" name="Business Plan">
  <a:themeElements>
    <a:clrScheme name="Business Plan 1">
      <a:dk1>
        <a:srgbClr val="000000"/>
      </a:dk1>
      <a:lt1>
        <a:srgbClr val="EAEAEA"/>
      </a:lt1>
      <a:dk2>
        <a:srgbClr val="00763B"/>
      </a:dk2>
      <a:lt2>
        <a:srgbClr val="FFFFCC"/>
      </a:lt2>
      <a:accent1>
        <a:srgbClr val="CC6600"/>
      </a:accent1>
      <a:accent2>
        <a:srgbClr val="FF9900"/>
      </a:accent2>
      <a:accent3>
        <a:srgbClr val="AABDAF"/>
      </a:accent3>
      <a:accent4>
        <a:srgbClr val="C8C8C8"/>
      </a:accent4>
      <a:accent5>
        <a:srgbClr val="E2B8AA"/>
      </a:accent5>
      <a:accent6>
        <a:srgbClr val="E78A00"/>
      </a:accent6>
      <a:hlink>
        <a:srgbClr val="CC3300"/>
      </a:hlink>
      <a:folHlink>
        <a:srgbClr val="71BB96"/>
      </a:folHlink>
    </a:clrScheme>
    <a:fontScheme name="Business Pl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usiness Plan 1">
        <a:dk1>
          <a:srgbClr val="000000"/>
        </a:dk1>
        <a:lt1>
          <a:srgbClr val="EAEAEA"/>
        </a:lt1>
        <a:dk2>
          <a:srgbClr val="00763B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AABDAF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71BB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2">
        <a:dk1>
          <a:srgbClr val="000000"/>
        </a:dk1>
        <a:lt1>
          <a:srgbClr val="FFFFFF"/>
        </a:lt1>
        <a:dk2>
          <a:srgbClr val="006633"/>
        </a:dk2>
        <a:lt2>
          <a:srgbClr val="FFFFFF"/>
        </a:lt2>
        <a:accent1>
          <a:srgbClr val="009999"/>
        </a:accent1>
        <a:accent2>
          <a:srgbClr val="8263A2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71BB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4">
        <a:dk1>
          <a:srgbClr val="271A0D"/>
        </a:dk1>
        <a:lt1>
          <a:srgbClr val="EAEAEA"/>
        </a:lt1>
        <a:dk2>
          <a:srgbClr val="996633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CAB8AD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CA956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5">
        <a:dk1>
          <a:srgbClr val="001428"/>
        </a:dk1>
        <a:lt1>
          <a:srgbClr val="DDDDDD"/>
        </a:lt1>
        <a:dk2>
          <a:srgbClr val="336699"/>
        </a:dk2>
        <a:lt2>
          <a:srgbClr val="CCFFCC"/>
        </a:lt2>
        <a:accent1>
          <a:srgbClr val="009999"/>
        </a:accent1>
        <a:accent2>
          <a:srgbClr val="8263A2"/>
        </a:accent2>
        <a:accent3>
          <a:srgbClr val="ADB8CA"/>
        </a:accent3>
        <a:accent4>
          <a:srgbClr val="BDBDBD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699BC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Plan</Template>
  <TotalTime>1321</TotalTime>
  <Words>725</Words>
  <Application>Microsoft Office PowerPoint</Application>
  <PresentationFormat>Экран (4:3)</PresentationFormat>
  <Paragraphs>79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Business Plan</vt:lpstr>
      <vt:lpstr>КАЛЬЦИЙ   </vt:lpstr>
      <vt:lpstr>Слайд 2</vt:lpstr>
      <vt:lpstr>Слайд 3</vt:lpstr>
      <vt:lpstr>История и происхождение названия</vt:lpstr>
      <vt:lpstr>Слайд 5</vt:lpstr>
      <vt:lpstr>Слайд 6</vt:lpstr>
      <vt:lpstr>  КАЛЬЦИЙ СОДЕРЖИТСЯ В ГОРНЫХ ПОРОДАХ .</vt:lpstr>
      <vt:lpstr>В солончаках и соленых озерах часто накапливается гипс Ca SO4*2H2O</vt:lpstr>
      <vt:lpstr>Реки приносят в океан много кальция (0,04%), который концентрируется в скелетах организмов.</vt:lpstr>
      <vt:lpstr>Он присутствует во всех тканях и жидкостях живых                                                                                 организмов. </vt:lpstr>
      <vt:lpstr>Залежи кальция - в соляных наплывах</vt:lpstr>
      <vt:lpstr>Слайд 12</vt:lpstr>
      <vt:lpstr>СТАЛАГМИТ</vt:lpstr>
      <vt:lpstr>Слайд 14</vt:lpstr>
      <vt:lpstr>  ФИЗИЧЕСКИЕ СВОЙСТВА</vt:lpstr>
      <vt:lpstr>Химические свойства</vt:lpstr>
      <vt:lpstr>Слайд 17</vt:lpstr>
      <vt:lpstr>Слайд 18</vt:lpstr>
      <vt:lpstr>Слайд 19</vt:lpstr>
      <vt:lpstr> 2. Взаимодействие  со сложными веществами:   с водой, с образованием водорода.              Ca + H2O = Ca(OH)2 + H2  с кислотами: (кроме концентрированной HNO3)              Ca + H2SO4 = CaSO4 + H2  </vt:lpstr>
      <vt:lpstr>Получение и применение.</vt:lpstr>
      <vt:lpstr>Кальций в организме</vt:lpstr>
      <vt:lpstr>В пище и воде кальция достаточно, но он плохо усваивается организмом. Кальций и магний в организме уравновешивают друг друга - при уменьшении количества магния исчезает кальций и наоборот. Поэтому их надо принимать вместе. Их называют физиологическими антагонистами. Кальций необходим для здоровых зубов и костей, для нормального функционирования клеток, нервной системы и сокращения мускулов, для сворачивания крови, для иммунной защиты. Например, при мускульных усилиях организму нужны эти два минерала в правильной пропорции для сокращения и расслабления мышц. Магний, который гораздо легче усваивается, удерживает кальций в костях, не даёт ему уходить из организма. Приём магния может более эффективно сохранить кальций в костях, чем приём таблеток минерального кальция</vt:lpstr>
      <vt:lpstr>Слайд 24</vt:lpstr>
    </vt:vector>
  </TitlesOfParts>
  <Company>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nebom zav</cp:lastModifiedBy>
  <cp:revision>31</cp:revision>
  <dcterms:created xsi:type="dcterms:W3CDTF">2006-05-31T11:28:49Z</dcterms:created>
  <dcterms:modified xsi:type="dcterms:W3CDTF">2015-04-15T12:50:21Z</dcterms:modified>
</cp:coreProperties>
</file>