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2" r:id="rId4"/>
    <p:sldId id="258" r:id="rId5"/>
    <p:sldId id="257" r:id="rId6"/>
    <p:sldId id="264" r:id="rId7"/>
    <p:sldId id="288" r:id="rId8"/>
    <p:sldId id="265" r:id="rId9"/>
    <p:sldId id="289" r:id="rId10"/>
    <p:sldId id="263" r:id="rId11"/>
    <p:sldId id="266" r:id="rId12"/>
    <p:sldId id="267" r:id="rId13"/>
    <p:sldId id="291" r:id="rId14"/>
    <p:sldId id="292" r:id="rId15"/>
    <p:sldId id="284" r:id="rId16"/>
    <p:sldId id="268" r:id="rId17"/>
    <p:sldId id="259" r:id="rId18"/>
    <p:sldId id="260" r:id="rId19"/>
    <p:sldId id="269" r:id="rId20"/>
    <p:sldId id="270" r:id="rId21"/>
    <p:sldId id="261" r:id="rId22"/>
    <p:sldId id="271" r:id="rId23"/>
    <p:sldId id="285" r:id="rId24"/>
    <p:sldId id="272" r:id="rId25"/>
    <p:sldId id="273" r:id="rId26"/>
    <p:sldId id="275" r:id="rId27"/>
    <p:sldId id="279" r:id="rId28"/>
    <p:sldId id="286" r:id="rId29"/>
    <p:sldId id="287" r:id="rId30"/>
    <p:sldId id="290" r:id="rId31"/>
  </p:sldIdLst>
  <p:sldSz cx="9144000" cy="6858000" type="screen4x3"/>
  <p:notesSz cx="6858000" cy="9144000"/>
  <p:custDataLst>
    <p:tags r:id="rId3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6" d="100"/>
          <a:sy n="46" d="100"/>
        </p:scale>
        <p:origin x="-2250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0753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8466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4017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5999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4562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225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2207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8563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9450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83170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100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014A6-4F1C-40BE-8D3D-DC728C1453C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3F3BF-BD68-4054-930C-DA29E6DD99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9BBD3-82FE-4C59-98F9-87F5C11564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115AA-DC4A-448A-8374-E904088463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7271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prezentacii-po-ximi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ezentacija.biz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61;&#1080;&#1084;&#1080;&#1103;\&#1056;&#1072;&#1073;&#1086;&#1095;&#1080;&#1081;%20&#1089;&#1090;&#1086;&#1083;\&#1042;&#1057;&#1045;%20&#1087;&#1088;&#1077;&#1079;&#1077;&#1085;&#1090;&#1072;&#1094;&#1080;&#1080;%20&#1087;&#1088;&#1086;&#1096;&#1083;&#1083;&#1099;&#1077;%20&#1075;&#1086;&#1076;&#1072;\&#1061;&#1083;&#1086;&#1088;.%20&#1050;&#1072;&#1088;&#1080;&#1084;&#1086;&#1074;&#1072;\&#1053;&#1072;&#1087;&#1086;&#1083;&#1085;&#1077;&#1085;&#1080;&#1077;%20&#1094;&#1080;&#1083;&#1080;&#1085;&#1076;&#1088;&#1072;%20&#1093;&#1083;&#1086;&#1088;&#1086;&#1084;.mpeg" TargetMode="External"/><Relationship Id="rId5" Type="http://schemas.openxmlformats.org/officeDocument/2006/relationships/slide" Target="slide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61;&#1080;&#1084;&#1080;&#1103;\&#1056;&#1072;&#1073;&#1086;&#1095;&#1080;&#1081;%20&#1089;&#1090;&#1086;&#1083;\&#1042;&#1057;&#1045;%20&#1087;&#1088;&#1077;&#1079;&#1077;&#1085;&#1090;&#1072;&#1094;&#1080;&#1080;%20&#1087;&#1088;&#1086;&#1096;&#1083;&#1083;&#1099;&#1077;%20&#1075;&#1086;&#1076;&#1072;\&#1061;&#1083;&#1086;&#1088;.%20&#1050;&#1072;&#1088;&#1080;&#1084;&#1086;&#1074;&#1072;\&#1055;&#1086;&#1083;&#1091;&#1095;&#1077;&#1085;&#1080;&#1077;%20&#1093;&#1083;&#1086;&#1088;&#1072;%20&#1080;&#1079;%20&#1089;&#1086;&#1083;&#1103;&#1085;&#1086;&#1081;%20&#1082;&#1080;&#1089;&#1083;&#1086;&#1090;&#1099;%20&#1080;%20&#1087;&#1077;&#1088;&#1084;&#1072;&#1085;&#1075;&#1072;&#1085;&#1072;&#1090;&#1072;%20&#1082;&#1072;&#1083;&#1080;&#1103;.mpeg" TargetMode="External"/><Relationship Id="rId5" Type="http://schemas.openxmlformats.org/officeDocument/2006/relationships/image" Target="../media/image33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1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slide" Target="slide27.xml"/><Relationship Id="rId4" Type="http://schemas.openxmlformats.org/officeDocument/2006/relationships/slide" Target="slide5.xml"/><Relationship Id="rId9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Documents%20and%20Settings\&#1061;&#1080;&#1084;&#1080;&#1103;\&#1056;&#1072;&#1073;&#1086;&#1095;&#1080;&#1081;%20&#1089;&#1090;&#1086;&#1083;\&#1042;&#1057;&#1045;%20&#1087;&#1088;&#1077;&#1079;&#1077;&#1085;&#1090;&#1072;&#1094;&#1080;&#1080;%20&#1087;&#1088;&#1086;&#1096;&#1083;&#1083;&#1099;&#1077;%20&#1075;&#1086;&#1076;&#1072;\&#1061;&#1083;&#1086;&#1088;.%20&#1050;&#1072;&#1088;&#1080;&#1084;&#1086;&#1074;&#1072;\&#1043;&#1086;&#1088;&#1077;&#1085;&#1080;&#1077;%20&#1078;&#1077;&#1083;&#1077;&#1079;&#1072;%20&#1074;%20&#1093;&#1083;&#1086;&#1088;&#1077;.mpeg" TargetMode="External"/><Relationship Id="rId1" Type="http://schemas.openxmlformats.org/officeDocument/2006/relationships/video" Target="file:///C:\Documents%20and%20Settings\&#1061;&#1080;&#1084;&#1080;&#1103;\&#1056;&#1072;&#1073;&#1086;&#1095;&#1080;&#1081;%20&#1089;&#1090;&#1086;&#1083;\&#1042;&#1057;&#1045;%20&#1087;&#1088;&#1077;&#1079;&#1077;&#1085;&#1090;&#1072;&#1094;&#1080;&#1080;%20&#1087;&#1088;&#1086;&#1096;&#1083;&#1083;&#1099;&#1077;%20&#1075;&#1086;&#1076;&#1072;\&#1061;&#1083;&#1086;&#1088;.%20&#1050;&#1072;&#1088;&#1080;&#1084;&#1086;&#1074;&#1072;\&#1043;&#1086;&#1088;&#1077;&#1085;&#1080;&#1077;%20&#1084;&#1077;&#1076;&#1080;%20&#1074;%20&#1093;&#1083;&#1086;&#1088;&#1077;.mpeg" TargetMode="Externa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61;&#1080;&#1084;&#1080;&#1103;\&#1056;&#1072;&#1073;&#1086;&#1095;&#1080;&#1081;%20&#1089;&#1090;&#1086;&#1083;\&#1042;&#1057;&#1045;%20&#1087;&#1088;&#1077;&#1079;&#1077;&#1085;&#1090;&#1072;&#1094;&#1080;&#1080;%20&#1087;&#1088;&#1086;&#1096;&#1083;&#1083;&#1099;&#1077;%20&#1075;&#1086;&#1076;&#1072;\&#1061;&#1083;&#1086;&#1088;.%20&#1050;&#1072;&#1088;&#1080;&#1084;&#1086;&#1074;&#1072;\&#1043;&#1086;&#1088;&#1077;&#1085;&#1080;&#1077;%20&#1092;&#1086;&#1089;&#1092;&#1086;&#1088;&#1072;%20&#1074;%20&#1093;&#1083;&#1086;&#1088;&#1077;.mpeg" TargetMode="Externa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61;&#1080;&#1084;&#1080;&#1103;\&#1056;&#1072;&#1073;&#1086;&#1095;&#1080;&#1081;%20&#1089;&#1090;&#1086;&#1083;\&#1042;&#1057;&#1045;%20&#1087;&#1088;&#1077;&#1079;&#1077;&#1085;&#1090;&#1072;&#1094;&#1080;&#1080;%20&#1087;&#1088;&#1086;&#1096;&#1083;&#1083;&#1099;&#1077;%20&#1075;&#1086;&#1076;&#1072;\&#1061;&#1083;&#1086;&#1088;.%20&#1050;&#1072;&#1088;&#1080;&#1084;&#1086;&#1074;&#1072;\&#1043;&#1086;&#1088;&#1077;&#1085;&#1080;&#1077;%20&#1089;&#1091;&#1088;&#1100;&#1084;&#1099;%20&#1074;%20&#1093;&#1083;&#1086;&#1088;&#1077;.mpeg" TargetMode="Externa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643050"/>
            <a:ext cx="4714908" cy="255206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ouble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chemeClr val="accent3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Хлор</a:t>
            </a:r>
            <a:endParaRPr lang="ru-RU" sz="9600" b="1" dirty="0">
              <a:ln/>
              <a:solidFill>
                <a:schemeClr val="accent3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4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8662" y="0"/>
            <a:ext cx="73068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Физические свойства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928670"/>
            <a:ext cx="87154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sz="2800" dirty="0" smtClean="0"/>
              <a:t> возрастанием молекулярной массы температуры плавления и кипения веществ, состоящих из молекул одинакового строения, повышаются.</a:t>
            </a:r>
          </a:p>
          <a:p>
            <a:pPr algn="just"/>
            <a:r>
              <a:rPr lang="ru-RU" sz="2800" dirty="0" smtClean="0"/>
              <a:t>Все галогены окрашены: фтор – светло-желтый, хлор – желтовато-зеленый, бром – красно-коричневый, йод – серо-фиолетовый.</a:t>
            </a:r>
          </a:p>
          <a:p>
            <a:pPr algn="just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З</a:t>
            </a:r>
            <a:r>
              <a:rPr lang="ru-RU" sz="2800" dirty="0" smtClean="0"/>
              <a:t>а исключением фтора, который бурно реагирует с водой, галогены мало растворимы в воде. Чтобы приготовить концентрированный раствор, используют другие растворители. Водные растворы галогенов называются соответственно хлорной, бромной и йодной водой, в них галогены сохраняют в значительной мере свои свойства.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</a:blip>
          <a:srcRect/>
          <a:stretch>
            <a:fillRect t="-5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Физические свойства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000108"/>
            <a:ext cx="55006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2800" dirty="0" smtClean="0"/>
              <a:t>лор – ядовитый газ желто-зеленого цвета с резким запахом. Это первое химическое оружие. Во время Первой мировой войны 1914–1918 гг. его применяли в качестве боевого отравляющего вещества. Хлор тяжелее воздуха  в</a:t>
            </a:r>
            <a:endParaRPr lang="ru-RU" sz="2800" dirty="0" smtClean="0">
              <a:cs typeface="Arial" charset="0"/>
            </a:endParaRPr>
          </a:p>
        </p:txBody>
      </p:sp>
      <p:pic>
        <p:nvPicPr>
          <p:cNvPr id="9" name="Picture 7" descr="resCDBA2C54-0A01-000A-0178-DC8E57A570B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8" y="1071546"/>
            <a:ext cx="3173998" cy="2738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0" y="4071942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2,5 раза, поэтому стелется по земле и в виде газового облака переносится ветром  на значительные расстояния. </a:t>
            </a:r>
            <a:r>
              <a:rPr lang="ru-RU" sz="2800" dirty="0" smtClean="0">
                <a:cs typeface="Arial" charset="0"/>
              </a:rPr>
              <a:t>Хлор вызывает раздражение дыхательных путей, а вдыхание большого его количества вызывает смерть от удушья. При содержании хлора в воздухе 0,9 мл/л смерть наступает в течение 5 минут.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87025"/>
            <a:ext cx="622992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Franklin Gothic Medium Cond" pitchFamily="34" charset="0"/>
                <a:ea typeface="Calibri" pitchFamily="34" charset="0"/>
                <a:cs typeface="Times New Roman" pitchFamily="18" charset="0"/>
              </a:rPr>
              <a:t>Ядовитость газа - объясняется его большой химической активностью.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Franklin Gothic Medium Cond" pitchFamily="34" charset="0"/>
                <a:ea typeface="Calibri" pitchFamily="34" charset="0"/>
                <a:cs typeface="Times New Roman" pitchFamily="18" charset="0"/>
              </a:rPr>
              <a:t>Он легко вступает в соединение почти со всеми химическими элементами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Franklin Gothic Medium Cond" pitchFamily="34" charset="0"/>
                <a:ea typeface="Calibri" pitchFamily="34" charset="0"/>
                <a:cs typeface="Times New Roman" pitchFamily="18" charset="0"/>
              </a:rPr>
              <a:t>Отнимая водород от воды, входящей в состав каждой клетки растительных и животных организмов, хлор тем самым разрушает структуру их, что влечет гибель всего живого. Активность хлора "убила" и его самого. В природе в свободном состоянии он не встречается. Если же где-либо и образуется при редких условиях (например, при извержениях подводных морских вулканов), то в очень небольших количествах, и тотчас исчезает в результате взаимодействия с окружающими веществами. </a:t>
            </a:r>
            <a:endParaRPr lang="ru-RU" sz="2400" dirty="0" smtClean="0">
              <a:latin typeface="Franklin Gothic Medium Cond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latin typeface="Franklin Gothic Medium Cond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8" y="214290"/>
            <a:ext cx="8246118" cy="467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 Cond" pitchFamily="34" charset="0"/>
                <a:ea typeface="+mj-ea"/>
                <a:cs typeface="+mj-cs"/>
              </a:rPr>
              <a:t>               </a:t>
            </a:r>
          </a:p>
        </p:txBody>
      </p:sp>
      <p:pic>
        <p:nvPicPr>
          <p:cNvPr id="2050" name="Picture 2" descr="C:\Users\Public\Pictures\Sample Pictures\Waterfal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193" y="681375"/>
            <a:ext cx="2773510" cy="4835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2727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55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23220"/>
            <a:ext cx="507206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Franklin Gothic Medium Cond" pitchFamily="34" charset="0"/>
              </a:rPr>
              <a:t>Хлор  - один из химических  элементов, без которого немыслимо существование живых организмов. Основная форма  его поступления в организм – это хлорид натрия, который стимулирует обмен веществ, рост волос, придает бодрость и силу. Больше всего хлорида натрия </a:t>
            </a:r>
            <a:r>
              <a:rPr lang="en-US" sz="2400" dirty="0" err="1" smtClean="0">
                <a:solidFill>
                  <a:prstClr val="black"/>
                </a:solidFill>
                <a:latin typeface="Franklin Gothic Medium Cond" pitchFamily="34" charset="0"/>
              </a:rPr>
              <a:t>NaCI</a:t>
            </a:r>
            <a:r>
              <a:rPr lang="ru-RU" sz="2400" dirty="0" smtClean="0">
                <a:solidFill>
                  <a:prstClr val="black"/>
                </a:solidFill>
                <a:latin typeface="Franklin Gothic Medium Cond" pitchFamily="34" charset="0"/>
              </a:rPr>
              <a:t> содержится в плазме крови. 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Franklin Gothic Medium Cond" pitchFamily="34" charset="0"/>
              </a:rPr>
              <a:t>И хотя  почти все пищевые продукты содержат некоторое количество поваренной соли, человек  добавляет её  к пище ежедневно.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29322" y="4929198"/>
            <a:ext cx="21902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Franklin Gothic Medium Cond" pitchFamily="34" charset="0"/>
              </a:rPr>
              <a:t>Поваренная соль</a:t>
            </a:r>
          </a:p>
          <a:p>
            <a:pPr algn="ctr"/>
            <a:r>
              <a:rPr lang="en-US" sz="2400" b="1" dirty="0" err="1" smtClean="0">
                <a:solidFill>
                  <a:prstClr val="black"/>
                </a:solidFill>
                <a:latin typeface="Franklin Gothic Medium Cond" pitchFamily="34" charset="0"/>
              </a:rPr>
              <a:t>NaCI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0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2800" dirty="0" smtClean="0">
                <a:solidFill>
                  <a:prstClr val="black"/>
                </a:solidFill>
                <a:latin typeface="Franklin Gothic Medium Cond" pitchFamily="34" charset="0"/>
              </a:rPr>
              <a:t>Биологическое значение и применение хлора.</a:t>
            </a:r>
          </a:p>
        </p:txBody>
      </p:sp>
    </p:spTree>
    <p:extLst>
      <p:ext uri="{BB962C8B-B14F-4D97-AF65-F5344CB8AC3E}">
        <p14:creationId xmlns="" xmlns:p14="http://schemas.microsoft.com/office/powerpoint/2010/main" val="40588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аполнение цилиндра хлором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1785926"/>
            <a:ext cx="5997604" cy="44982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428596" y="285728"/>
            <a:ext cx="82296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Физические свойства</a:t>
            </a:r>
            <a:endParaRPr kumimoji="0" lang="ru-RU" sz="6000" b="1" i="0" u="none" strike="noStrike" kern="1200" cap="none" spc="0" normalizeH="0" baseline="0" noProof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трелка влево 3">
            <a:hlinkClick r:id="rId5" action="ppaction://hlinksldjump"/>
          </p:cNvPr>
          <p:cNvSpPr/>
          <p:nvPr/>
        </p:nvSpPr>
        <p:spPr>
          <a:xfrm>
            <a:off x="7786710" y="5929330"/>
            <a:ext cx="928694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История открытия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071546"/>
            <a:ext cx="65008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П</a:t>
            </a:r>
            <a:r>
              <a:rPr lang="ru-RU" sz="2800" dirty="0" smtClean="0">
                <a:cs typeface="Arial" charset="0"/>
              </a:rPr>
              <a:t>ервым из галогенов был открыт хлор (К. </a:t>
            </a:r>
            <a:r>
              <a:rPr lang="ru-RU" sz="2800" dirty="0" err="1" smtClean="0">
                <a:cs typeface="Arial" charset="0"/>
              </a:rPr>
              <a:t>Шееле</a:t>
            </a:r>
            <a:r>
              <a:rPr lang="ru-RU" sz="2800" dirty="0" smtClean="0">
                <a:cs typeface="Arial" charset="0"/>
              </a:rPr>
              <a:t>, 1774 год). Полученный желто-зеленый газ шведский ученый принял за сложное вещество. Лавуазье и Бертолле считали, что этот газ является оксидом неизвестного элемента "</a:t>
            </a:r>
            <a:r>
              <a:rPr lang="ru-RU" sz="2800" dirty="0" err="1" smtClean="0">
                <a:cs typeface="Arial" charset="0"/>
              </a:rPr>
              <a:t>мурия</a:t>
            </a:r>
            <a:r>
              <a:rPr lang="ru-RU" sz="2800" dirty="0" smtClean="0">
                <a:cs typeface="Arial" charset="0"/>
              </a:rPr>
              <a:t>". </a:t>
            </a:r>
            <a:endParaRPr lang="ru-RU" sz="2800" dirty="0">
              <a:cs typeface="Arial" charset="0"/>
            </a:endParaRPr>
          </a:p>
        </p:txBody>
      </p:sp>
      <p:pic>
        <p:nvPicPr>
          <p:cNvPr id="9" name="Picture 5" descr="res4323AE63-48F1-4952-83C2-681077C653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928671"/>
            <a:ext cx="235745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3749457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В</a:t>
            </a:r>
            <a:r>
              <a:rPr lang="ru-RU" sz="2800" dirty="0" smtClean="0">
                <a:cs typeface="Arial" charset="0"/>
              </a:rPr>
              <a:t> 1807 году английский химик </a:t>
            </a:r>
            <a:r>
              <a:rPr lang="ru-RU" sz="2800" dirty="0" err="1" smtClean="0">
                <a:cs typeface="Arial" charset="0"/>
              </a:rPr>
              <a:t>Гемфри</a:t>
            </a:r>
            <a:r>
              <a:rPr lang="ru-RU" sz="2800" dirty="0" smtClean="0">
                <a:cs typeface="Arial" charset="0"/>
              </a:rPr>
              <a:t> Дэви получил тот же газ, что и </a:t>
            </a:r>
            <a:r>
              <a:rPr lang="ru-RU" sz="2800" dirty="0" err="1" smtClean="0">
                <a:cs typeface="Arial" charset="0"/>
              </a:rPr>
              <a:t>Шееле</a:t>
            </a:r>
            <a:r>
              <a:rPr lang="ru-RU" sz="2800" dirty="0" smtClean="0">
                <a:cs typeface="Arial" charset="0"/>
              </a:rPr>
              <a:t>. Три года пытался Дэви выделить из него "</a:t>
            </a:r>
            <a:r>
              <a:rPr lang="ru-RU" sz="2800" dirty="0" err="1" smtClean="0">
                <a:cs typeface="Arial" charset="0"/>
              </a:rPr>
              <a:t>мурий</a:t>
            </a:r>
            <a:r>
              <a:rPr lang="ru-RU" sz="2800" dirty="0" smtClean="0">
                <a:cs typeface="Arial" charset="0"/>
              </a:rPr>
              <a:t>", но безуспешно. Он пришел к выводу, что получил новый элемент и назвал его "хлорин" (от "</a:t>
            </a:r>
            <a:r>
              <a:rPr lang="ru-RU" sz="2800" dirty="0" err="1" smtClean="0">
                <a:cs typeface="Arial" charset="0"/>
              </a:rPr>
              <a:t>хлорос</a:t>
            </a:r>
            <a:r>
              <a:rPr lang="ru-RU" sz="2800" dirty="0" smtClean="0">
                <a:cs typeface="Arial" charset="0"/>
              </a:rPr>
              <a:t>" – желто-зеленый). Через пять лет </a:t>
            </a:r>
            <a:r>
              <a:rPr lang="ru-RU" sz="2800" dirty="0" err="1" smtClean="0">
                <a:cs typeface="Arial" charset="0"/>
              </a:rPr>
              <a:t>Гей-Люсак</a:t>
            </a:r>
            <a:r>
              <a:rPr lang="ru-RU" sz="2800" dirty="0" smtClean="0">
                <a:cs typeface="Arial" charset="0"/>
              </a:rPr>
              <a:t> дал газу название хлор. В жидком виде хлор был впервые получен в 1823 году М. Фарадеем.</a:t>
            </a:r>
            <a:endParaRPr lang="ru-RU" sz="2800" dirty="0">
              <a:cs typeface="Arial" charset="0"/>
            </a:endParaRPr>
          </a:p>
        </p:txBody>
      </p:sp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7929586" y="6357958"/>
            <a:ext cx="928694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142984"/>
            <a:ext cx="864399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</a:t>
            </a:r>
            <a:r>
              <a:rPr lang="ru-RU" sz="2800" dirty="0" smtClean="0"/>
              <a:t> природе встречается два стабильных изотопа хлора:</a:t>
            </a:r>
            <a:r>
              <a:rPr lang="ru-RU" sz="2800" baseline="30000" dirty="0" smtClean="0"/>
              <a:t>35</a:t>
            </a:r>
            <a:r>
              <a:rPr lang="ru-RU" sz="2800" dirty="0" smtClean="0"/>
              <a:t>Cl (75,77%) и </a:t>
            </a:r>
            <a:r>
              <a:rPr lang="ru-RU" sz="2800" baseline="30000" dirty="0" smtClean="0"/>
              <a:t>37</a:t>
            </a:r>
            <a:r>
              <a:rPr lang="ru-RU" sz="2800" dirty="0" smtClean="0"/>
              <a:t>Cl (24,23%).</a:t>
            </a:r>
          </a:p>
          <a:p>
            <a:pPr algn="just"/>
            <a:r>
              <a:rPr lang="ru-RU" sz="2800" dirty="0" smtClean="0"/>
              <a:t>Содержание хлора в земной коре составляет 1,7% (по массе). Важнейшие минералы: </a:t>
            </a:r>
            <a:r>
              <a:rPr lang="ru-RU" sz="2800" dirty="0" err="1" smtClean="0"/>
              <a:t>галит</a:t>
            </a:r>
            <a:r>
              <a:rPr lang="ru-RU" sz="2800" dirty="0" smtClean="0"/>
              <a:t> </a:t>
            </a:r>
            <a:r>
              <a:rPr lang="ru-RU" sz="2800" dirty="0" err="1" smtClean="0"/>
              <a:t>NaCl</a:t>
            </a:r>
            <a:r>
              <a:rPr lang="ru-RU" sz="2800" dirty="0" smtClean="0"/>
              <a:t>, сильвин </a:t>
            </a:r>
            <a:r>
              <a:rPr lang="ru-RU" sz="2800" dirty="0" err="1" smtClean="0"/>
              <a:t>KCl</a:t>
            </a:r>
            <a:r>
              <a:rPr lang="ru-RU" sz="2800" dirty="0" smtClean="0"/>
              <a:t>, </a:t>
            </a:r>
            <a:r>
              <a:rPr lang="ru-RU" sz="2800" dirty="0" err="1" smtClean="0"/>
              <a:t>бишофит</a:t>
            </a:r>
            <a:r>
              <a:rPr lang="ru-RU" sz="2800" dirty="0" smtClean="0"/>
              <a:t> MgCl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·H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O, сильвинит </a:t>
            </a:r>
            <a:r>
              <a:rPr lang="ru-RU" sz="2800" dirty="0" err="1" smtClean="0"/>
              <a:t>KCl</a:t>
            </a:r>
            <a:r>
              <a:rPr lang="ru-RU" sz="2800" dirty="0" smtClean="0"/>
              <a:t>·</a:t>
            </a:r>
            <a:r>
              <a:rPr lang="ru-RU" sz="2800" dirty="0" err="1" smtClean="0"/>
              <a:t>NaCl</a:t>
            </a:r>
            <a:r>
              <a:rPr lang="ru-RU" sz="2800" dirty="0" smtClean="0"/>
              <a:t>, карналлит </a:t>
            </a:r>
            <a:r>
              <a:rPr lang="ru-RU" sz="2800" dirty="0" err="1" smtClean="0"/>
              <a:t>KCl</a:t>
            </a:r>
            <a:r>
              <a:rPr lang="ru-RU" sz="2800" dirty="0" smtClean="0"/>
              <a:t>·MgCl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·6H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O. Кроме того, он содержится в виде соединений в морской, речной, озерной водах. Важнейший биоэлемент, необходим для нормальной жизнедеятельности организма. В живом организме содержится 0,15 % от массы тела, входит в состав клеточной и других биологических жидкостей (желудочный сок, плазма).</a:t>
            </a:r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6439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ru-RU" sz="54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Распространение в природе</a:t>
            </a:r>
            <a:endParaRPr lang="ru-RU" sz="54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28860" y="0"/>
            <a:ext cx="40005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Минералы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" name="Рисунок 5" descr="галит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6116" y="1571612"/>
            <a:ext cx="2734665" cy="29289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786050" y="4857760"/>
            <a:ext cx="3714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Каменная соль = поваренная соль = </a:t>
            </a:r>
            <a:r>
              <a:rPr lang="ru-RU" sz="2800" dirty="0" err="1" smtClean="0"/>
              <a:t>галит</a:t>
            </a:r>
            <a:endParaRPr lang="ru-RU" sz="2800" dirty="0"/>
          </a:p>
        </p:txBody>
      </p:sp>
      <p:pic>
        <p:nvPicPr>
          <p:cNvPr id="8" name="Рисунок 7" descr="карналлит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20" y="2000240"/>
            <a:ext cx="2786083" cy="29027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сильвин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15074" y="2000240"/>
            <a:ext cx="2643174" cy="29289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71472" y="5286388"/>
            <a:ext cx="1802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Карналлит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072330" y="5286388"/>
            <a:ext cx="1478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Сильвин</a:t>
            </a:r>
            <a:endParaRPr lang="ru-RU" sz="2800" dirty="0"/>
          </a:p>
        </p:txBody>
      </p:sp>
      <p:sp>
        <p:nvSpPr>
          <p:cNvPr id="12" name="Стрелка влево 11">
            <a:hlinkClick r:id="rId6" action="ppaction://hlinksldjump"/>
          </p:cNvPr>
          <p:cNvSpPr/>
          <p:nvPr/>
        </p:nvSpPr>
        <p:spPr>
          <a:xfrm>
            <a:off x="7929586" y="6000768"/>
            <a:ext cx="928694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71736" y="0"/>
            <a:ext cx="40005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Получение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928670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О</a:t>
            </a:r>
            <a:r>
              <a:rPr lang="ru-RU" sz="2600" dirty="0" smtClean="0">
                <a:cs typeface="Arial" charset="0"/>
              </a:rPr>
              <a:t>сновной промышленный способ получения хлора – электролиз хлоридов щелочных металлов (</a:t>
            </a:r>
            <a:r>
              <a:rPr lang="ru-RU" sz="2600" b="1" dirty="0" err="1" smtClean="0">
                <a:solidFill>
                  <a:srgbClr val="03507B"/>
                </a:solidFill>
                <a:cs typeface="Arial" charset="0"/>
              </a:rPr>
              <a:t>NaCl</a:t>
            </a:r>
            <a:r>
              <a:rPr lang="ru-RU" sz="2600" b="1" dirty="0" smtClean="0">
                <a:solidFill>
                  <a:srgbClr val="03507B"/>
                </a:solidFill>
                <a:cs typeface="Arial" charset="0"/>
              </a:rPr>
              <a:t>, </a:t>
            </a:r>
            <a:r>
              <a:rPr lang="ru-RU" sz="2600" b="1" dirty="0" err="1" smtClean="0">
                <a:solidFill>
                  <a:srgbClr val="03507B"/>
                </a:solidFill>
                <a:cs typeface="Arial" charset="0"/>
              </a:rPr>
              <a:t>KCl</a:t>
            </a:r>
            <a:r>
              <a:rPr lang="ru-RU" sz="2600" dirty="0" smtClean="0">
                <a:cs typeface="Arial" charset="0"/>
              </a:rPr>
              <a:t>). Также его получают окислением </a:t>
            </a:r>
            <a:r>
              <a:rPr lang="en-US" sz="2600" dirty="0" err="1" smtClean="0">
                <a:cs typeface="Arial" charset="0"/>
              </a:rPr>
              <a:t>HCl</a:t>
            </a:r>
            <a:r>
              <a:rPr lang="ru-RU" sz="2600" dirty="0" smtClean="0">
                <a:cs typeface="Arial" charset="0"/>
              </a:rPr>
              <a:t> кислородом воздуха в присутствии катализаторов – хлорида меди (II) и хлорида железа (III):</a:t>
            </a:r>
            <a:endParaRPr lang="ru-RU" sz="2600" dirty="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714620"/>
            <a:ext cx="91440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4HCl + O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 = 2Cl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 + 2H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O</a:t>
            </a:r>
          </a:p>
          <a:p>
            <a:pPr algn="just" eaLnBrk="0" hangingPunct="0"/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В</a:t>
            </a:r>
            <a:r>
              <a:rPr lang="ru-RU" sz="2600" dirty="0" smtClean="0">
                <a:cs typeface="Arial" charset="0"/>
              </a:rPr>
              <a:t> лаборатории молекулярный хлор получают взаимодействием </a:t>
            </a:r>
            <a:r>
              <a:rPr lang="en-US" sz="2600" dirty="0" err="1" smtClean="0">
                <a:cs typeface="Arial" charset="0"/>
              </a:rPr>
              <a:t>HCl</a:t>
            </a:r>
            <a:r>
              <a:rPr lang="ru-RU" sz="2600" dirty="0" smtClean="0">
                <a:cs typeface="Arial" charset="0"/>
              </a:rPr>
              <a:t> с перманганатом калия, оксидом марганца (IV), бихроматом калия и др.:</a:t>
            </a:r>
          </a:p>
          <a:p>
            <a:pPr algn="ctr" eaLnBrk="0" hangingPunct="0"/>
            <a:r>
              <a:rPr lang="ru-RU" sz="2800" dirty="0" smtClean="0">
                <a:cs typeface="Arial" charset="0"/>
              </a:rPr>
              <a:t>   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2KMnO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4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+16HCl (</a:t>
            </a:r>
            <a:r>
              <a:rPr lang="ru-RU" sz="3200" b="1" dirty="0" err="1" smtClean="0">
                <a:solidFill>
                  <a:schemeClr val="accent4"/>
                </a:solidFill>
                <a:cs typeface="Arial" charset="0"/>
              </a:rPr>
              <a:t>конц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.) = 2KCl+2MnCl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+8H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O+5Cl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endParaRPr lang="ru-RU" sz="3200" b="1" dirty="0">
              <a:solidFill>
                <a:schemeClr val="accent4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857760"/>
            <a:ext cx="91440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</a:rPr>
              <a:t>П</a:t>
            </a:r>
            <a:r>
              <a:rPr lang="ru-RU" sz="2600" dirty="0" smtClean="0"/>
              <a:t>ри нагревании</a:t>
            </a:r>
            <a:r>
              <a:rPr lang="en-US" sz="2600" dirty="0" smtClean="0"/>
              <a:t>:</a:t>
            </a:r>
            <a:endParaRPr lang="ru-RU" sz="2600" dirty="0" smtClean="0"/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accent4"/>
                </a:solidFill>
                <a:cs typeface="Times New Roman" pitchFamily="18" charset="0"/>
              </a:rPr>
              <a:t>MnO</a:t>
            </a:r>
            <a:r>
              <a:rPr lang="ru-RU" sz="2000" b="1" dirty="0" smtClean="0">
                <a:solidFill>
                  <a:schemeClr val="accent4"/>
                </a:solidFill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Times New Roman" pitchFamily="18" charset="0"/>
              </a:rPr>
              <a:t> + 4 </a:t>
            </a:r>
            <a:r>
              <a:rPr lang="en-US" sz="3200" b="1" dirty="0" err="1" smtClean="0">
                <a:solidFill>
                  <a:schemeClr val="accent4"/>
                </a:solidFill>
                <a:cs typeface="Times New Roman" pitchFamily="18" charset="0"/>
              </a:rPr>
              <a:t>HCl</a:t>
            </a:r>
            <a:r>
              <a:rPr lang="en-US" sz="3200" b="1" dirty="0" smtClean="0">
                <a:solidFill>
                  <a:schemeClr val="accent4"/>
                </a:solidFill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4"/>
                </a:solidFill>
                <a:cs typeface="Times New Roman" pitchFamily="18" charset="0"/>
              </a:rPr>
              <a:t>=  </a:t>
            </a:r>
            <a:r>
              <a:rPr lang="en-US" sz="3200" b="1" dirty="0" err="1" smtClean="0">
                <a:solidFill>
                  <a:schemeClr val="accent4"/>
                </a:solidFill>
                <a:cs typeface="Times New Roman" pitchFamily="18" charset="0"/>
              </a:rPr>
              <a:t>MnCl</a:t>
            </a:r>
            <a:r>
              <a:rPr lang="ru-RU" sz="2000" b="1" dirty="0" smtClean="0">
                <a:solidFill>
                  <a:schemeClr val="accent4"/>
                </a:solidFill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Times New Roman" pitchFamily="18" charset="0"/>
              </a:rPr>
              <a:t> + </a:t>
            </a:r>
            <a:r>
              <a:rPr lang="en-US" sz="3200" b="1" dirty="0" err="1" smtClean="0">
                <a:solidFill>
                  <a:schemeClr val="accent4"/>
                </a:solidFill>
                <a:cs typeface="Times New Roman" pitchFamily="18" charset="0"/>
              </a:rPr>
              <a:t>Cl</a:t>
            </a:r>
            <a:r>
              <a:rPr lang="ru-RU" sz="2000" b="1" dirty="0" smtClean="0">
                <a:solidFill>
                  <a:schemeClr val="accent4"/>
                </a:solidFill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Times New Roman" pitchFamily="18" charset="0"/>
              </a:rPr>
              <a:t> + 2 </a:t>
            </a:r>
            <a:r>
              <a:rPr lang="en-US" sz="3200" b="1" dirty="0" smtClean="0">
                <a:solidFill>
                  <a:schemeClr val="accent4"/>
                </a:solidFill>
                <a:cs typeface="Times New Roman" pitchFamily="18" charset="0"/>
              </a:rPr>
              <a:t>H</a:t>
            </a:r>
            <a:r>
              <a:rPr lang="ru-RU" sz="2000" b="1" dirty="0" smtClean="0">
                <a:solidFill>
                  <a:schemeClr val="accent4"/>
                </a:solidFill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chemeClr val="accent4"/>
                </a:solidFill>
                <a:cs typeface="Times New Roman" pitchFamily="18" charset="0"/>
              </a:rPr>
              <a:t>O</a:t>
            </a:r>
            <a:endParaRPr lang="ru-RU" sz="3200" b="1" dirty="0">
              <a:solidFill>
                <a:schemeClr val="accent4"/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07220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4"/>
                </a:solidFill>
              </a:rPr>
              <a:t>6HCl + KClO</a:t>
            </a:r>
            <a:r>
              <a:rPr lang="en-US" sz="2000" b="1" dirty="0" smtClean="0">
                <a:solidFill>
                  <a:schemeClr val="accent4"/>
                </a:solidFill>
              </a:rPr>
              <a:t>3 </a:t>
            </a:r>
            <a:r>
              <a:rPr lang="en-US" sz="3200" b="1" dirty="0" smtClean="0">
                <a:solidFill>
                  <a:schemeClr val="accent4"/>
                </a:solidFill>
              </a:rPr>
              <a:t>= 3Cl</a:t>
            </a:r>
            <a:r>
              <a:rPr lang="en-US" sz="2000" b="1" dirty="0" smtClean="0">
                <a:solidFill>
                  <a:schemeClr val="accent4"/>
                </a:solidFill>
              </a:rPr>
              <a:t>2 </a:t>
            </a:r>
            <a:r>
              <a:rPr lang="en-US" sz="3200" b="1" dirty="0" smtClean="0">
                <a:solidFill>
                  <a:schemeClr val="accent4"/>
                </a:solidFill>
              </a:rPr>
              <a:t>+ </a:t>
            </a:r>
            <a:r>
              <a:rPr lang="en-US" sz="3200" b="1" dirty="0" err="1" smtClean="0">
                <a:solidFill>
                  <a:schemeClr val="accent4"/>
                </a:solidFill>
              </a:rPr>
              <a:t>KCl</a:t>
            </a:r>
            <a:r>
              <a:rPr lang="en-US" sz="3200" b="1" dirty="0" smtClean="0">
                <a:solidFill>
                  <a:schemeClr val="accent4"/>
                </a:solidFill>
              </a:rPr>
              <a:t> + 3H</a:t>
            </a:r>
            <a:r>
              <a:rPr lang="en-US" sz="2000" b="1" dirty="0" smtClean="0">
                <a:solidFill>
                  <a:schemeClr val="accent4"/>
                </a:solidFill>
              </a:rPr>
              <a:t>2</a:t>
            </a:r>
            <a:r>
              <a:rPr lang="en-US" sz="3200" b="1" dirty="0" smtClean="0">
                <a:solidFill>
                  <a:schemeClr val="accent4"/>
                </a:solidFill>
              </a:rPr>
              <a:t>O</a:t>
            </a:r>
            <a:endParaRPr lang="ru-RU" sz="32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 bright="70000" contrast="-70000"/>
          </a:blip>
          <a:srcRect/>
          <a:stretch>
            <a:fillRect t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71736" y="0"/>
            <a:ext cx="40005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Получение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57214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2KMnO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4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+16HCl (</a:t>
            </a:r>
            <a:r>
              <a:rPr lang="ru-RU" sz="3200" b="1" dirty="0" err="1" smtClean="0">
                <a:solidFill>
                  <a:schemeClr val="accent4"/>
                </a:solidFill>
                <a:cs typeface="Arial" charset="0"/>
              </a:rPr>
              <a:t>конц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.)= 2KCl + 2MnCl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 + 8H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charset="0"/>
              </a:rPr>
              <a:t>O + 5Cl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charset="0"/>
              </a:rPr>
              <a:t>2</a:t>
            </a:r>
            <a:endParaRPr lang="ru-RU" sz="3200" dirty="0">
              <a:solidFill>
                <a:schemeClr val="accent4"/>
              </a:solidFill>
            </a:endParaRPr>
          </a:p>
        </p:txBody>
      </p:sp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7929586" y="6143644"/>
            <a:ext cx="928694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Получение хлора из соляной кислоты и перманганата калия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785918" y="1071546"/>
            <a:ext cx="5491175" cy="41183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email">
            <a:lum/>
          </a:blip>
          <a:srcRect/>
          <a:stretch>
            <a:fillRect t="-37000" r="-11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"/>
            <a:ext cx="478634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7030A0"/>
                </a:solidFill>
                <a:hlinkClick r:id="rId3" action="ppaction://hlinksldjump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3" action="ppaction://hlinksldjump"/>
              </a:rPr>
              <a:t>Положение в таблице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7030A0"/>
                </a:solidFill>
                <a:hlinkClick r:id="rId4" action="ppaction://hlinksldjump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4" action="ppaction://hlinksldjump"/>
              </a:rPr>
              <a:t>Строение атома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7030A0"/>
                </a:solidFill>
                <a:hlinkClick r:id="rId5" action="ppaction://hlinksldjump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5" action="ppaction://hlinksldjump"/>
              </a:rPr>
              <a:t>Физические свойства</a:t>
            </a:r>
            <a:endParaRPr lang="en-US" sz="32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7030A0"/>
                </a:solidFill>
                <a:hlinkClick r:id="rId6" action="ppaction://hlinksldjump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6" action="ppaction://hlinksldjump"/>
              </a:rPr>
              <a:t>История открытия</a:t>
            </a:r>
            <a:endParaRPr lang="en-US" sz="32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7030A0"/>
                </a:solidFill>
                <a:hlinkClick r:id="rId7" action="ppaction://hlinksldjump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7" action="ppaction://hlinksldjump"/>
              </a:rPr>
              <a:t>Минералы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7030A0"/>
                </a:solidFill>
                <a:hlinkClick r:id="rId8" action="ppaction://hlinksldjump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8" action="ppaction://hlinksldjump"/>
              </a:rPr>
              <a:t>Получение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7030A0"/>
                </a:solidFill>
                <a:hlinkClick r:id="rId9" action="ppaction://hlinksldjump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9" action="ppaction://hlinksldjump"/>
              </a:rPr>
              <a:t>Химические свойства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rgbClr val="7030A0"/>
                </a:solidFill>
                <a:hlinkClick r:id="rId10" action="ppaction://hlinksldjump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hlinkClick r:id="rId10" action="ppaction://hlinksldjump"/>
              </a:rPr>
              <a:t>Применение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2000" t="-41000" r="-2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Химические свойства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000240"/>
            <a:ext cx="85725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Х</a:t>
            </a:r>
            <a:r>
              <a:rPr lang="ru-RU" sz="2800" dirty="0" smtClean="0">
                <a:cs typeface="Arial" charset="0"/>
              </a:rPr>
              <a:t>лор – активный окислитель. Энергично реагирует с металлами и большинством неметаллов (за исключением </a:t>
            </a:r>
            <a:r>
              <a:rPr lang="ru-RU" sz="2800" b="1" dirty="0" smtClean="0">
                <a:solidFill>
                  <a:srgbClr val="03507B"/>
                </a:solidFill>
                <a:cs typeface="Arial" charset="0"/>
              </a:rPr>
              <a:t>O</a:t>
            </a:r>
            <a:r>
              <a:rPr lang="ru-RU" sz="2800" b="1" baseline="-30000" dirty="0" smtClean="0">
                <a:solidFill>
                  <a:srgbClr val="03507B"/>
                </a:solidFill>
                <a:cs typeface="Arial" charset="0"/>
              </a:rPr>
              <a:t>2</a:t>
            </a:r>
            <a:r>
              <a:rPr lang="ru-RU" sz="2800" dirty="0" smtClean="0">
                <a:cs typeface="Arial" charset="0"/>
              </a:rPr>
              <a:t>, </a:t>
            </a:r>
            <a:r>
              <a:rPr lang="ru-RU" sz="2800" b="1" dirty="0" smtClean="0">
                <a:solidFill>
                  <a:srgbClr val="03507B"/>
                </a:solidFill>
                <a:cs typeface="Arial" charset="0"/>
              </a:rPr>
              <a:t>N</a:t>
            </a:r>
            <a:r>
              <a:rPr lang="ru-RU" sz="2800" b="1" baseline="-30000" dirty="0" smtClean="0">
                <a:solidFill>
                  <a:srgbClr val="03507B"/>
                </a:solidFill>
                <a:cs typeface="Arial" charset="0"/>
              </a:rPr>
              <a:t>2</a:t>
            </a:r>
            <a:r>
              <a:rPr lang="ru-RU" sz="2800" dirty="0" smtClean="0">
                <a:cs typeface="Arial" charset="0"/>
              </a:rPr>
              <a:t> и благородных газов). Вступает также в реакции </a:t>
            </a:r>
            <a:r>
              <a:rPr lang="ru-RU" sz="2800" dirty="0" err="1" smtClean="0">
                <a:cs typeface="Arial" charset="0"/>
              </a:rPr>
              <a:t>диспропорционирования</a:t>
            </a:r>
            <a:r>
              <a:rPr lang="ru-RU" sz="2800" dirty="0" smtClean="0">
                <a:cs typeface="Arial" charset="0"/>
              </a:rPr>
              <a:t>, для протекания которых наиболее благоприятна щелочная среда, способствующая образованию простых и сложных анионов.</a:t>
            </a:r>
            <a:endParaRPr lang="ru-RU" sz="28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071546"/>
            <a:ext cx="8715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2800" dirty="0" smtClean="0"/>
              <a:t>лор - один из самых активных </a:t>
            </a:r>
            <a:r>
              <a:rPr lang="ru-RU" sz="2800" dirty="0" smtClean="0">
                <a:cs typeface="Times New Roman" pitchFamily="18" charset="0"/>
              </a:rPr>
              <a:t> </a:t>
            </a:r>
            <a:r>
              <a:rPr lang="ru-RU" sz="2800" dirty="0" smtClean="0"/>
              <a:t>неметаллов. При взаимодействии с металлами с переменной валентностью (</a:t>
            </a:r>
            <a:r>
              <a:rPr lang="ru-RU" sz="2800" dirty="0" err="1" smtClean="0"/>
              <a:t>Fe</a:t>
            </a:r>
            <a:r>
              <a:rPr lang="ru-RU" sz="2800" dirty="0" smtClean="0"/>
              <a:t>, </a:t>
            </a:r>
            <a:r>
              <a:rPr lang="ru-RU" sz="2800" dirty="0" err="1" smtClean="0"/>
              <a:t>Cr</a:t>
            </a:r>
            <a:r>
              <a:rPr lang="ru-RU" sz="2800" dirty="0" smtClean="0"/>
              <a:t>) в отличие от соляной кислоты заставляет их проявлять большую степень окисления:</a:t>
            </a:r>
            <a:endParaRPr lang="ru-RU" sz="2800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857356" y="0"/>
            <a:ext cx="51435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 Металлами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857488" y="4071942"/>
            <a:ext cx="32816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 u="none" dirty="0" smtClean="0">
                <a:solidFill>
                  <a:srgbClr val="7030A0"/>
                </a:solidFill>
                <a:cs typeface="Times New Roman" pitchFamily="18" charset="0"/>
              </a:rPr>
              <a:t>2Al </a:t>
            </a:r>
            <a:r>
              <a:rPr lang="en-US" sz="3200" b="1" u="none" dirty="0">
                <a:solidFill>
                  <a:srgbClr val="7030A0"/>
                </a:solidFill>
                <a:cs typeface="Times New Roman" pitchFamily="18" charset="0"/>
              </a:rPr>
              <a:t>+ 3Cl</a:t>
            </a:r>
            <a:r>
              <a:rPr lang="en-US" sz="2000" b="1" u="none" dirty="0">
                <a:solidFill>
                  <a:srgbClr val="7030A0"/>
                </a:solidFill>
                <a:cs typeface="Times New Roman" pitchFamily="18" charset="0"/>
              </a:rPr>
              <a:t>2</a:t>
            </a:r>
            <a:r>
              <a:rPr lang="en-US" sz="3200" b="1" u="none" dirty="0">
                <a:solidFill>
                  <a:srgbClr val="7030A0"/>
                </a:solidFill>
                <a:cs typeface="Times New Roman" pitchFamily="18" charset="0"/>
              </a:rPr>
              <a:t> = 2AlCl</a:t>
            </a:r>
            <a:r>
              <a:rPr lang="en-US" sz="2000" b="1" u="none" dirty="0">
                <a:solidFill>
                  <a:srgbClr val="7030A0"/>
                </a:solidFill>
                <a:cs typeface="Times New Roman" pitchFamily="18" charset="0"/>
              </a:rPr>
              <a:t>3</a:t>
            </a:r>
            <a:endParaRPr lang="ru-RU" sz="2000" b="1" u="none" dirty="0">
              <a:solidFill>
                <a:srgbClr val="7030A0"/>
              </a:solidFill>
              <a:cs typeface="Times New Roman" pitchFamily="18" charset="0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2143108" y="3357562"/>
            <a:ext cx="45720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3200" b="1" u="none" dirty="0">
                <a:solidFill>
                  <a:srgbClr val="7030A0"/>
                </a:solidFill>
              </a:rPr>
              <a:t>2</a:t>
            </a:r>
            <a:r>
              <a:rPr lang="en-US" sz="3200" b="1" u="none" dirty="0">
                <a:solidFill>
                  <a:srgbClr val="7030A0"/>
                </a:solidFill>
              </a:rPr>
              <a:t>K</a:t>
            </a:r>
            <a:r>
              <a:rPr lang="ru-RU" sz="3200" b="1" u="none" dirty="0">
                <a:solidFill>
                  <a:srgbClr val="7030A0"/>
                </a:solidFill>
              </a:rPr>
              <a:t> + </a:t>
            </a:r>
            <a:r>
              <a:rPr lang="ru-RU" sz="3200" b="1" u="none" dirty="0" err="1">
                <a:solidFill>
                  <a:srgbClr val="7030A0"/>
                </a:solidFill>
              </a:rPr>
              <a:t>Cl</a:t>
            </a:r>
            <a:r>
              <a:rPr lang="en-US" sz="2000" b="1" u="none" dirty="0">
                <a:solidFill>
                  <a:srgbClr val="7030A0"/>
                </a:solidFill>
              </a:rPr>
              <a:t>2</a:t>
            </a:r>
            <a:r>
              <a:rPr lang="ru-RU" sz="3200" b="1" u="none" dirty="0">
                <a:solidFill>
                  <a:srgbClr val="7030A0"/>
                </a:solidFill>
              </a:rPr>
              <a:t> = 2 </a:t>
            </a:r>
            <a:r>
              <a:rPr lang="ru-RU" sz="3200" b="1" u="none" dirty="0" err="1">
                <a:solidFill>
                  <a:srgbClr val="7030A0"/>
                </a:solidFill>
              </a:rPr>
              <a:t>КCl</a:t>
            </a:r>
            <a:endParaRPr lang="en-US" sz="3200" b="1" u="none" dirty="0">
              <a:solidFill>
                <a:srgbClr val="7030A0"/>
              </a:solidFill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857488" y="4786322"/>
            <a:ext cx="34290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u="none" dirty="0">
                <a:solidFill>
                  <a:srgbClr val="7030A0"/>
                </a:solidFill>
              </a:rPr>
              <a:t>2 Fe + </a:t>
            </a:r>
            <a:r>
              <a:rPr lang="en-US" sz="3200" b="1" u="none" dirty="0" smtClean="0">
                <a:solidFill>
                  <a:srgbClr val="7030A0"/>
                </a:solidFill>
              </a:rPr>
              <a:t>3Cl</a:t>
            </a:r>
            <a:r>
              <a:rPr lang="ru-RU" sz="2000" b="1" u="none" dirty="0">
                <a:solidFill>
                  <a:srgbClr val="7030A0"/>
                </a:solidFill>
              </a:rPr>
              <a:t>2</a:t>
            </a:r>
            <a:r>
              <a:rPr lang="en-US" sz="3200" b="1" u="none" dirty="0">
                <a:solidFill>
                  <a:srgbClr val="7030A0"/>
                </a:solidFill>
              </a:rPr>
              <a:t> = 2 </a:t>
            </a:r>
            <a:r>
              <a:rPr lang="en-US" sz="3200" b="1" u="none" dirty="0" err="1">
                <a:solidFill>
                  <a:srgbClr val="7030A0"/>
                </a:solidFill>
              </a:rPr>
              <a:t>FeCl</a:t>
            </a:r>
            <a:r>
              <a:rPr lang="ru-RU" sz="2000" b="1" u="none" dirty="0">
                <a:solidFill>
                  <a:srgbClr val="7030A0"/>
                </a:solidFill>
              </a:rPr>
              <a:t>3</a:t>
            </a:r>
            <a:r>
              <a:rPr lang="en-US" sz="3200" u="none" dirty="0">
                <a:solidFill>
                  <a:srgbClr val="7030A0"/>
                </a:solidFill>
              </a:rPr>
              <a:t>          </a:t>
            </a:r>
            <a:endParaRPr lang="ru-RU" sz="3200" u="none" dirty="0">
              <a:solidFill>
                <a:srgbClr val="7030A0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143240" y="5500702"/>
            <a:ext cx="27398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u="none" dirty="0" smtClean="0">
                <a:solidFill>
                  <a:srgbClr val="7030A0"/>
                </a:solidFill>
              </a:rPr>
              <a:t>Cu</a:t>
            </a:r>
            <a:r>
              <a:rPr lang="ru-RU" sz="3200" b="1" u="none" dirty="0" smtClean="0">
                <a:solidFill>
                  <a:srgbClr val="7030A0"/>
                </a:solidFill>
              </a:rPr>
              <a:t> </a:t>
            </a:r>
            <a:r>
              <a:rPr lang="en-US" sz="3200" b="1" u="none" dirty="0" smtClean="0">
                <a:solidFill>
                  <a:srgbClr val="7030A0"/>
                </a:solidFill>
              </a:rPr>
              <a:t>+</a:t>
            </a:r>
            <a:r>
              <a:rPr lang="ru-RU" sz="3200" b="1" u="none" dirty="0" smtClean="0">
                <a:solidFill>
                  <a:srgbClr val="7030A0"/>
                </a:solidFill>
              </a:rPr>
              <a:t> </a:t>
            </a:r>
            <a:r>
              <a:rPr lang="en-US" sz="3200" b="1" u="none" dirty="0" smtClean="0">
                <a:solidFill>
                  <a:srgbClr val="7030A0"/>
                </a:solidFill>
              </a:rPr>
              <a:t>Cl</a:t>
            </a:r>
            <a:r>
              <a:rPr lang="en-US" sz="2000" b="1" u="none" dirty="0" smtClean="0">
                <a:solidFill>
                  <a:srgbClr val="7030A0"/>
                </a:solidFill>
              </a:rPr>
              <a:t>2</a:t>
            </a:r>
            <a:r>
              <a:rPr lang="ru-RU" sz="3200" b="1" u="none" dirty="0" smtClean="0">
                <a:solidFill>
                  <a:srgbClr val="7030A0"/>
                </a:solidFill>
              </a:rPr>
              <a:t> </a:t>
            </a:r>
            <a:r>
              <a:rPr lang="en-US" sz="3200" b="1" u="none" dirty="0" smtClean="0">
                <a:solidFill>
                  <a:srgbClr val="7030A0"/>
                </a:solidFill>
              </a:rPr>
              <a:t>=</a:t>
            </a:r>
            <a:r>
              <a:rPr lang="ru-RU" sz="3200" b="1" u="none" dirty="0" smtClean="0">
                <a:solidFill>
                  <a:srgbClr val="7030A0"/>
                </a:solidFill>
              </a:rPr>
              <a:t> </a:t>
            </a:r>
            <a:r>
              <a:rPr lang="en-US" sz="3200" b="1" u="none" dirty="0" smtClean="0">
                <a:solidFill>
                  <a:srgbClr val="7030A0"/>
                </a:solidFill>
              </a:rPr>
              <a:t>CuCl</a:t>
            </a:r>
            <a:r>
              <a:rPr lang="en-US" sz="2000" b="1" u="none" dirty="0" smtClean="0">
                <a:solidFill>
                  <a:srgbClr val="7030A0"/>
                </a:solidFill>
              </a:rPr>
              <a:t>2</a:t>
            </a:r>
            <a:endParaRPr lang="ru-RU" sz="2000" b="1" u="none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 bright="70000" contrast="-70000"/>
          </a:blip>
          <a:srcRect/>
          <a:stretch>
            <a:fillRect l="-5000" t="-4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орение меди в хлоре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14283" y="214290"/>
            <a:ext cx="4429156" cy="33218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Горение железа в хлоре.mpe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4643438" y="3478455"/>
            <a:ext cx="4286280" cy="31652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214942" y="1428736"/>
            <a:ext cx="23679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u="none" dirty="0">
                <a:solidFill>
                  <a:schemeClr val="accent4"/>
                </a:solidFill>
              </a:rPr>
              <a:t>Cu+Cl</a:t>
            </a:r>
            <a:r>
              <a:rPr lang="en-US" sz="2000" b="1" u="none" dirty="0">
                <a:solidFill>
                  <a:schemeClr val="accent4"/>
                </a:solidFill>
              </a:rPr>
              <a:t>2</a:t>
            </a:r>
            <a:r>
              <a:rPr lang="en-US" sz="3200" b="1" u="none" dirty="0">
                <a:solidFill>
                  <a:schemeClr val="accent4"/>
                </a:solidFill>
              </a:rPr>
              <a:t>=CuCl</a:t>
            </a:r>
            <a:r>
              <a:rPr lang="en-US" sz="2000" b="1" u="none" dirty="0">
                <a:solidFill>
                  <a:schemeClr val="accent4"/>
                </a:solidFill>
              </a:rPr>
              <a:t>2</a:t>
            </a:r>
            <a:endParaRPr lang="ru-RU" sz="2000" b="1" u="none" dirty="0">
              <a:solidFill>
                <a:schemeClr val="accent4"/>
              </a:solidFill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14282" y="4929198"/>
            <a:ext cx="44291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u="none" dirty="0" smtClean="0">
                <a:solidFill>
                  <a:schemeClr val="accent4"/>
                </a:solidFill>
              </a:rPr>
              <a:t>2Fe+3Cl</a:t>
            </a:r>
            <a:r>
              <a:rPr lang="ru-RU" sz="2000" b="1" u="none" dirty="0">
                <a:solidFill>
                  <a:schemeClr val="accent4"/>
                </a:solidFill>
              </a:rPr>
              <a:t>2</a:t>
            </a:r>
            <a:r>
              <a:rPr lang="en-US" sz="3200" b="1" u="none" dirty="0">
                <a:solidFill>
                  <a:schemeClr val="accent4"/>
                </a:solidFill>
              </a:rPr>
              <a:t> = </a:t>
            </a:r>
            <a:r>
              <a:rPr lang="en-US" sz="3200" b="1" u="none" dirty="0" smtClean="0">
                <a:solidFill>
                  <a:schemeClr val="accent4"/>
                </a:solidFill>
              </a:rPr>
              <a:t>2FeCl</a:t>
            </a:r>
            <a:r>
              <a:rPr lang="ru-RU" sz="2000" b="1" u="none" dirty="0">
                <a:solidFill>
                  <a:schemeClr val="accent4"/>
                </a:solidFill>
              </a:rPr>
              <a:t>3</a:t>
            </a:r>
            <a:r>
              <a:rPr lang="en-US" sz="3200" u="none" dirty="0">
                <a:solidFill>
                  <a:schemeClr val="accent4"/>
                </a:solidFill>
              </a:rPr>
              <a:t>          </a:t>
            </a:r>
            <a:endParaRPr lang="ru-RU" sz="3200" u="none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 bright="70000" contrast="-70000"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2357422" y="928670"/>
            <a:ext cx="45005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u="none" dirty="0">
                <a:solidFill>
                  <a:srgbClr val="7030A0"/>
                </a:solidFill>
                <a:cs typeface="Times New Roman" pitchFamily="18" charset="0"/>
              </a:rPr>
              <a:t>H</a:t>
            </a:r>
            <a:r>
              <a:rPr lang="ru-RU" sz="2000" b="1" u="none" dirty="0">
                <a:solidFill>
                  <a:srgbClr val="7030A0"/>
                </a:solidFill>
              </a:rPr>
              <a:t>2</a:t>
            </a:r>
            <a:r>
              <a:rPr lang="en-US" sz="3200" b="1" u="none" dirty="0">
                <a:solidFill>
                  <a:srgbClr val="7030A0"/>
                </a:solidFill>
                <a:cs typeface="Times New Roman" pitchFamily="18" charset="0"/>
              </a:rPr>
              <a:t> + </a:t>
            </a:r>
            <a:r>
              <a:rPr lang="en-US" sz="3200" b="1" u="none" dirty="0" err="1">
                <a:solidFill>
                  <a:srgbClr val="7030A0"/>
                </a:solidFill>
                <a:cs typeface="Times New Roman" pitchFamily="18" charset="0"/>
              </a:rPr>
              <a:t>Cl</a:t>
            </a:r>
            <a:r>
              <a:rPr lang="ru-RU" sz="2000" b="1" u="none" dirty="0">
                <a:solidFill>
                  <a:srgbClr val="7030A0"/>
                </a:solidFill>
              </a:rPr>
              <a:t>2</a:t>
            </a:r>
            <a:r>
              <a:rPr lang="en-US" sz="3200" b="1" u="none" dirty="0">
                <a:solidFill>
                  <a:srgbClr val="7030A0"/>
                </a:solidFill>
                <a:cs typeface="Times New Roman" pitchFamily="18" charset="0"/>
              </a:rPr>
              <a:t> = 2 </a:t>
            </a:r>
            <a:r>
              <a:rPr lang="en-US" sz="3200" b="1" u="none" dirty="0" err="1">
                <a:solidFill>
                  <a:srgbClr val="7030A0"/>
                </a:solidFill>
                <a:cs typeface="Times New Roman" pitchFamily="18" charset="0"/>
              </a:rPr>
              <a:t>HCl</a:t>
            </a:r>
            <a:r>
              <a:rPr lang="ru-RU" sz="3200" b="1" u="none" dirty="0">
                <a:solidFill>
                  <a:srgbClr val="7030A0"/>
                </a:solidFill>
              </a:rPr>
              <a:t>(на свету)</a:t>
            </a:r>
            <a:r>
              <a:rPr lang="en-US" sz="3200" b="1" u="none" dirty="0">
                <a:solidFill>
                  <a:srgbClr val="7030A0"/>
                </a:solidFill>
                <a:cs typeface="Times New Roman" pitchFamily="18" charset="0"/>
              </a:rPr>
              <a:t>        </a:t>
            </a:r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1714480" y="0"/>
            <a:ext cx="60007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 Неметаллами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3" name="Горение фосфора в хлоре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28860" y="3143248"/>
            <a:ext cx="4476781" cy="335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643042" y="1500174"/>
            <a:ext cx="57150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7030A0"/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rgbClr val="7030A0"/>
                </a:solidFill>
                <a:cs typeface="Arial" pitchFamily="34" charset="0"/>
              </a:rPr>
              <a:t>Cl</a:t>
            </a:r>
            <a:r>
              <a:rPr lang="ru-RU" sz="3200" b="1" baseline="-30000" dirty="0" smtClean="0">
                <a:solidFill>
                  <a:srgbClr val="7030A0"/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rgbClr val="7030A0"/>
                </a:solidFill>
                <a:cs typeface="Arial" pitchFamily="34" charset="0"/>
              </a:rPr>
              <a:t> + </a:t>
            </a:r>
            <a:r>
              <a:rPr lang="en-US" sz="3200" b="1" dirty="0" smtClean="0">
                <a:solidFill>
                  <a:srgbClr val="7030A0"/>
                </a:solidFill>
                <a:cs typeface="Arial" pitchFamily="34" charset="0"/>
              </a:rPr>
              <a:t>C</a:t>
            </a:r>
            <a:r>
              <a:rPr lang="ru-RU" sz="3200" b="1" dirty="0" smtClean="0">
                <a:solidFill>
                  <a:srgbClr val="7030A0"/>
                </a:solidFill>
                <a:cs typeface="Arial" pitchFamily="34" charset="0"/>
              </a:rPr>
              <a:t> = </a:t>
            </a:r>
            <a:r>
              <a:rPr lang="en-US" sz="3200" b="1" dirty="0" smtClean="0">
                <a:solidFill>
                  <a:srgbClr val="7030A0"/>
                </a:solidFill>
                <a:cs typeface="Arial" pitchFamily="34" charset="0"/>
              </a:rPr>
              <a:t>C</a:t>
            </a:r>
            <a:r>
              <a:rPr lang="ru-RU" sz="3200" b="1" dirty="0" err="1" smtClean="0">
                <a:solidFill>
                  <a:srgbClr val="7030A0"/>
                </a:solidFill>
                <a:cs typeface="Arial" pitchFamily="34" charset="0"/>
              </a:rPr>
              <a:t>Cl</a:t>
            </a:r>
            <a:r>
              <a:rPr lang="en-US" sz="3200" b="1" baseline="-30000" dirty="0" smtClean="0">
                <a:solidFill>
                  <a:srgbClr val="7030A0"/>
                </a:solidFill>
                <a:cs typeface="Arial" pitchFamily="34" charset="0"/>
              </a:rPr>
              <a:t>4</a:t>
            </a:r>
            <a:endParaRPr lang="en-US" sz="3200" b="1" dirty="0" smtClean="0">
              <a:solidFill>
                <a:srgbClr val="7030A0"/>
              </a:solidFill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cs typeface="Arial" pitchFamily="34" charset="0"/>
              </a:rPr>
              <a:t>3Cl</a:t>
            </a:r>
            <a:r>
              <a:rPr lang="ru-RU" sz="3200" b="1" baseline="-30000" dirty="0" smtClean="0">
                <a:solidFill>
                  <a:srgbClr val="7030A0"/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rgbClr val="7030A0"/>
                </a:solidFill>
                <a:cs typeface="Arial" pitchFamily="34" charset="0"/>
              </a:rPr>
              <a:t> + 2P (</a:t>
            </a:r>
            <a:r>
              <a:rPr lang="ru-RU" sz="3200" b="1" dirty="0" err="1" smtClean="0">
                <a:solidFill>
                  <a:srgbClr val="7030A0"/>
                </a:solidFill>
                <a:cs typeface="Arial" pitchFamily="34" charset="0"/>
              </a:rPr>
              <a:t>крист</a:t>
            </a:r>
            <a:r>
              <a:rPr lang="ru-RU" sz="3200" b="1" dirty="0" smtClean="0">
                <a:solidFill>
                  <a:srgbClr val="7030A0"/>
                </a:solidFill>
                <a:cs typeface="Arial" pitchFamily="34" charset="0"/>
              </a:rPr>
              <a:t>.) = 2PCl</a:t>
            </a:r>
            <a:r>
              <a:rPr lang="ru-RU" sz="3200" b="1" baseline="-30000" dirty="0" smtClean="0">
                <a:solidFill>
                  <a:srgbClr val="7030A0"/>
                </a:solidFill>
                <a:cs typeface="Arial" pitchFamily="34" charset="0"/>
              </a:rPr>
              <a:t>3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7030A0"/>
                </a:solidFill>
                <a:cs typeface="Times New Roman" pitchFamily="18" charset="0"/>
              </a:rPr>
              <a:t>5 </a:t>
            </a:r>
            <a:r>
              <a:rPr lang="en-US" sz="3200" b="1" dirty="0" err="1" smtClean="0">
                <a:solidFill>
                  <a:srgbClr val="7030A0"/>
                </a:solidFill>
                <a:cs typeface="Times New Roman" pitchFamily="18" charset="0"/>
              </a:rPr>
              <a:t>Cl</a:t>
            </a:r>
            <a:r>
              <a:rPr lang="ru-RU" sz="3200" b="1" dirty="0" smtClean="0">
                <a:solidFill>
                  <a:srgbClr val="7030A0"/>
                </a:solidFill>
              </a:rPr>
              <a:t>2 </a:t>
            </a:r>
            <a:r>
              <a:rPr lang="en-US" sz="3200" b="1" dirty="0" smtClean="0">
                <a:solidFill>
                  <a:srgbClr val="7030A0"/>
                </a:solidFill>
                <a:cs typeface="Times New Roman" pitchFamily="18" charset="0"/>
              </a:rPr>
              <a:t>+ 2 P = 2PCl</a:t>
            </a:r>
            <a:r>
              <a:rPr lang="ru-RU" sz="3200" b="1" dirty="0" smtClean="0">
                <a:solidFill>
                  <a:srgbClr val="7030A0"/>
                </a:solidFill>
              </a:rPr>
              <a:t>5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4282" y="3857628"/>
            <a:ext cx="8715436" cy="231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71396" tIns="171396" rIns="171396" bIns="1713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О</a:t>
            </a:r>
            <a:r>
              <a:rPr lang="ru-RU" sz="2800" dirty="0" smtClean="0">
                <a:cs typeface="Arial" pitchFamily="34" charset="0"/>
              </a:rPr>
              <a:t>бразует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соединения с другими галогенами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Cl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2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 + F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2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 = 2ClF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Cl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2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 + 3F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2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 = 2ClF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3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t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 = 200–400 °C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Cl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2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 + 5F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2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 = 2ClF</a:t>
            </a:r>
            <a:r>
              <a:rPr kumimoji="0" lang="ru-RU" sz="3200" b="1" i="0" u="none" strike="noStrike" cap="none" normalizeH="0" baseline="-30000" dirty="0" smtClean="0">
                <a:ln>
                  <a:noFill/>
                </a:ln>
                <a:solidFill>
                  <a:schemeClr val="accent4"/>
                </a:solidFill>
                <a:effectLst/>
                <a:cs typeface="Arial" pitchFamily="34" charset="0"/>
              </a:rPr>
              <a:t>5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6"/>
            <a:ext cx="3281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chemeClr val="accent4"/>
                </a:solidFill>
                <a:cs typeface="Times New Roman" pitchFamily="18" charset="0"/>
              </a:rPr>
              <a:t>5Cl</a:t>
            </a:r>
            <a:r>
              <a:rPr lang="ru-RU" sz="2000" b="1" dirty="0" smtClean="0">
                <a:solidFill>
                  <a:schemeClr val="accent4"/>
                </a:solidFill>
              </a:rPr>
              <a:t>2 </a:t>
            </a:r>
            <a:r>
              <a:rPr lang="en-US" sz="3200" b="1" dirty="0" smtClean="0">
                <a:solidFill>
                  <a:schemeClr val="accent4"/>
                </a:solidFill>
                <a:cs typeface="Times New Roman" pitchFamily="18" charset="0"/>
              </a:rPr>
              <a:t>+</a:t>
            </a:r>
            <a:r>
              <a:rPr lang="ru-RU" sz="3200" b="1" dirty="0" smtClean="0">
                <a:solidFill>
                  <a:schemeClr val="accent4"/>
                </a:solidFill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chemeClr val="accent4"/>
                </a:solidFill>
                <a:cs typeface="Times New Roman" pitchFamily="18" charset="0"/>
              </a:rPr>
              <a:t>2Sb = 2SbCl</a:t>
            </a:r>
            <a:r>
              <a:rPr lang="ru-RU" sz="2000" b="1" dirty="0" smtClean="0">
                <a:solidFill>
                  <a:schemeClr val="accent4"/>
                </a:solidFill>
              </a:rPr>
              <a:t>5</a:t>
            </a:r>
            <a:endParaRPr lang="ru-RU" sz="2000" dirty="0">
              <a:solidFill>
                <a:schemeClr val="accent4"/>
              </a:solidFill>
            </a:endParaRPr>
          </a:p>
        </p:txBody>
      </p:sp>
      <p:pic>
        <p:nvPicPr>
          <p:cNvPr id="6" name="Горение сурьмы в хлоре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48187" y="285728"/>
            <a:ext cx="4381531" cy="328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071546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Х</a:t>
            </a:r>
            <a:r>
              <a:rPr lang="ru-RU" sz="2800" dirty="0" smtClean="0">
                <a:cs typeface="Arial" pitchFamily="34" charset="0"/>
              </a:rPr>
              <a:t>лор растворяется вводе (в 1 объеме воды растворяется 2 объема хлора) с образованием "хлорной воды":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4"/>
                </a:solidFill>
                <a:cs typeface="Arial" pitchFamily="34" charset="0"/>
              </a:rPr>
              <a:t>Cl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pitchFamily="34" charset="0"/>
              </a:rPr>
              <a:t> + H</a:t>
            </a:r>
            <a:r>
              <a:rPr lang="ru-RU" sz="3200" b="1" baseline="-30000" dirty="0" smtClean="0">
                <a:solidFill>
                  <a:schemeClr val="accent4"/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chemeClr val="accent4"/>
                </a:solidFill>
                <a:cs typeface="Arial" pitchFamily="34" charset="0"/>
              </a:rPr>
              <a:t>O  =  </a:t>
            </a:r>
            <a:r>
              <a:rPr lang="ru-RU" sz="3200" b="1" dirty="0" err="1" smtClean="0">
                <a:solidFill>
                  <a:schemeClr val="accent4"/>
                </a:solidFill>
                <a:cs typeface="Arial" pitchFamily="34" charset="0"/>
              </a:rPr>
              <a:t>HCl</a:t>
            </a:r>
            <a:r>
              <a:rPr lang="ru-RU" sz="3200" b="1" dirty="0" smtClean="0">
                <a:solidFill>
                  <a:schemeClr val="accent4"/>
                </a:solidFill>
                <a:cs typeface="Arial" pitchFamily="34" charset="0"/>
              </a:rPr>
              <a:t> + </a:t>
            </a:r>
            <a:r>
              <a:rPr lang="ru-RU" sz="3200" b="1" dirty="0" err="1" smtClean="0">
                <a:solidFill>
                  <a:schemeClr val="accent4"/>
                </a:solidFill>
                <a:cs typeface="Arial" pitchFamily="34" charset="0"/>
              </a:rPr>
              <a:t>HClO</a:t>
            </a:r>
            <a:endParaRPr lang="ru-RU" sz="3200" dirty="0" smtClean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2857488" y="0"/>
            <a:ext cx="33575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 Водой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857356" y="3643314"/>
            <a:ext cx="6000792" cy="10156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 щелочами</a:t>
            </a:r>
            <a:endParaRPr kumimoji="0" lang="ru-RU" sz="6000" b="1" i="0" u="none" strike="noStrike" kern="1200" cap="none" spc="0" normalizeH="0" baseline="0" noProof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 Box 33"/>
          <p:cNvSpPr txBox="1">
            <a:spLocks noChangeArrowheads="1"/>
          </p:cNvSpPr>
          <p:nvPr/>
        </p:nvSpPr>
        <p:spPr bwMode="auto">
          <a:xfrm>
            <a:off x="428596" y="4857760"/>
            <a:ext cx="82863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u="none" dirty="0" smtClean="0">
                <a:solidFill>
                  <a:schemeClr val="accent4"/>
                </a:solidFill>
              </a:rPr>
              <a:t>Cl</a:t>
            </a:r>
            <a:r>
              <a:rPr lang="en-US" sz="2000" b="1" u="none" dirty="0" smtClean="0">
                <a:solidFill>
                  <a:schemeClr val="accent4"/>
                </a:solidFill>
              </a:rPr>
              <a:t>2</a:t>
            </a:r>
            <a:r>
              <a:rPr lang="ru-RU" sz="20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+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2KOH(</a:t>
            </a:r>
            <a:r>
              <a:rPr lang="ru-RU" sz="3200" b="1" u="none" dirty="0" err="1">
                <a:solidFill>
                  <a:schemeClr val="accent4"/>
                </a:solidFill>
              </a:rPr>
              <a:t>хол</a:t>
            </a:r>
            <a:r>
              <a:rPr lang="ru-RU" sz="3200" b="1" u="none" dirty="0" smtClean="0">
                <a:solidFill>
                  <a:schemeClr val="accent4"/>
                </a:solidFill>
              </a:rPr>
              <a:t>) = </a:t>
            </a:r>
            <a:r>
              <a:rPr lang="en-US" sz="3200" b="1" u="none" dirty="0" err="1" smtClean="0">
                <a:solidFill>
                  <a:schemeClr val="accent4"/>
                </a:solidFill>
              </a:rPr>
              <a:t>KCl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+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err="1" smtClean="0">
                <a:solidFill>
                  <a:schemeClr val="accent4"/>
                </a:solidFill>
              </a:rPr>
              <a:t>KClO</a:t>
            </a:r>
            <a:r>
              <a:rPr lang="ru-RU" sz="3200" b="1" u="none" dirty="0">
                <a:solidFill>
                  <a:schemeClr val="accent4"/>
                </a:solidFill>
              </a:rPr>
              <a:t>(гипохлорит</a:t>
            </a:r>
            <a:r>
              <a:rPr lang="ru-RU" sz="3200" b="1" u="none" dirty="0" smtClean="0">
                <a:solidFill>
                  <a:schemeClr val="accent4"/>
                </a:solidFill>
              </a:rPr>
              <a:t>) </a:t>
            </a:r>
            <a:r>
              <a:rPr lang="en-US" sz="3200" b="1" u="none" dirty="0" smtClean="0">
                <a:solidFill>
                  <a:schemeClr val="accent4"/>
                </a:solidFill>
              </a:rPr>
              <a:t>+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H</a:t>
            </a:r>
            <a:r>
              <a:rPr lang="en-US" sz="2000" b="1" u="none" dirty="0" smtClean="0">
                <a:solidFill>
                  <a:schemeClr val="accent4"/>
                </a:solidFill>
              </a:rPr>
              <a:t>2</a:t>
            </a:r>
            <a:r>
              <a:rPr lang="en-US" sz="3200" b="1" u="none" dirty="0" smtClean="0">
                <a:solidFill>
                  <a:schemeClr val="accent4"/>
                </a:solidFill>
              </a:rPr>
              <a:t>O</a:t>
            </a:r>
            <a:endParaRPr lang="ru-RU" sz="3200" b="1" u="none" dirty="0">
              <a:solidFill>
                <a:schemeClr val="accent4"/>
              </a:solidFill>
            </a:endParaRPr>
          </a:p>
        </p:txBody>
      </p:sp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428596" y="5643578"/>
            <a:ext cx="81226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u="none" dirty="0" smtClean="0">
                <a:solidFill>
                  <a:schemeClr val="accent4"/>
                </a:solidFill>
              </a:rPr>
              <a:t>Cl</a:t>
            </a:r>
            <a:r>
              <a:rPr lang="en-US" sz="2000" b="1" u="none" dirty="0" smtClean="0">
                <a:solidFill>
                  <a:schemeClr val="accent4"/>
                </a:solidFill>
              </a:rPr>
              <a:t>2</a:t>
            </a:r>
            <a:r>
              <a:rPr lang="ru-RU" sz="20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+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6KOH(</a:t>
            </a:r>
            <a:r>
              <a:rPr lang="ru-RU" sz="3200" b="1" u="none" dirty="0">
                <a:solidFill>
                  <a:schemeClr val="accent4"/>
                </a:solidFill>
              </a:rPr>
              <a:t>гор</a:t>
            </a:r>
            <a:r>
              <a:rPr lang="ru-RU" sz="3200" b="1" u="none" dirty="0" smtClean="0">
                <a:solidFill>
                  <a:schemeClr val="accent4"/>
                </a:solidFill>
              </a:rPr>
              <a:t>) </a:t>
            </a:r>
            <a:r>
              <a:rPr lang="en-US" sz="3200" b="1" u="none" dirty="0" smtClean="0">
                <a:solidFill>
                  <a:schemeClr val="accent4"/>
                </a:solidFill>
              </a:rPr>
              <a:t>=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5KCl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+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KClO</a:t>
            </a:r>
            <a:r>
              <a:rPr lang="en-US" sz="2000" b="1" u="none" dirty="0" smtClean="0">
                <a:solidFill>
                  <a:schemeClr val="accent4"/>
                </a:solidFill>
              </a:rPr>
              <a:t>3</a:t>
            </a:r>
            <a:r>
              <a:rPr lang="ru-RU" sz="3200" b="1" u="none" dirty="0">
                <a:solidFill>
                  <a:schemeClr val="accent4"/>
                </a:solidFill>
              </a:rPr>
              <a:t>(хлорат</a:t>
            </a:r>
            <a:r>
              <a:rPr lang="ru-RU" sz="3200" b="1" u="none" dirty="0" smtClean="0">
                <a:solidFill>
                  <a:schemeClr val="accent4"/>
                </a:solidFill>
              </a:rPr>
              <a:t>) </a:t>
            </a:r>
            <a:r>
              <a:rPr lang="en-US" sz="3200" b="1" u="none" dirty="0" smtClean="0">
                <a:solidFill>
                  <a:schemeClr val="accent4"/>
                </a:solidFill>
              </a:rPr>
              <a:t>+</a:t>
            </a:r>
            <a:r>
              <a:rPr lang="ru-RU" sz="3200" b="1" u="none" dirty="0" smtClean="0">
                <a:solidFill>
                  <a:schemeClr val="accent4"/>
                </a:solidFill>
              </a:rPr>
              <a:t> </a:t>
            </a:r>
            <a:r>
              <a:rPr lang="en-US" sz="3200" b="1" u="none" dirty="0" smtClean="0">
                <a:solidFill>
                  <a:schemeClr val="accent4"/>
                </a:solidFill>
              </a:rPr>
              <a:t>3H</a:t>
            </a:r>
            <a:r>
              <a:rPr lang="en-US" sz="2000" b="1" u="none" dirty="0" smtClean="0">
                <a:solidFill>
                  <a:schemeClr val="accent4"/>
                </a:solidFill>
              </a:rPr>
              <a:t>2</a:t>
            </a:r>
            <a:r>
              <a:rPr lang="en-US" sz="3200" b="1" u="none" dirty="0" smtClean="0">
                <a:solidFill>
                  <a:schemeClr val="accent4"/>
                </a:solidFill>
              </a:rPr>
              <a:t>O</a:t>
            </a:r>
            <a:endParaRPr lang="ru-RU" sz="3200" b="1" u="none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 </a:t>
            </a:r>
            <a:r>
              <a:rPr lang="ru-RU" sz="6000" b="1" dirty="0" err="1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Бескислородными</a:t>
            </a:r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Кислотами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2214554"/>
            <a:ext cx="37561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Cl</a:t>
            </a:r>
            <a:r>
              <a:rPr lang="ru-RU" sz="3200" b="1" baseline="-30000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+ </a:t>
            </a:r>
            <a:r>
              <a:rPr lang="en-US" sz="3200" b="1" dirty="0" err="1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HBr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= 2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H</a:t>
            </a:r>
            <a:r>
              <a:rPr lang="ru-RU" sz="3200" b="1" dirty="0" err="1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Cl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+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Br</a:t>
            </a:r>
            <a:r>
              <a:rPr lang="ru-RU" sz="3200" b="1" baseline="-30000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Cl</a:t>
            </a:r>
            <a:r>
              <a:rPr lang="ru-RU" sz="3200" b="1" baseline="-30000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+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HI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= 2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H</a:t>
            </a:r>
            <a:r>
              <a:rPr lang="ru-RU" sz="3200" b="1" dirty="0" err="1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Cl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+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I</a:t>
            </a:r>
            <a:r>
              <a:rPr lang="ru-RU" sz="3200" b="1" baseline="-30000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2</a:t>
            </a:r>
            <a:endParaRPr lang="ru-RU" sz="3200" dirty="0" smtClean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4786322"/>
            <a:ext cx="39825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Cl</a:t>
            </a:r>
            <a:r>
              <a:rPr lang="ru-RU" sz="3200" b="1" baseline="-30000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+ 2NaI = 2NaCl + I</a:t>
            </a:r>
            <a:r>
              <a:rPr lang="ru-RU" sz="3200" b="1" baseline="-30000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2</a:t>
            </a:r>
            <a:endParaRPr lang="en-US" sz="3200" b="1" baseline="-30000" dirty="0" smtClean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Cl</a:t>
            </a:r>
            <a:r>
              <a:rPr lang="ru-RU" sz="3200" b="1" baseline="-30000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+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FeCl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2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 = 2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FeCl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cs typeface="Arial" pitchFamily="34" charset="0"/>
              </a:rPr>
              <a:t>3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857488" y="3429000"/>
            <a:ext cx="3357586" cy="10156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 Солями</a:t>
            </a:r>
            <a:endParaRPr kumimoji="0" lang="ru-RU" sz="6000" b="1" i="0" u="none" strike="noStrike" kern="1200" cap="none" spc="0" normalizeH="0" baseline="0" noProof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 bright="-2000"/>
          </a:blip>
          <a:srcRect/>
          <a:stretch>
            <a:fillRect t="-52000" b="-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1071538" y="285728"/>
            <a:ext cx="71438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Применение хлора</a:t>
            </a:r>
            <a:endParaRPr kumimoji="0" lang="ru-RU" sz="6000" b="1" i="0" u="none" strike="noStrike" kern="1200" cap="none" spc="0" normalizeH="0" baseline="0" noProof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357298"/>
            <a:ext cx="87154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dirty="0" smtClean="0"/>
              <a:t>Хлор применяют во многих отраслях промышленности, науки и бытовых нужд:</a:t>
            </a:r>
          </a:p>
          <a:p>
            <a:pPr algn="just">
              <a:buFont typeface="Arial" pitchFamily="34" charset="0"/>
              <a:buChar char="•"/>
            </a:pPr>
            <a:r>
              <a:rPr lang="ru-RU" sz="3000" dirty="0" smtClean="0"/>
              <a:t> Основным компонентом отбеливателей является хлорная вода</a:t>
            </a:r>
          </a:p>
          <a:p>
            <a:pPr algn="just">
              <a:buFont typeface="Arial" pitchFamily="34" charset="0"/>
              <a:buChar char="•"/>
            </a:pPr>
            <a:r>
              <a:rPr lang="ru-RU" sz="3000" dirty="0" smtClean="0"/>
              <a:t> В производстве поливинилхлорида, пластикатов, синтетического каучука, из которых изготавливают изоляцию для проводов, оконный профиль, упаковочные материалы, одежду и обувь, линолеум и грампластинки, лаки, аппаратуру и пенопласты, игрушки, детали приборов, строительные материалы.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 bright="8000" contrast="26000"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3000" dirty="0" smtClean="0"/>
              <a:t> Для обеззараживания воды — «хлорирования».</a:t>
            </a:r>
          </a:p>
        </p:txBody>
      </p:sp>
      <p:pic>
        <p:nvPicPr>
          <p:cNvPr id="3" name="Рисунок 2" descr="i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1214422"/>
            <a:ext cx="2611000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1214422"/>
            <a:ext cx="52864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3000" dirty="0" smtClean="0"/>
              <a:t> В химическом производстве соляной кислоты, хлорной извести, бертолетовой соли, хлоридов металлов, ядов, лекарств, удобрений.</a:t>
            </a:r>
            <a:endParaRPr lang="ru-RU" sz="3000" dirty="0"/>
          </a:p>
        </p:txBody>
      </p:sp>
      <p:pic>
        <p:nvPicPr>
          <p:cNvPr id="5" name="Рисунок 4" descr="128561_chemistry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714752"/>
            <a:ext cx="3714776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3000" dirty="0" smtClean="0"/>
              <a:t> Производство хлорорганических инсектицидов — веществ, убивающих вредных для посевов насекомых, но безопасных для растений. На получение средств защиты растений расходуется значительная часть производимого хлора.</a:t>
            </a:r>
          </a:p>
        </p:txBody>
      </p:sp>
      <p:pic>
        <p:nvPicPr>
          <p:cNvPr id="3" name="Рисунок 2" descr="2_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2928934"/>
            <a:ext cx="3571900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2928934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3000" dirty="0" smtClean="0"/>
              <a:t> Использовался как оружие массового поражения и в производстве других отравляющих веществ массового поражения: иприт, фосген.</a:t>
            </a: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001024" y="6357958"/>
            <a:ext cx="928694" cy="5000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69000" contrast="-8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85728"/>
            <a:ext cx="750679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Положение в таблице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285860"/>
            <a:ext cx="85725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2800" dirty="0" smtClean="0"/>
              <a:t>лор - химический элемент седьмой группы, главной подгруппы, третьего периода периодической системы элементов Д. И. Менделеева, порядковый номер 17, относительная атомная масса 35,4527, относится к галогенам. 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sz="2800" dirty="0" smtClean="0"/>
              <a:t>бщее название элементов VIIA группы – галогены – происходит от греческих слов – "галс" – соль и "</a:t>
            </a:r>
            <a:r>
              <a:rPr lang="ru-RU" sz="2800" dirty="0" err="1" smtClean="0"/>
              <a:t>генес</a:t>
            </a:r>
            <a:r>
              <a:rPr lang="ru-RU" sz="2800" dirty="0" smtClean="0"/>
              <a:t>" – рождающий, т. е. "солероды". У галогенов наиболее ярко по сравнению с остальными элементами выражены свойства неметаллов. Говорят, галогены – типичные неметаллы.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Мои документы\Хлор. Химия\img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428868"/>
            <a:ext cx="2050062" cy="23987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7786710" y="5929330"/>
            <a:ext cx="928694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15000" r="-18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0"/>
            <a:ext cx="72866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Строение атома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928670"/>
            <a:ext cx="58579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З</a:t>
            </a:r>
            <a:r>
              <a:rPr lang="ru-RU" sz="2800" dirty="0" smtClean="0">
                <a:cs typeface="Arial" charset="0"/>
              </a:rPr>
              <a:t>аряд ядра </a:t>
            </a:r>
            <a:r>
              <a:rPr lang="ru-RU" sz="2800" dirty="0" smtClean="0"/>
              <a:t>+</a:t>
            </a:r>
            <a:r>
              <a:rPr lang="ru-RU" sz="2800" dirty="0" smtClean="0">
                <a:cs typeface="Arial" charset="0"/>
              </a:rPr>
              <a:t>17, электронная конфигурация внешней электронной оболочки атома: </a:t>
            </a:r>
            <a:r>
              <a:rPr lang="ru-RU" sz="2800" dirty="0" smtClean="0">
                <a:solidFill>
                  <a:srgbClr val="03507B"/>
                </a:solidFill>
                <a:cs typeface="Arial" charset="0"/>
              </a:rPr>
              <a:t>3</a:t>
            </a:r>
            <a:r>
              <a:rPr lang="ru-RU" sz="2800" i="1" dirty="0" smtClean="0">
                <a:solidFill>
                  <a:srgbClr val="03507B"/>
                </a:solidFill>
                <a:cs typeface="Arial" charset="0"/>
              </a:rPr>
              <a:t>s</a:t>
            </a:r>
            <a:r>
              <a:rPr lang="ru-RU" sz="2800" baseline="30000" dirty="0" smtClean="0">
                <a:solidFill>
                  <a:srgbClr val="03507B"/>
                </a:solidFill>
                <a:cs typeface="Arial" charset="0"/>
              </a:rPr>
              <a:t>2</a:t>
            </a:r>
            <a:r>
              <a:rPr lang="ru-RU" sz="2800" dirty="0" smtClean="0">
                <a:solidFill>
                  <a:srgbClr val="03507B"/>
                </a:solidFill>
                <a:cs typeface="Arial" charset="0"/>
              </a:rPr>
              <a:t>3</a:t>
            </a:r>
            <a:r>
              <a:rPr lang="ru-RU" sz="2800" i="1" dirty="0" smtClean="0">
                <a:solidFill>
                  <a:srgbClr val="03507B"/>
                </a:solidFill>
                <a:cs typeface="Arial" charset="0"/>
              </a:rPr>
              <a:t>p</a:t>
            </a:r>
            <a:r>
              <a:rPr lang="ru-RU" sz="2800" baseline="30000" dirty="0" smtClean="0">
                <a:solidFill>
                  <a:srgbClr val="03507B"/>
                </a:solidFill>
                <a:cs typeface="Arial" charset="0"/>
              </a:rPr>
              <a:t>5</a:t>
            </a:r>
            <a:r>
              <a:rPr lang="ru-RU" sz="2800" dirty="0" smtClean="0">
                <a:cs typeface="Arial" charset="0"/>
              </a:rPr>
              <a:t>. Хлор проявляет степени окисления –1, +1, +3, +5, +7 .</a:t>
            </a:r>
          </a:p>
          <a:p>
            <a:pPr algn="just"/>
            <a:r>
              <a:rPr lang="ru-RU" sz="2800" dirty="0" smtClean="0">
                <a:cs typeface="Arial" pitchFamily="34" charset="0"/>
              </a:rPr>
              <a:t>При движении по группе сверху вниз число энергетических уровней увеличивается, значит увеличивается</a:t>
            </a:r>
            <a:endParaRPr lang="ru-RU" sz="2800" dirty="0" smtClean="0">
              <a:latin typeface="Arial" charset="0"/>
              <a:cs typeface="Arial" charset="0"/>
            </a:endParaRPr>
          </a:p>
        </p:txBody>
      </p:sp>
      <p:pic>
        <p:nvPicPr>
          <p:cNvPr id="10" name="Picture 2" descr="C:\Documents and Settings\1\Мои документы\Хлор. Химия\558px-Electron_shell_017_Chlorine.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142984"/>
            <a:ext cx="2804321" cy="29289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357694"/>
            <a:ext cx="87154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cs typeface="Arial" pitchFamily="34" charset="0"/>
              </a:rPr>
              <a:t>радиус атома и ослабляется связь валентных электронов с ядром. Таким образом, среди галогенов самый маленький атом у фтора и самый большой у астата. Легче всего оторвать электрон от атома </a:t>
            </a:r>
            <a:r>
              <a:rPr lang="ru-RU" sz="2800" dirty="0" err="1" smtClean="0">
                <a:cs typeface="Arial" pitchFamily="34" charset="0"/>
              </a:rPr>
              <a:t>At</a:t>
            </a:r>
            <a:r>
              <a:rPr lang="ru-RU" sz="2800" dirty="0" smtClean="0">
                <a:cs typeface="Arial" pitchFamily="34" charset="0"/>
              </a:rPr>
              <a:t> и труднее – от атома F.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  <a:lum bright="69000" contrast="-7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troeni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14546" y="214290"/>
            <a:ext cx="4857752" cy="36433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norm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85852" y="4071942"/>
            <a:ext cx="6643702" cy="25416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 bright="17000"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0"/>
            <a:ext cx="4371453" cy="9387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500" b="1" cap="none" spc="0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Возбуждения</a:t>
            </a:r>
            <a:endParaRPr lang="ru-RU" sz="55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785794"/>
            <a:ext cx="871543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900" dirty="0" smtClean="0">
                <a:cs typeface="Arial" charset="0"/>
              </a:rPr>
              <a:t>В невозбужденном состоянии галогены имеют валентность, равную 1, а в возбужденном (переход электронов на вакантные </a:t>
            </a:r>
            <a:r>
              <a:rPr lang="ru-RU" sz="2900" i="1" dirty="0" smtClean="0">
                <a:cs typeface="Arial" charset="0"/>
              </a:rPr>
              <a:t>d</a:t>
            </a:r>
            <a:r>
              <a:rPr lang="ru-RU" sz="2900" dirty="0" smtClean="0">
                <a:cs typeface="Arial" charset="0"/>
              </a:rPr>
              <a:t>-облака) увеличивается число </a:t>
            </a:r>
            <a:r>
              <a:rPr lang="ru-RU" sz="2900" dirty="0" err="1" smtClean="0">
                <a:cs typeface="Arial" charset="0"/>
              </a:rPr>
              <a:t>неспаренных</a:t>
            </a:r>
            <a:r>
              <a:rPr lang="ru-RU" sz="2900" dirty="0" smtClean="0">
                <a:cs typeface="Arial" charset="0"/>
              </a:rPr>
              <a:t> электронов до 7. Следовательно, валентность галогенов может быть 3; 5; 7 (исключение атом фтора).</a:t>
            </a:r>
          </a:p>
        </p:txBody>
      </p:sp>
      <p:pic>
        <p:nvPicPr>
          <p:cNvPr id="10" name="Рисунок 9" descr="1vozbyzd copy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1538" y="3929066"/>
            <a:ext cx="7354943" cy="26431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vozbyzd copy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00100" y="500042"/>
            <a:ext cx="7429552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3vozbyzd copy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0100" y="3500438"/>
            <a:ext cx="7500990" cy="27860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l="-2000" t="-10000" r="-4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3929066"/>
            <a:ext cx="6158566" cy="21478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14282" y="1214422"/>
            <a:ext cx="87154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dirty="0" smtClean="0"/>
              <a:t>Молекула хлора двухатомна. Связь одинарна и образуется при перекрывании одноэлектронных </a:t>
            </a:r>
            <a:r>
              <a:rPr lang="ru-RU" sz="3000" i="1" dirty="0" smtClean="0"/>
              <a:t>р-</a:t>
            </a:r>
            <a:r>
              <a:rPr lang="ru-RU" sz="3000" dirty="0" smtClean="0"/>
              <a:t>облаков двух атомов хлора. </a:t>
            </a:r>
            <a:endParaRPr lang="ru-RU" sz="3000" dirty="0"/>
          </a:p>
        </p:txBody>
      </p:sp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8143900" y="6215058"/>
            <a:ext cx="785786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785786" y="0"/>
            <a:ext cx="72866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Молекула хлора</a:t>
            </a:r>
            <a:endParaRPr lang="ru-RU" sz="6000" b="1" cap="none" spc="0" dirty="0">
              <a:ln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4d737387fc0fc331fc4e821c11e4a24cd79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1065</Words>
  <Application>Microsoft Office PowerPoint</Application>
  <PresentationFormat>Экран (4:3)</PresentationFormat>
  <Paragraphs>100</Paragraphs>
  <Slides>29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Строение атома</vt:lpstr>
      <vt:lpstr>Слайд 6</vt:lpstr>
      <vt:lpstr>Слайд 7</vt:lpstr>
      <vt:lpstr>Слайд 8</vt:lpstr>
      <vt:lpstr>Молекула хлора</vt:lpstr>
      <vt:lpstr>Физические свойства</vt:lpstr>
      <vt:lpstr>Физические свойства</vt:lpstr>
      <vt:lpstr>Слайд 12</vt:lpstr>
      <vt:lpstr>Слайд 13</vt:lpstr>
      <vt:lpstr>Слайд 14</vt:lpstr>
      <vt:lpstr>История открытия</vt:lpstr>
      <vt:lpstr>Распространение в природе</vt:lpstr>
      <vt:lpstr>Минералы</vt:lpstr>
      <vt:lpstr>Получение</vt:lpstr>
      <vt:lpstr>Получение</vt:lpstr>
      <vt:lpstr>Химические свойства</vt:lpstr>
      <vt:lpstr>С Металлами</vt:lpstr>
      <vt:lpstr>Слайд 22</vt:lpstr>
      <vt:lpstr>С Неметаллами</vt:lpstr>
      <vt:lpstr>Слайд 24</vt:lpstr>
      <vt:lpstr>С Водой</vt:lpstr>
      <vt:lpstr>С Бескислородными Кислотами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nebom zav</cp:lastModifiedBy>
  <cp:revision>105</cp:revision>
  <dcterms:created xsi:type="dcterms:W3CDTF">2009-01-09T07:58:21Z</dcterms:created>
  <dcterms:modified xsi:type="dcterms:W3CDTF">2015-04-15T12:54:10Z</dcterms:modified>
</cp:coreProperties>
</file>