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sldIdLst>
    <p:sldId id="256" r:id="rId2"/>
    <p:sldId id="257" r:id="rId3"/>
    <p:sldId id="258" r:id="rId4"/>
    <p:sldId id="259" r:id="rId5"/>
    <p:sldId id="264" r:id="rId6"/>
    <p:sldId id="260" r:id="rId7"/>
    <p:sldId id="261" r:id="rId8"/>
    <p:sldId id="262" r:id="rId9"/>
    <p:sldId id="263" r:id="rId10"/>
  </p:sldIdLst>
  <p:sldSz cx="9144000" cy="6858000" type="screen4x3"/>
  <p:notesSz cx="6858000" cy="9144000"/>
  <p:custDataLst>
    <p:tags r:id="rId11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36704A15-5288-45AD-A590-964666C19D5F}" type="datetimeFigureOut">
              <a:rPr lang="ru-RU" smtClean="0"/>
              <a:pPr/>
              <a:t>27.03.2015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3ED336C8-8234-4583-BAC3-AC97619DC4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04A15-5288-45AD-A590-964666C19D5F}" type="datetimeFigureOut">
              <a:rPr lang="ru-RU" smtClean="0"/>
              <a:pPr/>
              <a:t>27.03.2015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336C8-8234-4583-BAC3-AC97619DC4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04A15-5288-45AD-A590-964666C19D5F}" type="datetimeFigureOut">
              <a:rPr lang="ru-RU" smtClean="0"/>
              <a:pPr/>
              <a:t>27.03.2015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336C8-8234-4583-BAC3-AC97619DC4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04A15-5288-45AD-A590-964666C19D5F}" type="datetimeFigureOut">
              <a:rPr lang="ru-RU" smtClean="0"/>
              <a:pPr/>
              <a:t>27.03.2015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336C8-8234-4583-BAC3-AC97619DC4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04A15-5288-45AD-A590-964666C19D5F}" type="datetimeFigureOut">
              <a:rPr lang="ru-RU" smtClean="0"/>
              <a:pPr/>
              <a:t>27.03.2015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336C8-8234-4583-BAC3-AC97619DC4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04A15-5288-45AD-A590-964666C19D5F}" type="datetimeFigureOut">
              <a:rPr lang="ru-RU" smtClean="0"/>
              <a:pPr/>
              <a:t>27.03.2015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336C8-8234-4583-BAC3-AC97619DC4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36704A15-5288-45AD-A590-964666C19D5F}" type="datetimeFigureOut">
              <a:rPr lang="ru-RU" smtClean="0"/>
              <a:pPr/>
              <a:t>27.03.2015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3ED336C8-8234-4583-BAC3-AC97619DC4E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36704A15-5288-45AD-A590-964666C19D5F}" type="datetimeFigureOut">
              <a:rPr lang="ru-RU" smtClean="0"/>
              <a:pPr/>
              <a:t>27.03.2015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3ED336C8-8234-4583-BAC3-AC97619DC4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04A15-5288-45AD-A590-964666C19D5F}" type="datetimeFigureOut">
              <a:rPr lang="ru-RU" smtClean="0"/>
              <a:pPr/>
              <a:t>27.03.2015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336C8-8234-4583-BAC3-AC97619DC4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04A15-5288-45AD-A590-964666C19D5F}" type="datetimeFigureOut">
              <a:rPr lang="ru-RU" smtClean="0"/>
              <a:pPr/>
              <a:t>27.03.2015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336C8-8234-4583-BAC3-AC97619DC4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04A15-5288-45AD-A590-964666C19D5F}" type="datetimeFigureOut">
              <a:rPr lang="ru-RU" smtClean="0"/>
              <a:pPr/>
              <a:t>27.03.2015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336C8-8234-4583-BAC3-AC97619DC4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36704A15-5288-45AD-A590-964666C19D5F}" type="datetimeFigureOut">
              <a:rPr lang="ru-RU" smtClean="0"/>
              <a:pPr/>
              <a:t>27.03.2015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3ED336C8-8234-4583-BAC3-AC97619DC4E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prezentacija.biz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6600" dirty="0" smtClean="0"/>
              <a:t>Глюкоза</a:t>
            </a:r>
            <a:endParaRPr lang="ru-RU" sz="6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22.04.2012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777583" y="5786454"/>
            <a:ext cx="23664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2"/>
              </a:rPr>
              <a:t>http://prezentacija.biz/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Глюкоза (виноградный сахар) C6H12O6 или декстроза встречается в соке многих фруктов и ягод, в том числе и винограда, отчего и произошло название этого вида сахара.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Физические свойства</a:t>
            </a:r>
            <a:endParaRPr lang="ru-RU" dirty="0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Бесцветное кристаллическое вещество сладкого вкуса, растворимое в воде и органических растворителях, растворимо в реактиве </a:t>
            </a:r>
            <a:r>
              <a:rPr lang="ru-RU" dirty="0" err="1" smtClean="0"/>
              <a:t>Швейцера</a:t>
            </a:r>
            <a:r>
              <a:rPr lang="ru-RU" dirty="0" smtClean="0"/>
              <a:t>: аммиачном растворе </a:t>
            </a:r>
            <a:r>
              <a:rPr lang="ru-RU" dirty="0" err="1" smtClean="0"/>
              <a:t>гидроксида</a:t>
            </a:r>
            <a:r>
              <a:rPr lang="ru-RU" dirty="0" smtClean="0"/>
              <a:t> меди — </a:t>
            </a:r>
            <a:r>
              <a:rPr lang="ru-RU" dirty="0" err="1" smtClean="0"/>
              <a:t>Cu</a:t>
            </a:r>
            <a:r>
              <a:rPr lang="ru-RU" dirty="0" smtClean="0"/>
              <a:t>(NH3)4(OH)2, в концентрированном растворе хлорида цинка и концентрированном растворе серной кислоты.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57158" y="357166"/>
            <a:ext cx="8229600" cy="65724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Строение  молекулы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2071678"/>
            <a:ext cx="2441078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2071678"/>
            <a:ext cx="2441078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2071670" y="4857760"/>
            <a:ext cx="1928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dirty="0" smtClean="0"/>
              <a:t>α-</a:t>
            </a:r>
            <a:r>
              <a:rPr lang="ru-RU" dirty="0" smtClean="0"/>
              <a:t>глюкоза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5715008" y="4857760"/>
            <a:ext cx="1428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dirty="0" smtClean="0"/>
              <a:t>β-</a:t>
            </a:r>
            <a:r>
              <a:rPr lang="ru-RU" dirty="0" smtClean="0"/>
              <a:t>глюкоза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928662" y="1142984"/>
            <a:ext cx="76438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Глюкоза — конечный продукт гидролиза большинства дисахаридов и полисахаридов.</a:t>
            </a:r>
            <a:endParaRPr lang="ru-RU" dirty="0"/>
          </a:p>
        </p:txBody>
      </p:sp>
      <p:cxnSp>
        <p:nvCxnSpPr>
          <p:cNvPr id="10" name="Прямая со стрелкой 9"/>
          <p:cNvCxnSpPr/>
          <p:nvPr/>
        </p:nvCxnSpPr>
        <p:spPr>
          <a:xfrm>
            <a:off x="4214810" y="3143248"/>
            <a:ext cx="71438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rot="10800000">
            <a:off x="4214810" y="3429000"/>
            <a:ext cx="71438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942996"/>
          </a:xfrm>
        </p:spPr>
        <p:txBody>
          <a:bodyPr>
            <a:noAutofit/>
          </a:bodyPr>
          <a:lstStyle/>
          <a:p>
            <a:r>
              <a:rPr sz="3200" smtClean="0"/>
              <a:t>D-</a:t>
            </a:r>
            <a:r>
              <a:rPr lang="ru-RU" sz="3200" dirty="0" smtClean="0"/>
              <a:t>Глюкоза (декстроза; виноградный сахар)</a:t>
            </a:r>
            <a:endParaRPr lang="ru-RU" sz="32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1714488"/>
            <a:ext cx="6143668" cy="4300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728682"/>
          </a:xfrm>
        </p:spPr>
        <p:txBody>
          <a:bodyPr>
            <a:normAutofit/>
          </a:bodyPr>
          <a:lstStyle/>
          <a:p>
            <a:r>
              <a:rPr lang="ru-RU" dirty="0" smtClean="0"/>
              <a:t>Получение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71472" y="1071546"/>
            <a:ext cx="75009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 промышленности глюкозу получают гидролизом крахмала. </a:t>
            </a:r>
          </a:p>
          <a:p>
            <a:r>
              <a:rPr lang="ru-RU" dirty="0" smtClean="0"/>
              <a:t>В природе глюкоза образуется растениями в процессе фотосинтеза.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2000240"/>
            <a:ext cx="3000396" cy="230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2000240"/>
            <a:ext cx="33147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65724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Химические  свойства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00034" y="1071546"/>
            <a:ext cx="7358114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Глюкоза,  как и все альдегиды  легко окисляется. Она восстанавливает серебро из аммиачного раствора оксида серебра и медь(II) до меди(I).</a:t>
            </a:r>
          </a:p>
          <a:p>
            <a:endParaRPr lang="ru-RU" dirty="0" smtClean="0"/>
          </a:p>
          <a:p>
            <a:r>
              <a:rPr lang="ru-RU" dirty="0" smtClean="0"/>
              <a:t>Проявляет восстановительные свойства. В частности в реакции растворов сульфата меди с глюкозой и </a:t>
            </a:r>
            <a:r>
              <a:rPr lang="ru-RU" dirty="0" err="1" smtClean="0"/>
              <a:t>гидроксидом</a:t>
            </a:r>
            <a:r>
              <a:rPr lang="ru-RU" dirty="0" smtClean="0"/>
              <a:t> натрия. При нагревании эта смесь реагирует с обесцвечением (сульфат меди сине-голубой) и образованием красного осадка оксида меди(I).</a:t>
            </a:r>
          </a:p>
          <a:p>
            <a:endParaRPr lang="ru-RU" dirty="0" smtClean="0"/>
          </a:p>
          <a:p>
            <a:r>
              <a:rPr lang="ru-RU" dirty="0" smtClean="0"/>
              <a:t>Образует </a:t>
            </a:r>
            <a:r>
              <a:rPr lang="ru-RU" dirty="0" err="1" smtClean="0"/>
              <a:t>оксимы</a:t>
            </a:r>
            <a:r>
              <a:rPr lang="ru-RU" dirty="0" smtClean="0"/>
              <a:t> с </a:t>
            </a:r>
            <a:r>
              <a:rPr lang="ru-RU" dirty="0" err="1" smtClean="0"/>
              <a:t>гидроксиламином</a:t>
            </a:r>
            <a:r>
              <a:rPr lang="ru-RU" dirty="0" smtClean="0"/>
              <a:t>, </a:t>
            </a:r>
            <a:r>
              <a:rPr lang="ru-RU" dirty="0" err="1" smtClean="0"/>
              <a:t>озазоны</a:t>
            </a:r>
            <a:r>
              <a:rPr lang="ru-RU" dirty="0" smtClean="0"/>
              <a:t> </a:t>
            </a:r>
            <a:r>
              <a:rPr lang="ru-RU" dirty="0" err="1" smtClean="0"/>
              <a:t>с</a:t>
            </a:r>
            <a:r>
              <a:rPr lang="ru-RU" dirty="0" smtClean="0"/>
              <a:t> производными гидразина.</a:t>
            </a:r>
          </a:p>
          <a:p>
            <a:endParaRPr lang="ru-RU" dirty="0" smtClean="0"/>
          </a:p>
          <a:p>
            <a:r>
              <a:rPr lang="ru-RU" dirty="0" smtClean="0"/>
              <a:t>Легко </a:t>
            </a:r>
            <a:r>
              <a:rPr lang="ru-RU" dirty="0" err="1" smtClean="0"/>
              <a:t>алкилируется</a:t>
            </a:r>
            <a:r>
              <a:rPr lang="ru-RU" dirty="0" smtClean="0"/>
              <a:t> и </a:t>
            </a:r>
            <a:r>
              <a:rPr lang="ru-RU" dirty="0" err="1" smtClean="0"/>
              <a:t>ацилируется</a:t>
            </a:r>
            <a:r>
              <a:rPr lang="ru-RU" dirty="0" smtClean="0"/>
              <a:t>.</a:t>
            </a:r>
          </a:p>
          <a:p>
            <a:endParaRPr lang="ru-RU" dirty="0" smtClean="0"/>
          </a:p>
          <a:p>
            <a:r>
              <a:rPr lang="ru-RU" dirty="0" smtClean="0"/>
              <a:t>При окислении образует </a:t>
            </a:r>
            <a:r>
              <a:rPr lang="ru-RU" dirty="0" err="1" smtClean="0"/>
              <a:t>глюконовую</a:t>
            </a:r>
            <a:r>
              <a:rPr lang="ru-RU" dirty="0" smtClean="0"/>
              <a:t> кислоту, если воздействовать сильными окислителями на ее гликозиды, и </a:t>
            </a:r>
            <a:r>
              <a:rPr lang="ru-RU" dirty="0" err="1" smtClean="0"/>
              <a:t>гидролизовать</a:t>
            </a:r>
            <a:r>
              <a:rPr lang="ru-RU" dirty="0" smtClean="0"/>
              <a:t> полученный продукт можно получить </a:t>
            </a:r>
            <a:r>
              <a:rPr lang="ru-RU" dirty="0" err="1" smtClean="0"/>
              <a:t>глюкуроновую</a:t>
            </a:r>
            <a:r>
              <a:rPr lang="ru-RU" dirty="0" smtClean="0"/>
              <a:t> кислоту, при дальнейшем окислении образуется </a:t>
            </a:r>
            <a:r>
              <a:rPr lang="ru-RU" dirty="0" err="1" smtClean="0"/>
              <a:t>глюкаровая</a:t>
            </a:r>
            <a:r>
              <a:rPr lang="ru-RU" dirty="0" smtClean="0"/>
              <a:t> кислота.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642918"/>
            <a:ext cx="8229600" cy="790572"/>
          </a:xfrm>
        </p:spPr>
        <p:txBody>
          <a:bodyPr>
            <a:normAutofit/>
          </a:bodyPr>
          <a:lstStyle/>
          <a:p>
            <a:r>
              <a:rPr lang="ru-RU" dirty="0" smtClean="0"/>
              <a:t>Биологическая роль</a:t>
            </a:r>
            <a:endParaRPr lang="ru-RU" dirty="0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Глюкоза — основной продукт фотосинтеза, образуется в цикле Кальвина.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В организме человека и животных глюкоза является основным и наиболее универсальным источником энергии для обеспечения метаболических процессов.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65724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Применение</a:t>
            </a:r>
            <a:endParaRPr lang="ru-RU" dirty="0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00034" y="1571612"/>
            <a:ext cx="8229600" cy="4325112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Глюкозу используют при интоксикации (например при пищевом отравлении или деятельности инфекции), вводят внутривенно </a:t>
            </a:r>
            <a:r>
              <a:rPr lang="ru-RU" dirty="0" err="1" smtClean="0"/>
              <a:t>струйно</a:t>
            </a:r>
            <a:r>
              <a:rPr lang="ru-RU" dirty="0" smtClean="0"/>
              <a:t> и </a:t>
            </a:r>
            <a:r>
              <a:rPr lang="ru-RU" dirty="0" err="1" smtClean="0"/>
              <a:t>капельно</a:t>
            </a:r>
            <a:r>
              <a:rPr lang="ru-RU" dirty="0" smtClean="0"/>
              <a:t>, так как она является универсальным антитоксическим средством. Также препараты на основе глюкозы и сама глюкоза используется эндокринологами при определении наличия и типа сахарного диабета у человека (в виде стресс теста на вывод повышенного количества глюкозы из организма)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45265a9680d7deff5496ef3d1932e4e4248cd17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29</TotalTime>
  <Words>312</Words>
  <Application>Microsoft Office PowerPoint</Application>
  <PresentationFormat>Экран (4:3)</PresentationFormat>
  <Paragraphs>30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Городская</vt:lpstr>
      <vt:lpstr>Глюкоза</vt:lpstr>
      <vt:lpstr>Слайд 2</vt:lpstr>
      <vt:lpstr>Физические свойства</vt:lpstr>
      <vt:lpstr>Строение  молекулы</vt:lpstr>
      <vt:lpstr>D-Глюкоза (декстроза; виноградный сахар)</vt:lpstr>
      <vt:lpstr>Получение</vt:lpstr>
      <vt:lpstr>Химические  свойства</vt:lpstr>
      <vt:lpstr>Биологическая роль</vt:lpstr>
      <vt:lpstr>Применение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Глюкоза</dc:title>
  <dc:creator>Гарм</dc:creator>
  <cp:lastModifiedBy>nebom zav</cp:lastModifiedBy>
  <cp:revision>6</cp:revision>
  <dcterms:created xsi:type="dcterms:W3CDTF">2012-04-22T14:20:39Z</dcterms:created>
  <dcterms:modified xsi:type="dcterms:W3CDTF">2015-03-27T11:36:49Z</dcterms:modified>
</cp:coreProperties>
</file>