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7" r:id="rId3"/>
    <p:sldId id="257" r:id="rId4"/>
    <p:sldId id="258" r:id="rId5"/>
    <p:sldId id="259" r:id="rId6"/>
    <p:sldId id="260" r:id="rId7"/>
    <p:sldId id="340" r:id="rId8"/>
    <p:sldId id="268" r:id="rId9"/>
    <p:sldId id="261" r:id="rId10"/>
    <p:sldId id="341" r:id="rId11"/>
    <p:sldId id="342" r:id="rId12"/>
    <p:sldId id="345" r:id="rId13"/>
    <p:sldId id="262" r:id="rId14"/>
    <p:sldId id="263" r:id="rId15"/>
    <p:sldId id="264" r:id="rId16"/>
    <p:sldId id="265" r:id="rId17"/>
    <p:sldId id="307" r:id="rId18"/>
    <p:sldId id="266" r:id="rId19"/>
    <p:sldId id="267" r:id="rId20"/>
    <p:sldId id="269" r:id="rId21"/>
    <p:sldId id="270" r:id="rId22"/>
    <p:sldId id="308" r:id="rId23"/>
    <p:sldId id="271" r:id="rId24"/>
    <p:sldId id="309" r:id="rId25"/>
    <p:sldId id="272" r:id="rId26"/>
    <p:sldId id="310" r:id="rId27"/>
    <p:sldId id="273" r:id="rId28"/>
    <p:sldId id="311" r:id="rId29"/>
    <p:sldId id="274" r:id="rId30"/>
    <p:sldId id="275" r:id="rId31"/>
    <p:sldId id="312" r:id="rId32"/>
    <p:sldId id="313" r:id="rId33"/>
    <p:sldId id="277" r:id="rId34"/>
    <p:sldId id="314" r:id="rId35"/>
    <p:sldId id="278" r:id="rId36"/>
    <p:sldId id="279" r:id="rId37"/>
    <p:sldId id="280" r:id="rId38"/>
    <p:sldId id="346" r:id="rId39"/>
    <p:sldId id="347" r:id="rId40"/>
    <p:sldId id="281" r:id="rId41"/>
    <p:sldId id="282" r:id="rId42"/>
    <p:sldId id="284" r:id="rId43"/>
    <p:sldId id="283" r:id="rId44"/>
    <p:sldId id="315" r:id="rId45"/>
    <p:sldId id="285" r:id="rId46"/>
    <p:sldId id="348" r:id="rId47"/>
    <p:sldId id="316" r:id="rId48"/>
    <p:sldId id="319" r:id="rId49"/>
    <p:sldId id="287" r:id="rId50"/>
    <p:sldId id="288" r:id="rId51"/>
    <p:sldId id="295" r:id="rId52"/>
    <p:sldId id="320" r:id="rId53"/>
    <p:sldId id="349" r:id="rId54"/>
    <p:sldId id="323" r:id="rId55"/>
    <p:sldId id="324" r:id="rId56"/>
    <p:sldId id="325" r:id="rId57"/>
    <p:sldId id="326" r:id="rId58"/>
    <p:sldId id="327" r:id="rId59"/>
    <p:sldId id="294" r:id="rId60"/>
    <p:sldId id="318" r:id="rId61"/>
    <p:sldId id="297" r:id="rId62"/>
    <p:sldId id="296" r:id="rId63"/>
    <p:sldId id="321" r:id="rId64"/>
    <p:sldId id="298" r:id="rId65"/>
    <p:sldId id="299" r:id="rId66"/>
    <p:sldId id="300" r:id="rId67"/>
    <p:sldId id="301" r:id="rId68"/>
    <p:sldId id="302" r:id="rId69"/>
    <p:sldId id="303" r:id="rId70"/>
    <p:sldId id="322" r:id="rId71"/>
    <p:sldId id="304" r:id="rId72"/>
    <p:sldId id="305" r:id="rId73"/>
    <p:sldId id="306" r:id="rId74"/>
    <p:sldId id="328" r:id="rId75"/>
    <p:sldId id="329" r:id="rId76"/>
    <p:sldId id="330" r:id="rId77"/>
    <p:sldId id="331" r:id="rId78"/>
    <p:sldId id="333" r:id="rId79"/>
    <p:sldId id="332" r:id="rId80"/>
    <p:sldId id="336" r:id="rId81"/>
    <p:sldId id="335" r:id="rId82"/>
    <p:sldId id="337" r:id="rId83"/>
    <p:sldId id="334" r:id="rId84"/>
    <p:sldId id="350" r:id="rId85"/>
    <p:sldId id="351" r:id="rId86"/>
    <p:sldId id="338" r:id="rId87"/>
    <p:sldId id="339" r:id="rId8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FFFF66"/>
    <a:srgbClr val="CC3300"/>
    <a:srgbClr val="33CCFF"/>
    <a:srgbClr val="FF99FF"/>
    <a:srgbClr val="33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4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21EE2F-BA9E-44A7-8E26-BB2B454EEC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1158B2-DDEF-4745-AC99-6B2567F073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03C26-8D64-44A5-A6B9-C97F2173FF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5E8E2FB-CF4F-434B-A272-381FB6F810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03350D-B6B7-49BE-9F85-FD6813A0E5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9DD8A7-9E85-4AB2-A01D-DDCB66B5A3D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947EA2-6B7F-4FB5-BE8B-9F491D36C5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F44FD-60D7-4ACA-98F2-37A21C74FF4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0601B6-9863-4485-970D-8C47B8C20D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50BE1B-79ED-42BB-82FD-849333CABA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B0088A-1ECF-46D2-BEF7-11B21E1A40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01D172-ACE0-4735-BFFD-8D8EA3B175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66"/>
            </a:gs>
            <a:gs pos="100000">
              <a:srgbClr val="CCFF9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B31670E-7C5A-4B8D-9599-E70194F5137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ja.biz/prezentacii-po-stroitelstv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ja.biz/prezentacii-po-stroitelstvu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ja.biz/prezentacii-po-stroitelstvu/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916113"/>
            <a:ext cx="7772400" cy="1830387"/>
          </a:xfrm>
        </p:spPr>
        <p:txBody>
          <a:bodyPr/>
          <a:lstStyle/>
          <a:p>
            <a:r>
              <a:rPr lang="ru-RU" sz="4000" b="1" dirty="0"/>
              <a:t>Геодезические работы при строительстве ЛЭП</a:t>
            </a:r>
            <a:br>
              <a:rPr lang="ru-RU" sz="4000" b="1" dirty="0"/>
            </a:br>
            <a:endParaRPr lang="ru-RU" sz="40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904010" y="6396335"/>
            <a:ext cx="3239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cap="all" dirty="0">
                <a:hlinkClick r:id="rId2" tooltip="View all posts filed under Презентации по строительству"/>
              </a:rPr>
              <a:t>ПРЕЗЕНТАЦИИ ПО СТРОИТЕЛЬСТВУ</a:t>
            </a:r>
            <a:endParaRPr lang="en-US" sz="1200" dirty="0" smtClean="0"/>
          </a:p>
          <a:p>
            <a:pPr algn="ctr"/>
            <a:r>
              <a:rPr lang="en-US" sz="1200" dirty="0" smtClean="0"/>
              <a:t>http://prezentacija.biz/prezentacii-po-stroitelstvu/</a:t>
            </a:r>
            <a:endParaRPr lang="ru-RU" sz="1200" dirty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algn="ctr">
              <a:lnSpc>
                <a:spcPct val="145000"/>
              </a:lnSpc>
              <a:buFontTx/>
              <a:buNone/>
            </a:pPr>
            <a:r>
              <a:rPr lang="ru-RU" sz="4000"/>
              <a:t>Минимально допустимое расстояние от нижних проводов до поверхности земли или до какого-либо сооружения называют </a:t>
            </a:r>
            <a:r>
              <a:rPr lang="ru-RU" sz="4000" u="sng"/>
              <a:t>вертикальным габаритом приближения</a:t>
            </a:r>
            <a:r>
              <a:rPr lang="ru-RU" sz="4000"/>
              <a:t>. </a:t>
            </a:r>
          </a:p>
        </p:txBody>
      </p:sp>
    </p:spTree>
  </p:cSld>
  <p:clrMapOvr>
    <a:masterClrMapping/>
  </p:clrMapOvr>
  <p:transition>
    <p:cover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20713"/>
            <a:ext cx="8229600" cy="5505450"/>
          </a:xfrm>
        </p:spPr>
        <p:txBody>
          <a:bodyPr/>
          <a:lstStyle/>
          <a:p>
            <a:pPr algn="ctr">
              <a:lnSpc>
                <a:spcPct val="145000"/>
              </a:lnSpc>
              <a:buFontTx/>
              <a:buNone/>
            </a:pPr>
            <a:r>
              <a:rPr lang="ru-RU" sz="4000"/>
              <a:t>Минимально допустимое расстояние от крайних проводов до боковых объектов  называют </a:t>
            </a:r>
            <a:r>
              <a:rPr lang="ru-RU" sz="4000" u="sng"/>
              <a:t>горизонтальным габаритом</a:t>
            </a:r>
            <a:r>
              <a:rPr lang="ru-RU" sz="4000"/>
              <a:t> приближения.</a:t>
            </a:r>
          </a:p>
        </p:txBody>
      </p:sp>
    </p:spTree>
  </p:cSld>
  <p:clrMapOvr>
    <a:masterClrMapping/>
  </p:clrMapOvr>
  <p:transition>
    <p:cover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000"/>
              <a:t>Это расстояние в обе стороны от крайних проводов создает так называемую охранную зону, в пределах которой запрещается вести строительные работы, разрабатывать карьеры, складировать материалы и т.д.</a:t>
            </a:r>
          </a:p>
          <a:p>
            <a:endParaRPr lang="ru-RU" sz="4000"/>
          </a:p>
        </p:txBody>
      </p:sp>
    </p:spTree>
  </p:cSld>
  <p:clrMapOvr>
    <a:masterClrMapping/>
  </p:clrMapOvr>
  <p:transition>
    <p:cover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lum bright="-24000" contrast="42000"/>
          </a:blip>
          <a:srcRect l="12952" t="17566" r="6326" b="23209"/>
          <a:stretch>
            <a:fillRect/>
          </a:stretch>
        </p:blipFill>
        <p:spPr>
          <a:xfrm>
            <a:off x="457200" y="1628775"/>
            <a:ext cx="8229600" cy="4467225"/>
          </a:xfrm>
          <a:noFill/>
          <a:ln/>
        </p:spPr>
      </p:pic>
    </p:spTree>
  </p:cSld>
  <p:clrMapOvr>
    <a:masterClrMapping/>
  </p:clrMapOvr>
  <p:transition>
    <p:cover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lum bright="-18000" contrast="24000"/>
          </a:blip>
          <a:srcRect/>
          <a:stretch>
            <a:fillRect/>
          </a:stretch>
        </p:blipFill>
        <p:spPr>
          <a:xfrm>
            <a:off x="179388" y="404813"/>
            <a:ext cx="8713787" cy="4048125"/>
          </a:xfrm>
          <a:noFill/>
          <a:ln/>
        </p:spPr>
      </p:pic>
    </p:spTree>
  </p:cSld>
  <p:clrMapOvr>
    <a:masterClrMapping/>
  </p:clrMapOvr>
  <p:transition>
    <p:cover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lum bright="-12000" contrast="48000"/>
          </a:blip>
          <a:srcRect/>
          <a:stretch>
            <a:fillRect/>
          </a:stretch>
        </p:blipFill>
        <p:spPr>
          <a:xfrm>
            <a:off x="468313" y="476250"/>
            <a:ext cx="8424862" cy="3709988"/>
          </a:xfrm>
          <a:noFill/>
          <a:ln/>
        </p:spPr>
      </p:pic>
    </p:spTree>
  </p:cSld>
  <p:clrMapOvr>
    <a:masterClrMapping/>
  </p:clrMapOvr>
  <p:transition>
    <p:cover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>
              <a:buFontTx/>
              <a:buNone/>
            </a:pPr>
            <a:r>
              <a:rPr lang="ru-RU" sz="3600"/>
              <a:t>Допустимая величина вертикального габарита приближения:</a:t>
            </a:r>
            <a:r>
              <a:rPr lang="ru-RU"/>
              <a:t> </a:t>
            </a:r>
          </a:p>
          <a:p>
            <a:pPr>
              <a:buFontTx/>
              <a:buNone/>
            </a:pPr>
            <a:endParaRPr lang="ru-RU"/>
          </a:p>
          <a:p>
            <a:r>
              <a:rPr lang="ru-RU"/>
              <a:t>для линий с напряжением 220-500 кВт :</a:t>
            </a:r>
          </a:p>
          <a:p>
            <a:pPr>
              <a:buFontTx/>
              <a:buNone/>
            </a:pPr>
            <a:r>
              <a:rPr lang="ru-RU"/>
              <a:t>а) в ненаселенной  местности  7-8 м;</a:t>
            </a:r>
          </a:p>
          <a:p>
            <a:pPr>
              <a:buFontTx/>
              <a:buNone/>
            </a:pPr>
            <a:r>
              <a:rPr lang="ru-RU"/>
              <a:t>б) в  труднодоступной  местности  6-7 м.</a:t>
            </a:r>
          </a:p>
          <a:p>
            <a:pPr>
              <a:buFontTx/>
              <a:buNone/>
            </a:pPr>
            <a:endParaRPr lang="ru-RU"/>
          </a:p>
          <a:p>
            <a:r>
              <a:rPr lang="ru-RU"/>
              <a:t>для линий напряжением 750 кВ  - соответственно принимают 12 и 10 м.</a:t>
            </a:r>
          </a:p>
        </p:txBody>
      </p:sp>
    </p:spTree>
  </p:cSld>
  <p:clrMapOvr>
    <a:masterClrMapping/>
  </p:clrMapOvr>
  <p:transition>
    <p:cover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>
              <a:lnSpc>
                <a:spcPct val="135000"/>
              </a:lnSpc>
              <a:buFontTx/>
              <a:buNone/>
            </a:pPr>
            <a:r>
              <a:rPr lang="ru-RU" sz="4000"/>
              <a:t>Наименьший горизонтальный габарит приближения должен быть: </a:t>
            </a:r>
          </a:p>
          <a:p>
            <a:pPr>
              <a:lnSpc>
                <a:spcPct val="135000"/>
              </a:lnSpc>
            </a:pPr>
            <a:r>
              <a:rPr lang="ru-RU" sz="4000"/>
              <a:t>для ЛЭП до 500 кВ не менее 20-30 м; </a:t>
            </a:r>
          </a:p>
          <a:p>
            <a:pPr>
              <a:lnSpc>
                <a:spcPct val="135000"/>
              </a:lnSpc>
            </a:pPr>
            <a:r>
              <a:rPr lang="ru-RU" sz="4000"/>
              <a:t>для ЛЭП 750 кВ - 40 м. </a:t>
            </a:r>
          </a:p>
        </p:txBody>
      </p:sp>
    </p:spTree>
  </p:cSld>
  <p:clrMapOvr>
    <a:masterClrMapping/>
  </p:clrMapOvr>
  <p:transition>
    <p:cover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Вертикальный габарит приближений </a:t>
            </a:r>
            <a:r>
              <a:rPr lang="ru-RU" b="1"/>
              <a:t>на линиях связи</a:t>
            </a:r>
            <a:r>
              <a:rPr lang="ru-RU"/>
              <a:t> составляет 2,5-8,5 м. </a:t>
            </a:r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r>
              <a:rPr lang="ru-RU"/>
              <a:t>Максимально допустимые сближения между линиями связи и другими воздушными линиями, контактной сетью электрифицированных железных дорог, растительностью регламенти-руются соответствующими инструк-циями и должны составлять 1-25 м.</a:t>
            </a:r>
          </a:p>
        </p:txBody>
      </p:sp>
    </p:spTree>
  </p:cSld>
  <p:clrMapOvr>
    <a:masterClrMapping/>
  </p:clrMapOvr>
  <p:transition>
    <p:cover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Расстояния между параллельно расположенными высоковольтными линиями (ВЛ) или высоковольтной линией и линией связи должно быть не менее высоты наиболее высокой опоры на данном участке</a:t>
            </a:r>
            <a:r>
              <a:rPr lang="en-US"/>
              <a:t>.</a:t>
            </a:r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r>
              <a:rPr lang="ru-RU"/>
              <a:t>Для линий 500 и 750 кВ это расстояние составляет 50 и 100 м.</a:t>
            </a:r>
          </a:p>
        </p:txBody>
      </p:sp>
    </p:spTree>
  </p:cSld>
  <p:clrMapOvr>
    <a:masterClrMapping/>
  </p:clrMapOvr>
  <p:transition>
    <p:cover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Содержание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dirty="0">
                <a:latin typeface="Times New Roman" pitchFamily="18" charset="0"/>
              </a:rPr>
              <a:t>Общие сведения</a:t>
            </a:r>
          </a:p>
          <a:p>
            <a:r>
              <a:rPr lang="ru-RU" sz="2400" dirty="0">
                <a:latin typeface="Times New Roman" pitchFamily="18" charset="0"/>
              </a:rPr>
              <a:t> Особенности изысканий трасс ЛЭП</a:t>
            </a:r>
          </a:p>
          <a:p>
            <a:r>
              <a:rPr lang="ru-RU" sz="2400" dirty="0">
                <a:latin typeface="Times New Roman" pitchFamily="18" charset="0"/>
              </a:rPr>
              <a:t>Выбор направления воздушных линий</a:t>
            </a:r>
          </a:p>
          <a:p>
            <a:r>
              <a:rPr lang="ru-RU" sz="2400" dirty="0">
                <a:latin typeface="Times New Roman" pitchFamily="18" charset="0"/>
              </a:rPr>
              <a:t>Условия выбора направления трассы</a:t>
            </a:r>
          </a:p>
          <a:p>
            <a:r>
              <a:rPr lang="ru-RU" sz="2400" dirty="0">
                <a:latin typeface="Times New Roman" pitchFamily="18" charset="0"/>
              </a:rPr>
              <a:t>Камеральный выбор трассы</a:t>
            </a:r>
          </a:p>
          <a:p>
            <a:r>
              <a:rPr lang="ru-RU" sz="2400" dirty="0">
                <a:latin typeface="Times New Roman" pitchFamily="18" charset="0"/>
              </a:rPr>
              <a:t>Полевое обследование</a:t>
            </a:r>
          </a:p>
          <a:p>
            <a:pPr lvl="1">
              <a:buFontTx/>
              <a:buNone/>
            </a:pPr>
            <a:r>
              <a:rPr lang="ru-RU" sz="2000" dirty="0">
                <a:latin typeface="Times New Roman" pitchFamily="18" charset="0"/>
              </a:rPr>
              <a:t>Полевое трассирование ЛЭП</a:t>
            </a:r>
          </a:p>
          <a:p>
            <a:pPr lvl="1">
              <a:buFontTx/>
              <a:buNone/>
            </a:pPr>
            <a:r>
              <a:rPr lang="ru-RU" sz="2000" dirty="0">
                <a:latin typeface="Times New Roman" pitchFamily="18" charset="0"/>
              </a:rPr>
              <a:t>Наземный метод</a:t>
            </a:r>
          </a:p>
          <a:p>
            <a:r>
              <a:rPr lang="ru-RU" sz="2400" dirty="0">
                <a:latin typeface="Times New Roman" pitchFamily="18" charset="0"/>
              </a:rPr>
              <a:t>Нивелирование трассы</a:t>
            </a:r>
          </a:p>
          <a:p>
            <a:endParaRPr lang="ru-RU" sz="2400" dirty="0"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04010" y="6396335"/>
            <a:ext cx="3239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cap="all" dirty="0">
                <a:hlinkClick r:id="rId2" tooltip="View all posts filed under Презентации по строительству"/>
              </a:rPr>
              <a:t>ПРЕЗЕНТАЦИИ ПО СТРОИТЕЛЬСТВУ</a:t>
            </a:r>
            <a:endParaRPr lang="en-US" sz="1200" dirty="0" smtClean="0"/>
          </a:p>
          <a:p>
            <a:pPr algn="ctr"/>
            <a:r>
              <a:rPr lang="en-US" sz="1200" dirty="0" smtClean="0"/>
              <a:t>http://prezentacija.biz/prezentacii-po-stroitelstvu/</a:t>
            </a:r>
            <a:endParaRPr lang="ru-RU" sz="1200" dirty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5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5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5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5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930400"/>
          </a:xfrm>
        </p:spPr>
        <p:txBody>
          <a:bodyPr/>
          <a:lstStyle/>
          <a:p>
            <a:r>
              <a:rPr lang="ru-RU" b="1" i="1"/>
              <a:t>Особенности изысканий трасс ЛЭП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213100"/>
            <a:ext cx="8229600" cy="2913063"/>
          </a:xfrm>
        </p:spPr>
        <p:txBody>
          <a:bodyPr/>
          <a:lstStyle/>
          <a:p>
            <a:endParaRPr lang="ru-RU" b="1" i="1"/>
          </a:p>
          <a:p>
            <a:pPr algn="ctr">
              <a:buFontTx/>
              <a:buNone/>
            </a:pPr>
            <a:r>
              <a:rPr lang="ru-RU"/>
              <a:t>Выбор направления воздушных линий</a:t>
            </a:r>
          </a:p>
        </p:txBody>
      </p:sp>
    </p:spTree>
  </p:cSld>
  <p:clrMapOvr>
    <a:masterClrMapping/>
  </p:clrMapOvr>
  <p:transition>
    <p:cover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/>
              <a:t>Выбор </a:t>
            </a:r>
            <a:r>
              <a:rPr lang="ru-RU" sz="3600" u="sng"/>
              <a:t>больших </a:t>
            </a:r>
            <a:r>
              <a:rPr lang="ru-RU" sz="3600"/>
              <a:t>магистральных трасс ВЛ производится в период технико-экономического обоснования. </a:t>
            </a:r>
          </a:p>
          <a:p>
            <a:pPr algn="ctr">
              <a:buFontTx/>
              <a:buNone/>
            </a:pPr>
            <a:endParaRPr lang="ru-RU" sz="3600"/>
          </a:p>
          <a:p>
            <a:pPr algn="ctr">
              <a:buFontTx/>
              <a:buNone/>
            </a:pPr>
            <a:r>
              <a:rPr lang="ru-RU" sz="3600"/>
              <a:t>Направление </a:t>
            </a:r>
            <a:r>
              <a:rPr lang="ru-RU" sz="3600" u="sng"/>
              <a:t>небольших </a:t>
            </a:r>
            <a:r>
              <a:rPr lang="ru-RU" sz="3600"/>
              <a:t>трасс может быть выбрано при подготовке технического задания на проектирование. </a:t>
            </a:r>
          </a:p>
        </p:txBody>
      </p:sp>
    </p:spTree>
  </p:cSld>
  <p:clrMapOvr>
    <a:masterClrMapping/>
  </p:clrMapOvr>
  <p:transition>
    <p:cover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>
              <a:lnSpc>
                <a:spcPct val="155000"/>
              </a:lnSpc>
              <a:buFontTx/>
              <a:buNone/>
            </a:pPr>
            <a:r>
              <a:rPr lang="ru-RU"/>
              <a:t>Технические изыскания трассы ЛЭП выполняют по выбранному и утвержденному направлению. </a:t>
            </a:r>
          </a:p>
          <a:p>
            <a:pPr>
              <a:lnSpc>
                <a:spcPct val="155000"/>
              </a:lnSpc>
              <a:buFontTx/>
              <a:buNone/>
            </a:pPr>
            <a:r>
              <a:rPr lang="ru-RU"/>
              <a:t>Эти изыскания начинаются с изучения материалов выбора трассы и проверки документов согласования.</a:t>
            </a:r>
          </a:p>
        </p:txBody>
      </p:sp>
    </p:spTree>
  </p:cSld>
  <p:clrMapOvr>
    <a:masterClrMapping/>
  </p:clrMapOvr>
  <p:transition>
    <p:cover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 algn="ctr">
              <a:lnSpc>
                <a:spcPct val="135000"/>
              </a:lnSpc>
              <a:buFontTx/>
              <a:buNone/>
            </a:pPr>
            <a:r>
              <a:rPr lang="ru-RU"/>
              <a:t>Начальным пунктом ЛЭП обычно является гидротехническая, тепловая и атомная электростанции, конечным пунктом - крупный территориально-промышленный комплекс. </a:t>
            </a:r>
          </a:p>
        </p:txBody>
      </p:sp>
    </p:spTree>
  </p:cSld>
  <p:clrMapOvr>
    <a:masterClrMapping/>
  </p:clrMapOvr>
  <p:transition>
    <p:cover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Между начальным и конечным пунктами трасса ЛЭП </a:t>
            </a:r>
            <a:r>
              <a:rPr lang="ru-RU" b="1"/>
              <a:t>должна проходить по возможности кратчайшим расстоянием</a:t>
            </a:r>
            <a:r>
              <a:rPr lang="ru-RU"/>
              <a:t>, в благоприятных топографических и инженерно-геологических условиях, чтобы ее строительство и эксплуатация требовали минимальных затрат. </a:t>
            </a:r>
          </a:p>
          <a:p>
            <a:pPr>
              <a:buFontTx/>
              <a:buNone/>
            </a:pPr>
            <a:r>
              <a:rPr lang="ru-RU"/>
              <a:t>Однако при этом следует учитывать требования основ земельного и водного законодательства. </a:t>
            </a:r>
          </a:p>
        </p:txBody>
      </p:sp>
    </p:spTree>
  </p:cSld>
  <p:clrMapOvr>
    <a:masterClrMapping/>
  </p:clrMapOvr>
  <p:transition>
    <p:cover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r>
              <a:rPr lang="ru-RU" sz="3200">
                <a:solidFill>
                  <a:srgbClr val="CC3300"/>
                </a:solidFill>
              </a:rPr>
              <a:t>Условия выбора направления трассы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r>
              <a:rPr lang="ru-RU"/>
              <a:t>Надо стремиться к расположению опор на высоких точках профиля, чтобы обеспечить наибольший средний пролет и снизить стоимость линии. </a:t>
            </a:r>
          </a:p>
          <a:p>
            <a:r>
              <a:rPr lang="ru-RU"/>
              <a:t>При пересечении болот проектируют ЛЭП на свайных опорах. </a:t>
            </a:r>
          </a:p>
          <a:p>
            <a:r>
              <a:rPr lang="ru-RU"/>
              <a:t>ЛЭП с высшим напряжением должны пересекать ЛЭП с низшим напряжением сверху. </a:t>
            </a:r>
          </a:p>
        </p:txBody>
      </p:sp>
    </p:spTree>
  </p:cSld>
  <p:clrMapOvr>
    <a:masterClrMapping/>
  </p:clrMapOvr>
  <p:transition>
    <p:cover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r>
              <a:rPr lang="ru-RU" sz="3200">
                <a:solidFill>
                  <a:srgbClr val="CC3300"/>
                </a:solidFill>
              </a:rPr>
              <a:t>Условия выбора направления трассы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r>
              <a:rPr lang="ru-RU"/>
              <a:t>Опоры на прямых участках размещаются с таким расчетом, чтобы был обеспечен допустимый габарит провода над землей и пересекаемыми объектами.</a:t>
            </a:r>
          </a:p>
          <a:p>
            <a:r>
              <a:rPr lang="ru-RU" i="1"/>
              <a:t>При изысканиях линий электропередач обязательно необходимо принимать во внимание габариты приближения проводов.</a:t>
            </a:r>
          </a:p>
        </p:txBody>
      </p:sp>
    </p:spTree>
  </p:cSld>
  <p:clrMapOvr>
    <a:masterClrMapping/>
  </p:clrMapOvr>
  <p:transition>
    <p:cover dir="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3200">
                <a:solidFill>
                  <a:srgbClr val="CC3300"/>
                </a:solidFill>
              </a:rPr>
              <a:t>Условия выбора направления трассы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 marL="381000" indent="-381000"/>
            <a:r>
              <a:rPr lang="ru-RU" sz="2400"/>
              <a:t>При изысканиях трасса ЛЭП обходит: </a:t>
            </a:r>
          </a:p>
          <a:p>
            <a:pPr marL="1638300" lvl="3" indent="-266700">
              <a:buFontTx/>
              <a:buNone/>
            </a:pPr>
            <a:r>
              <a:rPr lang="ru-RU" sz="2400"/>
              <a:t>аэродромы (не ближе 4 км), </a:t>
            </a:r>
          </a:p>
          <a:p>
            <a:pPr marL="1638300" lvl="3" indent="-266700">
              <a:buFontTx/>
              <a:buNone/>
            </a:pPr>
            <a:r>
              <a:rPr lang="ru-RU" sz="2400"/>
              <a:t>населенные пункты с плотной застройкой, </a:t>
            </a:r>
          </a:p>
          <a:p>
            <a:pPr marL="1638300" lvl="3" indent="-266700">
              <a:buFontTx/>
              <a:buNone/>
            </a:pPr>
            <a:r>
              <a:rPr lang="ru-RU" sz="2400"/>
              <a:t>промышленные предприятия, </a:t>
            </a:r>
          </a:p>
          <a:p>
            <a:pPr marL="1638300" lvl="3" indent="-266700">
              <a:buFontTx/>
              <a:buNone/>
            </a:pPr>
            <a:r>
              <a:rPr lang="ru-RU" sz="2400"/>
              <a:t>заповедники, </a:t>
            </a:r>
          </a:p>
          <a:p>
            <a:pPr marL="1638300" lvl="3" indent="-266700">
              <a:buFontTx/>
              <a:buNone/>
            </a:pPr>
            <a:r>
              <a:rPr lang="ru-RU" sz="2400"/>
              <a:t>курортные зоны, </a:t>
            </a:r>
          </a:p>
          <a:p>
            <a:pPr marL="1638300" lvl="3" indent="-266700">
              <a:buFontTx/>
              <a:buNone/>
            </a:pPr>
            <a:r>
              <a:rPr lang="ru-RU" sz="2400"/>
              <a:t>места</a:t>
            </a:r>
            <a:r>
              <a:rPr lang="ru-RU" sz="1400"/>
              <a:t> </a:t>
            </a:r>
            <a:r>
              <a:rPr lang="ru-RU" sz="2400"/>
              <a:t>с большой сетью воздушных линий.</a:t>
            </a:r>
            <a:r>
              <a:rPr lang="ru-RU" sz="1400"/>
              <a:t> </a:t>
            </a:r>
          </a:p>
          <a:p>
            <a:pPr marL="381000" indent="-381000"/>
            <a:r>
              <a:rPr lang="ru-RU"/>
              <a:t>Опоры ЛЭП стремятся расположить на землях несельскохозяйственного назначения или в угодьях худшего качества.</a:t>
            </a:r>
          </a:p>
        </p:txBody>
      </p:sp>
    </p:spTree>
  </p:cSld>
  <p:clrMapOvr>
    <a:masterClrMapping/>
  </p:clrMapOvr>
  <p:transition>
    <p:cover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3200">
                <a:solidFill>
                  <a:srgbClr val="CC3300"/>
                </a:solidFill>
              </a:rPr>
              <a:t>Условия выбора направления трассы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688012"/>
          </a:xfrm>
        </p:spPr>
        <p:txBody>
          <a:bodyPr/>
          <a:lstStyle/>
          <a:p>
            <a:pPr marL="381000" indent="-381000">
              <a:lnSpc>
                <a:spcPct val="150000"/>
              </a:lnSpc>
            </a:pPr>
            <a:r>
              <a:rPr lang="ru-RU" sz="2000"/>
              <a:t>Желательно, чтобы трасса как можно меньше пересекала водотоки, ущелья, инженерные сооружения. </a:t>
            </a:r>
          </a:p>
          <a:p>
            <a:pPr marL="381000" indent="-381000">
              <a:lnSpc>
                <a:spcPct val="150000"/>
              </a:lnSpc>
              <a:buFontTx/>
              <a:buNone/>
            </a:pPr>
            <a:r>
              <a:rPr lang="ru-RU" sz="2000"/>
              <a:t>Места пересечений с водотоками выбирают </a:t>
            </a:r>
            <a:r>
              <a:rPr lang="ru-RU" sz="2400">
                <a:solidFill>
                  <a:srgbClr val="CC3300"/>
                </a:solidFill>
              </a:rPr>
              <a:t>на прямолинейных участках реки</a:t>
            </a:r>
            <a:r>
              <a:rPr lang="ru-RU" sz="2000"/>
              <a:t> с высокими устойчивыми берегами и узкой поймой. </a:t>
            </a:r>
          </a:p>
          <a:p>
            <a:pPr marL="381000" indent="-381000">
              <a:lnSpc>
                <a:spcPct val="150000"/>
              </a:lnSpc>
              <a:buFontTx/>
              <a:buNone/>
            </a:pPr>
            <a:r>
              <a:rPr lang="ru-RU" sz="2000"/>
              <a:t>Угол пересечения трассы с препятствиями должен быть </a:t>
            </a:r>
            <a:r>
              <a:rPr lang="ru-RU" sz="2400">
                <a:solidFill>
                  <a:srgbClr val="CC3300"/>
                </a:solidFill>
              </a:rPr>
              <a:t>близок к прямому</a:t>
            </a:r>
            <a:r>
              <a:rPr lang="ru-RU" sz="2000"/>
              <a:t> и во всяком случае не меньше 45°. </a:t>
            </a:r>
          </a:p>
          <a:p>
            <a:pPr marL="381000" indent="-381000">
              <a:lnSpc>
                <a:spcPct val="150000"/>
              </a:lnSpc>
              <a:buFontTx/>
              <a:buNone/>
            </a:pPr>
            <a:r>
              <a:rPr lang="ru-RU" sz="2000"/>
              <a:t>При этом на переходах через водные преграды и поймы </a:t>
            </a:r>
            <a:r>
              <a:rPr lang="ru-RU" sz="2400">
                <a:solidFill>
                  <a:srgbClr val="CC3300"/>
                </a:solidFill>
              </a:rPr>
              <a:t>не рекомендуется делать углы поворота и использовать специальные переходные опоры в качестве угловых</a:t>
            </a:r>
            <a:r>
              <a:rPr lang="ru-RU" sz="2000"/>
              <a:t>.</a:t>
            </a:r>
            <a:r>
              <a:rPr lang="ru-RU" sz="1800"/>
              <a:t> </a:t>
            </a:r>
          </a:p>
        </p:txBody>
      </p:sp>
    </p:spTree>
  </p:cSld>
  <p:clrMapOvr>
    <a:masterClrMapping/>
  </p:clrMapOvr>
  <p:transition>
    <p:cover dir="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r>
              <a:rPr lang="ru-RU" sz="3200">
                <a:solidFill>
                  <a:srgbClr val="CC3300"/>
                </a:solidFill>
              </a:rPr>
              <a:t>Условия выбора направления трассы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r>
              <a:rPr lang="ru-RU"/>
              <a:t>В горных районах стремятся трассу расположить на устойчивых склонах, избегая вершин водоразделов, чтобы уменьшить влияние на линии ветровых нагрузок и гололеда. </a:t>
            </a:r>
          </a:p>
          <a:p>
            <a:r>
              <a:rPr lang="ru-RU"/>
              <a:t>По возможности приближают трассу к существующим дорогам и учитывают возможности подъезда к опорам трассы.</a:t>
            </a:r>
          </a:p>
        </p:txBody>
      </p:sp>
    </p:spTree>
  </p:cSld>
  <p:clrMapOvr>
    <a:masterClrMapping/>
  </p:clrMapOvr>
  <p:transition>
    <p:cover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b="1" i="1" dirty="0"/>
              <a:t>Общие сведения</a:t>
            </a:r>
            <a:br>
              <a:rPr lang="ru-RU" sz="2800" b="1" i="1" dirty="0"/>
            </a:br>
            <a:endParaRPr lang="ru-RU" sz="2800" b="1" i="1" dirty="0"/>
          </a:p>
          <a:p>
            <a:pPr>
              <a:buFontTx/>
              <a:buNone/>
            </a:pPr>
            <a:r>
              <a:rPr lang="ru-RU" sz="2800" dirty="0"/>
              <a:t>Линии электропередач (ЛЭП) разделяются на кабельные (подземные) и воздушные. </a:t>
            </a:r>
          </a:p>
          <a:p>
            <a:pPr>
              <a:buFontTx/>
              <a:buNone/>
            </a:pPr>
            <a:r>
              <a:rPr lang="ru-RU" sz="2800" u="sng" dirty="0"/>
              <a:t>Кабельные линии</a:t>
            </a:r>
            <a:r>
              <a:rPr lang="ru-RU" sz="2800" dirty="0"/>
              <a:t>, как более дорогостоящие, в основном прокладывают на застроенных территориях. </a:t>
            </a:r>
          </a:p>
          <a:p>
            <a:pPr>
              <a:buFontTx/>
              <a:buNone/>
            </a:pPr>
            <a:r>
              <a:rPr lang="ru-RU" sz="2800" u="sng" dirty="0"/>
              <a:t>По воздушным линиям</a:t>
            </a:r>
            <a:r>
              <a:rPr lang="ru-RU" sz="2800" dirty="0"/>
              <a:t> (ВЛ) передается ток высокого напряжения на значительные расстояния. В зависимости от напряжения воздушные ЛЭП подразделяют на линии до 35 кВ, от 35 до 500 кВ, свыше 500 кВ.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04010" y="6396335"/>
            <a:ext cx="3239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cap="all" dirty="0">
                <a:hlinkClick r:id="rId2" tooltip="View all posts filed under Презентации по строительству"/>
              </a:rPr>
              <a:t>ПРЕЗЕНТАЦИИ ПО СТРОИТЕЛЬСТВУ</a:t>
            </a:r>
            <a:endParaRPr lang="en-US" sz="1200" dirty="0" smtClean="0"/>
          </a:p>
          <a:p>
            <a:pPr algn="ctr"/>
            <a:r>
              <a:rPr lang="en-US" sz="1200" dirty="0" smtClean="0"/>
              <a:t>http://prezentacija.biz/prezentacii-po-stroitelstvu/</a:t>
            </a:r>
            <a:endParaRPr lang="ru-RU" sz="1200" dirty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r>
              <a:rPr lang="ru-RU" sz="3200">
                <a:solidFill>
                  <a:srgbClr val="CC3300"/>
                </a:solidFill>
              </a:rPr>
              <a:t>Условия выбора направления трассы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ru-RU"/>
              <a:t>Пересечение трассой дорожных магистралей выбирают в местах, где дорога проходит в выемках или на нулевых отметках, с целью уменьшения высоты переходных опор, и стремятся совместить углы поворота трассы с переходными опорами. </a:t>
            </a:r>
          </a:p>
        </p:txBody>
      </p:sp>
    </p:spTree>
  </p:cSld>
  <p:clrMapOvr>
    <a:masterClrMapping/>
  </p:clrMapOvr>
  <p:transition>
    <p:cover dir="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r>
              <a:rPr lang="ru-RU" sz="3200">
                <a:solidFill>
                  <a:srgbClr val="CC3300"/>
                </a:solidFill>
              </a:rPr>
              <a:t>Условия выбора направления трассы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ru-RU"/>
              <a:t>При пересечении и сближении ВЛ с железными дорогами расстояние от основания опоры ВЛ до габарита приближений строений железной дороги или до оси контактной сети электрифицированных дорог должно быть не менее высоты опоры плюс 3 м.</a:t>
            </a:r>
          </a:p>
        </p:txBody>
      </p:sp>
    </p:spTree>
  </p:cSld>
  <p:clrMapOvr>
    <a:masterClrMapping/>
  </p:clrMapOvr>
  <p:transition>
    <p:cover dir="d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r>
              <a:rPr lang="ru-RU" sz="3200">
                <a:solidFill>
                  <a:srgbClr val="CC3300"/>
                </a:solidFill>
              </a:rPr>
              <a:t>Условия выбора направления трассы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761037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ru-RU" sz="2400">
                <a:solidFill>
                  <a:srgbClr val="CC3300"/>
                </a:solidFill>
              </a:rPr>
              <a:t>При пересечении воздушной линии с автомобильной дорогой</a:t>
            </a:r>
            <a:r>
              <a:rPr lang="ru-RU" sz="2400"/>
              <a:t> наименьшее расстояние от основания опоры до бровки земляного полотна дороги допускают равным высоте опоры. При параллельном их следовании это расстояние увеличивается на 5 м. </a:t>
            </a:r>
          </a:p>
          <a:p>
            <a:pPr>
              <a:lnSpc>
                <a:spcPct val="130000"/>
              </a:lnSpc>
            </a:pPr>
            <a:endParaRPr lang="ru-RU" sz="2400"/>
          </a:p>
          <a:p>
            <a:pPr>
              <a:lnSpc>
                <a:spcPct val="130000"/>
              </a:lnSpc>
            </a:pPr>
            <a:r>
              <a:rPr lang="ru-RU" sz="2400"/>
              <a:t>Вертикальное расстояние от провода до полотна дороги должно быть не менее 8-9 м для ВЛ напряжением 220-500 кВ  и 14 – м для  ВЛ напряжением 750 кВ.</a:t>
            </a:r>
          </a:p>
        </p:txBody>
      </p:sp>
    </p:spTree>
  </p:cSld>
  <p:clrMapOvr>
    <a:masterClrMapping/>
  </p:clrMapOvr>
  <p:transition>
    <p:cover dir="d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3200">
                <a:solidFill>
                  <a:srgbClr val="CC3300"/>
                </a:solidFill>
              </a:rPr>
              <a:t>Условия выбора направления трассы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r>
              <a:rPr lang="ru-RU"/>
              <a:t>При пересечении лесных массивов ширина просек должна составлять не менее расстояния между крайними проводами плюс высота деревьев с каждой стороны от крайних  проводов.</a:t>
            </a:r>
          </a:p>
        </p:txBody>
      </p:sp>
    </p:spTree>
  </p:cSld>
  <p:clrMapOvr>
    <a:masterClrMapping/>
  </p:clrMapOvr>
  <p:transition>
    <p:cover dir="d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3200">
                <a:solidFill>
                  <a:srgbClr val="CC3300"/>
                </a:solidFill>
              </a:rPr>
              <a:t>Условия выбора направления трассы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/>
              <a:t>При прохождении через лесопарки, природные заповедники, лесозащитные полосы и другие ценные лесные массивы расстояние от проводов до кроны деревьев может быть уменьшено до 4 м для ВЛ 150 -220 кВ и до 6 м для ВЛ 750 кВ.</a:t>
            </a:r>
          </a:p>
          <a:p>
            <a:pPr>
              <a:lnSpc>
                <a:spcPct val="90000"/>
              </a:lnSpc>
            </a:pPr>
            <a:r>
              <a:rPr lang="ru-RU" sz="2800">
                <a:solidFill>
                  <a:srgbClr val="CC3300"/>
                </a:solidFill>
              </a:rPr>
              <a:t>Земельная площадь, находящаяся под воздушными линиями, остается у землепользователей.</a:t>
            </a:r>
            <a:r>
              <a:rPr lang="ru-RU" sz="2800"/>
              <a:t> </a:t>
            </a:r>
            <a:r>
              <a:rPr lang="ru-RU" sz="2800">
                <a:solidFill>
                  <a:srgbClr val="CC3300"/>
                </a:solidFill>
              </a:rPr>
              <a:t>Изъятию подлежат только участки, занимаемые опорами.</a:t>
            </a:r>
            <a:r>
              <a:rPr lang="ru-RU" sz="2800"/>
              <a:t> На период строительства линии ширина отводимой полосы составляет  15 - 30 м.</a:t>
            </a:r>
          </a:p>
        </p:txBody>
      </p:sp>
    </p:spTree>
  </p:cSld>
  <p:clrMapOvr>
    <a:masterClrMapping/>
  </p:clrMapOvr>
  <p:transition>
    <p:cover dir="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76250"/>
            <a:ext cx="8229600" cy="56070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>
                <a:solidFill>
                  <a:srgbClr val="CC3300"/>
                </a:solidFill>
              </a:rPr>
              <a:t>Изыскания воздушных линий связи</a:t>
            </a:r>
            <a:r>
              <a:rPr lang="ru-RU"/>
              <a:t> (междугородных, внутрирайонных и городских телефонных линий, сетей радиофикации, радиорелейных линий) </a:t>
            </a:r>
            <a:r>
              <a:rPr lang="ru-RU">
                <a:solidFill>
                  <a:srgbClr val="CC3300"/>
                </a:solidFill>
              </a:rPr>
              <a:t>аналогичны изыскания ЛЭП.</a:t>
            </a:r>
            <a:r>
              <a:rPr lang="ru-RU"/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/>
              <a:t>Линии связи обычно прокладывают вдоль существующих железных и автомобильных дорог, где возникает много пересечений. Поэтому при проектировании и изысканиях необходимо особое внимание уделять габаритам приближений. </a:t>
            </a:r>
          </a:p>
        </p:txBody>
      </p:sp>
    </p:spTree>
  </p:cSld>
  <p:clrMapOvr>
    <a:masterClrMapping/>
  </p:clrMapOvr>
  <p:transition>
    <p:cover dir="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3600">
                <a:solidFill>
                  <a:srgbClr val="CC3300"/>
                </a:solidFill>
              </a:rPr>
              <a:t>Камеральный выбор трассы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Для камерального выбора</a:t>
            </a:r>
            <a:r>
              <a:rPr lang="ru-RU" sz="2400"/>
              <a:t> возможных направлений ЛЭП производят сбор и изучение сведений о районе изысканий:</a:t>
            </a:r>
          </a:p>
          <a:p>
            <a:pPr>
              <a:lnSpc>
                <a:spcPct val="90000"/>
              </a:lnSpc>
            </a:pPr>
            <a:r>
              <a:rPr lang="ru-RU" sz="2400"/>
              <a:t>топографических карт мелких и крупных масштабов, </a:t>
            </a:r>
          </a:p>
          <a:p>
            <a:pPr>
              <a:lnSpc>
                <a:spcPct val="90000"/>
              </a:lnSpc>
            </a:pPr>
            <a:r>
              <a:rPr lang="ru-RU" sz="2400"/>
              <a:t>землеустроительных планов, </a:t>
            </a:r>
          </a:p>
          <a:p>
            <a:pPr>
              <a:lnSpc>
                <a:spcPct val="90000"/>
              </a:lnSpc>
            </a:pPr>
            <a:r>
              <a:rPr lang="ru-RU" sz="2400"/>
              <a:t>материалов аэрофотосъемки, </a:t>
            </a:r>
          </a:p>
          <a:p>
            <a:pPr>
              <a:lnSpc>
                <a:spcPct val="90000"/>
              </a:lnSpc>
            </a:pPr>
            <a:r>
              <a:rPr lang="ru-RU" sz="2400"/>
              <a:t>инженерно-геологических, гидрологических и метеорологических данных, </a:t>
            </a:r>
          </a:p>
          <a:p>
            <a:pPr>
              <a:lnSpc>
                <a:spcPct val="90000"/>
              </a:lnSpc>
            </a:pPr>
            <a:r>
              <a:rPr lang="ru-RU" sz="2400"/>
              <a:t>месторождениях полезных ископаемых,</a:t>
            </a:r>
          </a:p>
          <a:p>
            <a:pPr>
              <a:lnSpc>
                <a:spcPct val="90000"/>
              </a:lnSpc>
            </a:pPr>
            <a:r>
              <a:rPr lang="ru-RU" sz="2400"/>
              <a:t>карьерах строительных материалов,</a:t>
            </a:r>
          </a:p>
          <a:p>
            <a:pPr>
              <a:lnSpc>
                <a:spcPct val="90000"/>
              </a:lnSpc>
            </a:pPr>
            <a:r>
              <a:rPr lang="ru-RU" sz="2400"/>
              <a:t>а также сведений о существующих и проектируемых в районе изысканий инженерных сооружений и др.</a:t>
            </a:r>
          </a:p>
        </p:txBody>
      </p:sp>
    </p:spTree>
  </p:cSld>
  <p:clrMapOvr>
    <a:masterClrMapping/>
  </p:clrMapOvr>
  <p:transition>
    <p:cover dir="d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75"/>
          </a:xfrm>
        </p:spPr>
        <p:txBody>
          <a:bodyPr/>
          <a:lstStyle/>
          <a:p>
            <a:r>
              <a:rPr lang="ru-RU" sz="2800">
                <a:solidFill>
                  <a:srgbClr val="CC3300"/>
                </a:solidFill>
              </a:rPr>
              <a:t>Камеральный выбор трассы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908050"/>
            <a:ext cx="8229600" cy="5545138"/>
          </a:xfrm>
        </p:spPr>
        <p:txBody>
          <a:bodyPr/>
          <a:lstStyle/>
          <a:p>
            <a:pPr>
              <a:lnSpc>
                <a:spcPct val="105000"/>
              </a:lnSpc>
              <a:buFontTx/>
              <a:buNone/>
            </a:pPr>
            <a:r>
              <a:rPr lang="ru-RU"/>
              <a:t>При камеральной обработке материалов на топографические карты наиболее крупного масштаба наносят:</a:t>
            </a:r>
          </a:p>
          <a:p>
            <a:pPr>
              <a:lnSpc>
                <a:spcPct val="105000"/>
              </a:lnSpc>
            </a:pPr>
            <a:r>
              <a:rPr lang="ru-RU"/>
              <a:t> выходы (коридоры) от начальной и конечной подстанции, </a:t>
            </a:r>
          </a:p>
          <a:p>
            <a:pPr>
              <a:lnSpc>
                <a:spcPct val="105000"/>
              </a:lnSpc>
            </a:pPr>
            <a:r>
              <a:rPr lang="ru-RU"/>
              <a:t> варианты больших переходов через водотоки, </a:t>
            </a:r>
          </a:p>
          <a:p>
            <a:pPr>
              <a:lnSpc>
                <a:spcPct val="105000"/>
              </a:lnSpc>
            </a:pPr>
            <a:r>
              <a:rPr lang="ru-RU"/>
              <a:t>уточненные данные по проектируемым и строящимся предприятиям и населенным пунктам, </a:t>
            </a:r>
          </a:p>
        </p:txBody>
      </p:sp>
    </p:spTree>
  </p:cSld>
  <p:clrMapOvr>
    <a:masterClrMapping/>
  </p:clrMapOvr>
  <p:transition>
    <p:cover dir="d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75"/>
          </a:xfrm>
        </p:spPr>
        <p:txBody>
          <a:bodyPr/>
          <a:lstStyle/>
          <a:p>
            <a:r>
              <a:rPr lang="ru-RU" sz="2800">
                <a:solidFill>
                  <a:srgbClr val="CC3300"/>
                </a:solidFill>
              </a:rPr>
              <a:t>Камеральный выбор трассы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908050"/>
            <a:ext cx="8229600" cy="5545138"/>
          </a:xfrm>
        </p:spPr>
        <p:txBody>
          <a:bodyPr/>
          <a:lstStyle/>
          <a:p>
            <a:pPr>
              <a:lnSpc>
                <a:spcPct val="105000"/>
              </a:lnSpc>
            </a:pPr>
            <a:r>
              <a:rPr lang="ru-RU"/>
              <a:t>уточненные данные по инженерным коммуникациям, запо-ведникам, </a:t>
            </a:r>
          </a:p>
          <a:p>
            <a:pPr>
              <a:lnSpc>
                <a:spcPct val="105000"/>
              </a:lnSpc>
            </a:pPr>
            <a:r>
              <a:rPr lang="ru-RU"/>
              <a:t>уточненные данные по ценным сельскохозяйственным угодьям,</a:t>
            </a:r>
          </a:p>
          <a:p>
            <a:pPr>
              <a:lnSpc>
                <a:spcPct val="105000"/>
              </a:lnSpc>
            </a:pPr>
            <a:r>
              <a:rPr lang="ru-RU"/>
              <a:t>уточненные данные по местам с неблагоприятными естественными условиями.</a:t>
            </a:r>
          </a:p>
        </p:txBody>
      </p:sp>
    </p:spTree>
  </p:cSld>
  <p:clrMapOvr>
    <a:masterClrMapping/>
  </p:clrMapOvr>
  <p:transition>
    <p:cover dir="d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>
                <a:solidFill>
                  <a:srgbClr val="CC3300"/>
                </a:solidFill>
              </a:rPr>
              <a:t>Камеральный выбор трассы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5000"/>
              </a:lnSpc>
              <a:buFontTx/>
              <a:buNone/>
            </a:pPr>
            <a:r>
              <a:rPr lang="ru-RU"/>
              <a:t>В горных районах и на территории со сложной ситуацией при выборе трассы используют имеющиеся материалы аэрофотосъемки.</a:t>
            </a:r>
          </a:p>
          <a:p>
            <a:pPr>
              <a:lnSpc>
                <a:spcPct val="105000"/>
              </a:lnSpc>
              <a:buFontTx/>
              <a:buNone/>
            </a:pPr>
            <a:endParaRPr lang="ru-RU"/>
          </a:p>
          <a:p>
            <a:pPr algn="ctr">
              <a:lnSpc>
                <a:spcPct val="105000"/>
              </a:lnSpc>
              <a:buFontTx/>
              <a:buNone/>
            </a:pPr>
            <a:r>
              <a:rPr lang="ru-RU"/>
              <a:t>С учетом этих данных намечают варианты трассы ВЛ. </a:t>
            </a:r>
          </a:p>
          <a:p>
            <a:pPr>
              <a:lnSpc>
                <a:spcPct val="105000"/>
              </a:lnSpc>
              <a:buFontTx/>
              <a:buNone/>
            </a:pPr>
            <a:endParaRPr lang="ru-RU"/>
          </a:p>
        </p:txBody>
      </p:sp>
    </p:spTree>
  </p:cSld>
  <p:clrMapOvr>
    <a:masterClrMapping/>
  </p:clrMapOvr>
  <p:transition>
    <p:cover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>
              <a:buFontTx/>
              <a:buNone/>
            </a:pPr>
            <a:r>
              <a:rPr lang="ru-RU" dirty="0"/>
              <a:t>К линиям связи относят: </a:t>
            </a:r>
          </a:p>
          <a:p>
            <a:r>
              <a:rPr lang="ru-RU" dirty="0"/>
              <a:t>междугородные, внутрирайонные и городские телефонные линии; </a:t>
            </a:r>
          </a:p>
          <a:p>
            <a:r>
              <a:rPr lang="ru-RU" dirty="0"/>
              <a:t>сети радиофикации; </a:t>
            </a:r>
          </a:p>
          <a:p>
            <a:r>
              <a:rPr lang="ru-RU" dirty="0"/>
              <a:t>радиорелейные линии.</a:t>
            </a:r>
          </a:p>
          <a:p>
            <a:pPr>
              <a:buFontTx/>
              <a:buNone/>
            </a:pPr>
            <a:r>
              <a:rPr lang="ru-RU" dirty="0"/>
              <a:t> </a:t>
            </a:r>
          </a:p>
          <a:p>
            <a:pPr>
              <a:buFontTx/>
              <a:buNone/>
            </a:pPr>
            <a:r>
              <a:rPr lang="ru-RU" dirty="0"/>
              <a:t>Линии связи также могут быть кабельными и воздушными. 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75"/>
          </a:xfrm>
        </p:spPr>
        <p:txBody>
          <a:bodyPr/>
          <a:lstStyle/>
          <a:p>
            <a:r>
              <a:rPr lang="ru-RU" sz="3200">
                <a:solidFill>
                  <a:srgbClr val="CC3300"/>
                </a:solidFill>
              </a:rPr>
              <a:t>Камеральный выбор трассы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/>
              <a:t>На основе технико-экономического </a:t>
            </a:r>
            <a:r>
              <a:rPr lang="ru-RU" u="sng"/>
              <a:t>сравнения вариантов</a:t>
            </a:r>
            <a:r>
              <a:rPr lang="ru-RU"/>
              <a:t> выбирают наиболее экономичное и надежное в эксплуатации направление воздушной линии, которое согласовывается с федеральными и муниципальными организациями.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/>
              <a:t>Намеченную трассу прорабатывают с примерной расстановкой опор и подготавливают данные </a:t>
            </a:r>
            <a:r>
              <a:rPr lang="ru-RU" u="sng"/>
              <a:t>для ее обследования в натуре</a:t>
            </a:r>
            <a:r>
              <a:rPr lang="ru-RU"/>
              <a:t>. </a:t>
            </a:r>
          </a:p>
        </p:txBody>
      </p:sp>
    </p:spTree>
  </p:cSld>
  <p:clrMapOvr>
    <a:masterClrMapping/>
  </p:clrMapOvr>
  <p:transition>
    <p:cover dir="d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3600">
                <a:solidFill>
                  <a:srgbClr val="CC3300"/>
                </a:solidFill>
              </a:rPr>
              <a:t>Полевое обследование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buFontTx/>
              <a:buNone/>
            </a:pPr>
            <a:r>
              <a:rPr lang="ru-RU" b="1"/>
              <a:t>При полевом обследовании</a:t>
            </a:r>
            <a:r>
              <a:rPr lang="ru-RU"/>
              <a:t> трассы на местности </a:t>
            </a:r>
            <a:r>
              <a:rPr lang="ru-RU" b="1"/>
              <a:t>уточняют</a:t>
            </a:r>
            <a:r>
              <a:rPr lang="ru-RU"/>
              <a:t> топографические и геологические условия камерально разработанного направления. </a:t>
            </a:r>
          </a:p>
          <a:p>
            <a:pPr>
              <a:buFontTx/>
              <a:buNone/>
            </a:pPr>
            <a:r>
              <a:rPr lang="ru-RU"/>
              <a:t>Вдоль трассы производят инженерно-геологическое рекогносцировочное обследование, особенное исследование выполняют в местах с неблагоприятными физико-геологическими условиями.</a:t>
            </a:r>
          </a:p>
          <a:p>
            <a:endParaRPr lang="ru-RU"/>
          </a:p>
        </p:txBody>
      </p:sp>
    </p:spTree>
  </p:cSld>
  <p:clrMapOvr>
    <a:masterClrMapping/>
  </p:clrMapOvr>
  <p:transition>
    <p:cover dir="d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3600">
                <a:solidFill>
                  <a:srgbClr val="CC3300"/>
                </a:solidFill>
              </a:rPr>
              <a:t>Полевое обследование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/>
              <a:t>При полевом обследовании основное внимание обращают на: </a:t>
            </a:r>
          </a:p>
          <a:p>
            <a:pPr>
              <a:lnSpc>
                <a:spcPct val="90000"/>
              </a:lnSpc>
            </a:pPr>
            <a:r>
              <a:rPr lang="ru-RU" sz="2400"/>
              <a:t>выбор переходов через крупные водотоки, </a:t>
            </a:r>
          </a:p>
          <a:p>
            <a:pPr>
              <a:lnSpc>
                <a:spcPct val="90000"/>
              </a:lnSpc>
            </a:pPr>
            <a:r>
              <a:rPr lang="ru-RU" sz="2400"/>
              <a:t>выбор пересечений и сближений с инженерными сооружениями и коммуникациями, </a:t>
            </a:r>
          </a:p>
          <a:p>
            <a:pPr>
              <a:lnSpc>
                <a:spcPct val="90000"/>
              </a:lnSpc>
            </a:pPr>
            <a:r>
              <a:rPr lang="ru-RU" sz="2400"/>
              <a:t>выбор подходов к электростанциям и подстанциям, </a:t>
            </a:r>
          </a:p>
          <a:p>
            <a:pPr>
              <a:lnSpc>
                <a:spcPct val="90000"/>
              </a:lnSpc>
            </a:pPr>
            <a:r>
              <a:rPr lang="ru-RU" sz="2400"/>
              <a:t>выбор обходов горных районов и мест с неблагоприятными геологическими условиями, </a:t>
            </a:r>
          </a:p>
          <a:p>
            <a:pPr>
              <a:lnSpc>
                <a:spcPct val="90000"/>
              </a:lnSpc>
            </a:pPr>
            <a:r>
              <a:rPr lang="ru-RU" sz="2400"/>
              <a:t>выбор положения трассы на других наиболее трудных и сложных участках.</a:t>
            </a:r>
          </a:p>
          <a:p>
            <a:pPr>
              <a:lnSpc>
                <a:spcPct val="90000"/>
              </a:lnSpc>
            </a:pPr>
            <a:endParaRPr lang="ru-RU" sz="2400"/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u="sng"/>
              <a:t>Выбранные створы переходов и пересечений закрепляют на местности грунтовыми знаками.</a:t>
            </a:r>
          </a:p>
        </p:txBody>
      </p:sp>
    </p:spTree>
  </p:cSld>
  <p:clrMapOvr>
    <a:masterClrMapping/>
  </p:clrMapOvr>
  <p:transition>
    <p:cover dir="d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3600">
                <a:solidFill>
                  <a:srgbClr val="CC3300"/>
                </a:solidFill>
              </a:rPr>
              <a:t>Полевое обследование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При обследовании ведется </a:t>
            </a:r>
            <a:r>
              <a:rPr lang="ru-RU" u="sng"/>
              <a:t>специальный журнал</a:t>
            </a:r>
            <a:r>
              <a:rPr lang="ru-RU"/>
              <a:t>, в котором изображается и описывается:</a:t>
            </a:r>
          </a:p>
          <a:p>
            <a:r>
              <a:rPr lang="ru-RU"/>
              <a:t>схема трассы, </a:t>
            </a:r>
          </a:p>
          <a:p>
            <a:r>
              <a:rPr lang="ru-RU"/>
              <a:t> закрепление трассы,</a:t>
            </a:r>
          </a:p>
          <a:p>
            <a:r>
              <a:rPr lang="ru-RU"/>
              <a:t> привязка фиксированных точек к местным предметам. </a:t>
            </a:r>
          </a:p>
          <a:p>
            <a:pPr algn="ctr">
              <a:buFontTx/>
              <a:buNone/>
            </a:pPr>
            <a:r>
              <a:rPr lang="ru-RU"/>
              <a:t>Этот журнал используется в дальнейшем при технических изысканиях. </a:t>
            </a:r>
          </a:p>
        </p:txBody>
      </p:sp>
    </p:spTree>
  </p:cSld>
  <p:clrMapOvr>
    <a:masterClrMapping/>
  </p:clrMapOvr>
  <p:transition>
    <p:cover dir="d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3600">
                <a:solidFill>
                  <a:srgbClr val="CC3300"/>
                </a:solidFill>
              </a:rPr>
              <a:t>Полевое обследование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616575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ru-RU" sz="2800"/>
              <a:t>Одновременно с обследованием производят </a:t>
            </a:r>
            <a:r>
              <a:rPr lang="ru-RU" sz="2800" u="sng"/>
              <a:t>согласование трассы с землепользователями и органами, осуществляющими государст-венный контроль за использованием земель и охраной недр,</a:t>
            </a:r>
            <a:r>
              <a:rPr lang="ru-RU" sz="2800"/>
              <a:t> а также с заинтересован-ными организациями, в ведении которых находятся инженерные сооружения и коммуникации.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/>
              <a:t>При этом согласовании возможно некоторое корректирование трассы.</a:t>
            </a:r>
          </a:p>
        </p:txBody>
      </p:sp>
    </p:spTree>
  </p:cSld>
  <p:clrMapOvr>
    <a:masterClrMapping/>
  </p:clrMapOvr>
  <p:transition>
    <p:cover dir="d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3600">
                <a:solidFill>
                  <a:srgbClr val="CC3300"/>
                </a:solidFill>
              </a:rPr>
              <a:t>Полевое трассирование ЛЭП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4713288"/>
          </a:xfrm>
        </p:spPr>
        <p:txBody>
          <a:bodyPr/>
          <a:lstStyle/>
          <a:p>
            <a:pPr>
              <a:buFontTx/>
              <a:buNone/>
            </a:pPr>
            <a:r>
              <a:rPr lang="ru-RU" b="1"/>
              <a:t>Полевое трассирование ЛЭП</a:t>
            </a:r>
            <a:r>
              <a:rPr lang="ru-RU"/>
              <a:t> выполняют в обычном порядке:</a:t>
            </a:r>
          </a:p>
          <a:p>
            <a:r>
              <a:rPr lang="ru-RU"/>
              <a:t> разбивают пикетаж,</a:t>
            </a:r>
          </a:p>
          <a:p>
            <a:r>
              <a:rPr lang="ru-RU"/>
              <a:t>проводят съемку вдоль трассы по 50 м с каждой стороны магистрального хода.</a:t>
            </a:r>
          </a:p>
        </p:txBody>
      </p:sp>
    </p:spTree>
  </p:cSld>
  <p:clrMapOvr>
    <a:masterClrMapping/>
  </p:clrMapOvr>
  <p:transition>
    <p:cover dir="d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3600">
                <a:solidFill>
                  <a:srgbClr val="CC3300"/>
                </a:solidFill>
              </a:rPr>
              <a:t>Полевое трассирование ЛЭП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ru-RU"/>
          </a:p>
          <a:p>
            <a:pPr>
              <a:lnSpc>
                <a:spcPct val="90000"/>
              </a:lnSpc>
              <a:buFontTx/>
              <a:buNone/>
            </a:pPr>
            <a:r>
              <a:rPr lang="ru-RU" u="sng"/>
              <a:t>Особенность разбивки пикетажа при трассировании ЛЭП в том, что </a:t>
            </a:r>
            <a:r>
              <a:rPr lang="ru-RU" sz="3600" u="sng">
                <a:solidFill>
                  <a:srgbClr val="CC3300"/>
                </a:solidFill>
              </a:rPr>
              <a:t>полностью отпадает необходимость в разбивке кривых и учете домера</a:t>
            </a:r>
            <a:r>
              <a:rPr lang="ru-RU"/>
              <a:t> и, следовательно, расстояние между соседними вершинами поворотов или створными точками будет равно разности их пикетажного значения.</a:t>
            </a:r>
          </a:p>
        </p:txBody>
      </p:sp>
    </p:spTree>
  </p:cSld>
  <p:clrMapOvr>
    <a:masterClrMapping/>
  </p:clrMapOvr>
  <p:transition>
    <p:cover dir="d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3600">
                <a:solidFill>
                  <a:srgbClr val="CC3300"/>
                </a:solidFill>
              </a:rPr>
              <a:t>Полевое трассирование ЛЭП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543550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Одновременно с разбивкой пикетажа: </a:t>
            </a:r>
          </a:p>
          <a:p>
            <a:r>
              <a:rPr lang="ru-RU"/>
              <a:t>производят </a:t>
            </a:r>
            <a:r>
              <a:rPr lang="ru-RU" u="sng"/>
              <a:t>съемку в крупном масштабе</a:t>
            </a:r>
            <a:r>
              <a:rPr lang="ru-RU"/>
              <a:t> площадок подстанций, монтерских пунктов и ремонтных баз, </a:t>
            </a:r>
          </a:p>
          <a:p>
            <a:r>
              <a:rPr lang="ru-RU"/>
              <a:t>обследуют проходящие в районе трассы дороги и карьеры стройматериалов, </a:t>
            </a:r>
          </a:p>
          <a:p>
            <a:r>
              <a:rPr lang="ru-RU"/>
              <a:t>при отсутствии дорог намечают места, по которым с наименьшими затратами они могут быть построены. 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3600">
                <a:solidFill>
                  <a:srgbClr val="CC3300"/>
                </a:solidFill>
              </a:rPr>
              <a:t>Полевое трассирование ЛЭП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543550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Под площадки для сооружений на трассе ЛЭП выполняют </a:t>
            </a:r>
            <a:r>
              <a:rPr lang="ru-RU" u="sng"/>
              <a:t>съемку в масштабе 1:1000 - 1:5000.</a:t>
            </a:r>
            <a:r>
              <a:rPr lang="ru-RU"/>
              <a:t> </a:t>
            </a:r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r>
              <a:rPr lang="ru-RU"/>
              <a:t>Площади съемки могут составлять 5-20 га. </a:t>
            </a:r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r>
              <a:rPr lang="ru-RU"/>
              <a:t>Съемки целесообразно выполнять электронными тахеометрами!!!!!!!! 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>
                <a:solidFill>
                  <a:srgbClr val="CC3300"/>
                </a:solidFill>
              </a:rPr>
              <a:t>Полевое трассирование ЛЭП</a:t>
            </a:r>
            <a:r>
              <a:rPr lang="ru-RU" sz="2400"/>
              <a:t> </a:t>
            </a:r>
          </a:p>
          <a:p>
            <a:pPr>
              <a:buFontTx/>
              <a:buNone/>
            </a:pPr>
            <a:endParaRPr lang="ru-RU" sz="2400"/>
          </a:p>
          <a:p>
            <a:pPr>
              <a:buFontTx/>
              <a:buNone/>
            </a:pPr>
            <a:r>
              <a:rPr lang="ru-RU"/>
              <a:t>Технические изыскания небольших трасс, проходящих в слабо пересеченной местности, выполняют </a:t>
            </a:r>
            <a:r>
              <a:rPr lang="ru-RU" b="1"/>
              <a:t>наземными методами</a:t>
            </a:r>
            <a:r>
              <a:rPr lang="ru-RU"/>
              <a:t>. </a:t>
            </a:r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r>
              <a:rPr lang="ru-RU"/>
              <a:t>При изысканиях больших трасс, прокладываемых в сложных условиях, применяют </a:t>
            </a:r>
            <a:r>
              <a:rPr lang="ru-RU" b="1"/>
              <a:t>аэрометоды</a:t>
            </a:r>
            <a:r>
              <a:rPr lang="ru-RU"/>
              <a:t>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dirty="0"/>
              <a:t>Основными элементами воздушных линий являются </a:t>
            </a:r>
            <a:endParaRPr lang="ru-RU" b="1" i="1" dirty="0"/>
          </a:p>
          <a:p>
            <a:pPr>
              <a:buFontTx/>
              <a:buNone/>
            </a:pPr>
            <a:r>
              <a:rPr lang="ru-RU" b="1" i="1" dirty="0"/>
              <a:t>опоры, провода, изоляторы. </a:t>
            </a:r>
            <a:endParaRPr lang="en-US" b="1" i="1" dirty="0"/>
          </a:p>
          <a:p>
            <a:pPr>
              <a:buFontTx/>
              <a:buNone/>
            </a:pPr>
            <a:endParaRPr lang="ru-RU" dirty="0"/>
          </a:p>
          <a:p>
            <a:pPr>
              <a:buFontTx/>
              <a:buNone/>
            </a:pPr>
            <a:r>
              <a:rPr lang="ru-RU" dirty="0"/>
              <a:t>Опоры разделяют на анкерные и промежуточные.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832475"/>
          </a:xfrm>
        </p:spPr>
        <p:txBody>
          <a:bodyPr/>
          <a:lstStyle/>
          <a:p>
            <a:pPr marL="457200" indent="-457200">
              <a:lnSpc>
                <a:spcPct val="135000"/>
              </a:lnSpc>
              <a:buFontTx/>
              <a:buNone/>
            </a:pPr>
            <a:r>
              <a:rPr lang="ru-RU">
                <a:solidFill>
                  <a:srgbClr val="CC3300"/>
                </a:solidFill>
              </a:rPr>
              <a:t>Перенос проекта</a:t>
            </a:r>
            <a:r>
              <a:rPr lang="ru-RU" sz="2800"/>
              <a:t> на местность осуществляют </a:t>
            </a:r>
            <a:r>
              <a:rPr lang="ru-RU" sz="2800">
                <a:solidFill>
                  <a:srgbClr val="CC3300"/>
                </a:solidFill>
              </a:rPr>
              <a:t>по данным привязки</a:t>
            </a:r>
            <a:r>
              <a:rPr lang="ru-RU" sz="2800"/>
              <a:t> основных точек к контурам или </a:t>
            </a:r>
            <a:r>
              <a:rPr lang="ru-RU" sz="2800">
                <a:solidFill>
                  <a:srgbClr val="CC3300"/>
                </a:solidFill>
              </a:rPr>
              <a:t>по координатам</a:t>
            </a:r>
            <a:r>
              <a:rPr lang="ru-RU" sz="2800"/>
              <a:t>. </a:t>
            </a:r>
          </a:p>
          <a:p>
            <a:pPr marL="457200" indent="-457200">
              <a:lnSpc>
                <a:spcPct val="135000"/>
              </a:lnSpc>
              <a:buFontTx/>
              <a:buNone/>
            </a:pPr>
            <a:r>
              <a:rPr lang="ru-RU" sz="2800"/>
              <a:t>Поскольку для ЛЭП расстояния между этими точками могут достигать десятка километров, то прямые участки вешат. Для это разработаны специальные способы. Створные точки выбирают в пределах прямой видимости в среднем через 700 м, но не более  1 км. </a:t>
            </a:r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4000">
                <a:solidFill>
                  <a:srgbClr val="CC3300"/>
                </a:solidFill>
              </a:rPr>
              <a:t>Наземный метод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В </a:t>
            </a:r>
            <a:r>
              <a:rPr lang="ru-RU" u="sng"/>
              <a:t>отличие от других трасс</a:t>
            </a:r>
            <a:r>
              <a:rPr lang="ru-RU"/>
              <a:t> линия электропередач состоит только из прямых участков, с поворотами в вершинах углов. </a:t>
            </a:r>
          </a:p>
          <a:p>
            <a:pPr>
              <a:buFontTx/>
              <a:buNone/>
            </a:pPr>
            <a:r>
              <a:rPr lang="ru-RU"/>
              <a:t>Поэтому углы поворотов должны выбираться в местах, </a:t>
            </a:r>
            <a:r>
              <a:rPr lang="ru-RU" u="sng"/>
              <a:t>удобных для сооружения опор</a:t>
            </a:r>
            <a:r>
              <a:rPr lang="ru-RU"/>
              <a:t>, т. е. геологически устойчивых и расположенных вдали от растущих  оврагов.</a:t>
            </a:r>
          </a:p>
        </p:txBody>
      </p:sp>
    </p:spTree>
  </p:cSld>
  <p:clrMapOvr>
    <a:masterClrMapping/>
  </p:clrMapOvr>
  <p:transition>
    <p:cover dir="d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На трассах воздушных линий </a:t>
            </a:r>
            <a:r>
              <a:rPr lang="ru-RU" u="sng"/>
              <a:t>продольные профили</a:t>
            </a:r>
            <a:r>
              <a:rPr lang="ru-RU"/>
              <a:t> составляют </a:t>
            </a:r>
            <a:r>
              <a:rPr lang="ru-RU" sz="4000">
                <a:solidFill>
                  <a:srgbClr val="CC3300"/>
                </a:solidFill>
              </a:rPr>
              <a:t>по плюсовым точкам,</a:t>
            </a:r>
            <a:r>
              <a:rPr lang="ru-RU"/>
              <a:t> которые располагаются на характерных перегибах рельефа местности, на поворотах трассы и в местах пересечений естественных препятствий или искусственных сооружений. </a:t>
            </a:r>
          </a:p>
        </p:txBody>
      </p:sp>
    </p:spTree>
  </p:cSld>
  <p:clrMapOvr>
    <a:masterClrMapping/>
  </p:clrMapOvr>
  <p:transition>
    <p:cover dir="d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sz="4000" u="sng"/>
              <a:t>Поэтому при изысканиях воздушных линий весьма эффективен беспикетный способ трассирования.</a:t>
            </a:r>
          </a:p>
          <a:p>
            <a:pPr algn="ctr"/>
            <a:endParaRPr lang="ru-RU" sz="4000"/>
          </a:p>
        </p:txBody>
      </p:sp>
    </p:spTree>
  </p:cSld>
  <p:clrMapOvr>
    <a:masterClrMapping/>
  </p:clrMapOvr>
  <p:transition>
    <p:cover dir="d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61657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/>
              <a:t>При пересечении трассой инженерных сооружений и водотоков измеряют величину угла пересечения и производят крупномасштабную тахеометрическую съемку полосы с высотой сечения рельефа 0,5-1 м.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/>
              <a:t>На дорожных магистралях нивелируют головки рельсов или ось покрытия автодороги;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/>
              <a:t>на водотоках определяют отметки уровня высоких вод и ледохода. </a:t>
            </a:r>
          </a:p>
        </p:txBody>
      </p:sp>
    </p:spTree>
  </p:cSld>
  <p:clrMapOvr>
    <a:masterClrMapping/>
  </p:clrMapOvr>
  <p:transition>
    <p:cover dir="d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74637"/>
          </a:xfrm>
        </p:spPr>
        <p:txBody>
          <a:bodyPr/>
          <a:lstStyle/>
          <a:p>
            <a:r>
              <a:rPr lang="ru-RU" sz="3200">
                <a:solidFill>
                  <a:srgbClr val="CC3300"/>
                </a:solidFill>
              </a:rPr>
              <a:t>Аэрометод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Вдоль выбранного направления трассы ВЛ производят маршрутную аэрофотосъемку в масштабе 1:12 000 - 1:15 000, а в горных районах 1:8000 - 1:10 000. </a:t>
            </a:r>
          </a:p>
          <a:p>
            <a:pPr>
              <a:buFontTx/>
              <a:buNone/>
            </a:pPr>
            <a:r>
              <a:rPr lang="ru-RU"/>
              <a:t>Площадки и большие   переходы   снимают   в    масштабе    1:4000 - 1:6000.</a:t>
            </a:r>
          </a:p>
        </p:txBody>
      </p:sp>
    </p:spTree>
  </p:cSld>
  <p:clrMapOvr>
    <a:masterClrMapping/>
  </p:clrMapOvr>
  <p:transition>
    <p:cover dir="d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74637"/>
          </a:xfrm>
        </p:spPr>
        <p:txBody>
          <a:bodyPr/>
          <a:lstStyle/>
          <a:p>
            <a:r>
              <a:rPr lang="ru-RU" sz="3600">
                <a:solidFill>
                  <a:srgbClr val="CC3300"/>
                </a:solidFill>
              </a:rPr>
              <a:t>Аэрометод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689600"/>
          </a:xfrm>
        </p:spPr>
        <p:txBody>
          <a:bodyPr/>
          <a:lstStyle/>
          <a:p>
            <a:pPr>
              <a:buFontTx/>
              <a:buNone/>
            </a:pPr>
            <a:r>
              <a:rPr lang="ru-RU" sz="2800"/>
              <a:t>Намеченная на топографических картах трасса ВЛ уточняется по фотосхемам, стереопарам, а при необходимости и фотопланам. </a:t>
            </a:r>
          </a:p>
          <a:p>
            <a:pPr>
              <a:buFontTx/>
              <a:buNone/>
            </a:pPr>
            <a:r>
              <a:rPr lang="ru-RU" sz="2800"/>
              <a:t>При развитии пространственной фототриангуляции и стереообработки аэрофотоснимков определяют </a:t>
            </a:r>
            <a:r>
              <a:rPr lang="ru-RU" u="sng"/>
              <a:t>координаты углов поворота, створных точек, точек переходов через препятствия</a:t>
            </a:r>
            <a:r>
              <a:rPr lang="ru-RU" sz="2800"/>
              <a:t>, а также вычисляют </a:t>
            </a:r>
            <a:r>
              <a:rPr lang="ru-RU" u="sng"/>
              <a:t>пикетаж трассы</a:t>
            </a:r>
            <a:r>
              <a:rPr lang="ru-RU" sz="2800"/>
              <a:t> и </a:t>
            </a:r>
            <a:r>
              <a:rPr lang="ru-RU" u="sng"/>
              <a:t>высоты пикетных точек, данные привязки</a:t>
            </a:r>
            <a:r>
              <a:rPr lang="ru-RU" sz="2800"/>
              <a:t> для выноса трассы в натуру.</a:t>
            </a:r>
          </a:p>
        </p:txBody>
      </p:sp>
    </p:spTree>
  </p:cSld>
  <p:clrMapOvr>
    <a:masterClrMapping/>
  </p:clrMapOvr>
  <p:transition>
    <p:cover dir="d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74637"/>
          </a:xfrm>
        </p:spPr>
        <p:txBody>
          <a:bodyPr/>
          <a:lstStyle/>
          <a:p>
            <a:r>
              <a:rPr lang="ru-RU" sz="3600">
                <a:solidFill>
                  <a:srgbClr val="CC3300"/>
                </a:solidFill>
              </a:rPr>
              <a:t>Аэрометод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В результате фотограмметрических работ составляют:</a:t>
            </a:r>
          </a:p>
          <a:p>
            <a:r>
              <a:rPr lang="ru-RU"/>
              <a:t> план и профиль трассы,</a:t>
            </a:r>
          </a:p>
          <a:p>
            <a:r>
              <a:rPr lang="ru-RU"/>
              <a:t> крупномасштабные планы площадок и переходов, коридоров примыкания ВЛ,</a:t>
            </a:r>
          </a:p>
          <a:p>
            <a:r>
              <a:rPr lang="ru-RU"/>
              <a:t> намечают трассы временных дорог к опорам в горной местности.</a:t>
            </a:r>
          </a:p>
        </p:txBody>
      </p:sp>
    </p:spTree>
  </p:cSld>
  <p:clrMapOvr>
    <a:masterClrMapping/>
  </p:clrMapOvr>
  <p:transition>
    <p:cover dir="d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74637"/>
          </a:xfrm>
        </p:spPr>
        <p:txBody>
          <a:bodyPr/>
          <a:lstStyle/>
          <a:p>
            <a:r>
              <a:rPr lang="ru-RU" sz="3600">
                <a:solidFill>
                  <a:srgbClr val="CC3300"/>
                </a:solidFill>
              </a:rPr>
              <a:t>Аэрометод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Углы поворота и створные точки фотограмметрически разработанной трассы выносят в натуру </a:t>
            </a:r>
            <a:r>
              <a:rPr lang="ru-RU" sz="2800" u="sng"/>
              <a:t>по данным привязки к контурам местности или пунктам геодезического обоснования.</a:t>
            </a:r>
            <a:r>
              <a:rPr lang="ru-RU" sz="2800"/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Так как вследствие ошибок фотограмметрических измерений вынесенные створные точки могут быть несколько смещены от прямой линии, соединяющей вершины углов поворота трассы, то </a:t>
            </a:r>
            <a:r>
              <a:rPr lang="ru-RU" sz="2800" u="sng"/>
              <a:t>при помощи теодолита производится строгое введение вынесенных точек в створ и их закрепление</a:t>
            </a:r>
            <a:r>
              <a:rPr lang="ru-RU" sz="2800"/>
              <a:t>.</a:t>
            </a:r>
          </a:p>
        </p:txBody>
      </p:sp>
    </p:spTree>
  </p:cSld>
  <p:clrMapOvr>
    <a:masterClrMapping/>
  </p:clrMapOvr>
  <p:transition>
    <p:cover dir="d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4000">
                <a:solidFill>
                  <a:srgbClr val="CC3300"/>
                </a:solidFill>
              </a:rPr>
              <a:t>Нивелирование трассы 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4000">
              <a:solidFill>
                <a:srgbClr val="CC33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Нивелирование трассы ВЛ выполняется с целью составления продольного профиля, по которому проектируют положение и высоту опор, обеспечивающих расчетный габарит приближений проводов.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При этом требуется, чтобы ошибки из-за обобщения (спрямления) рельефа при выборе характерных плюсовых точек не превышали </a:t>
            </a:r>
            <a:r>
              <a:rPr lang="ru-RU" sz="3600">
                <a:solidFill>
                  <a:srgbClr val="CC3300"/>
                </a:solidFill>
              </a:rPr>
              <a:t>0,3 м.</a:t>
            </a:r>
            <a:r>
              <a:rPr lang="ru-RU" sz="2800"/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u="sng"/>
              <a:t>Очевидно, что этому требованию должна соответствовать точность нивелирования.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800"/>
          </a:p>
        </p:txBody>
      </p:sp>
    </p:spTree>
  </p:cSld>
  <p:clrMapOvr>
    <a:masterClrMapping/>
  </p:clrMapOvr>
  <p:transition>
    <p:cover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3600" u="sng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Анкерными</a:t>
            </a:r>
            <a:r>
              <a:rPr lang="ru-RU" sz="3600" dirty="0"/>
              <a:t> </a:t>
            </a:r>
            <a:r>
              <a:rPr lang="ru-RU" dirty="0"/>
              <a:t>называют такие опоры, которые принимают на себя все усилия от натяжения провода.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dirty="0"/>
              <a:t>Среди анкерных опор выделяют </a:t>
            </a:r>
            <a:r>
              <a:rPr lang="ru-RU" b="1" dirty="0"/>
              <a:t>угловые опоры</a:t>
            </a:r>
            <a:r>
              <a:rPr lang="ru-RU" dirty="0"/>
              <a:t>, сооружаемые в вершинах углов поворота трассы, и </a:t>
            </a:r>
            <a:r>
              <a:rPr lang="ru-RU" b="1" dirty="0"/>
              <a:t>специальные опоры</a:t>
            </a:r>
            <a:r>
              <a:rPr lang="ru-RU" dirty="0"/>
              <a:t>, устанавливаемые на переходах через широкие или высокие препятствия.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dirty="0"/>
              <a:t>Анкерный пролет, т. е. расстояние между смежными анкерными опорами, принимают равным 5-7 км.</a:t>
            </a:r>
            <a:endParaRPr lang="ru-RU" dirty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75"/>
          </a:xfrm>
        </p:spPr>
        <p:txBody>
          <a:bodyPr/>
          <a:lstStyle/>
          <a:p>
            <a:r>
              <a:rPr lang="ru-RU" sz="3600">
                <a:solidFill>
                  <a:srgbClr val="CC3300"/>
                </a:solidFill>
              </a:rPr>
              <a:t>Нивелирование трассы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/>
              <a:t>Так как допуск на определение вертикального габарита достаточно свободен (около 25 см), возможна замена геометрического нивелирования по трассе </a:t>
            </a:r>
            <a:r>
              <a:rPr lang="ru-RU" sz="4000" u="sng">
                <a:solidFill>
                  <a:srgbClr val="CC3300"/>
                </a:solidFill>
              </a:rPr>
              <a:t>тригонометрическим</a:t>
            </a:r>
            <a:r>
              <a:rPr lang="ru-RU"/>
              <a:t>.</a:t>
            </a:r>
          </a:p>
          <a:p>
            <a:endParaRPr lang="ru-RU"/>
          </a:p>
        </p:txBody>
      </p:sp>
    </p:spTree>
  </p:cSld>
  <p:clrMapOvr>
    <a:masterClrMapping/>
  </p:clrMapOvr>
  <p:transition>
    <p:cover dir="d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88913"/>
            <a:ext cx="8229600" cy="5792787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solidFill>
                  <a:srgbClr val="CC3300"/>
                </a:solidFill>
              </a:rPr>
              <a:t>Нивелирование трассы</a:t>
            </a:r>
          </a:p>
          <a:p>
            <a:pPr>
              <a:buFontTx/>
              <a:buNone/>
            </a:pPr>
            <a:endParaRPr lang="ru-RU" sz="4400">
              <a:solidFill>
                <a:srgbClr val="CC3300"/>
              </a:solidFill>
            </a:endParaRPr>
          </a:p>
          <a:p>
            <a:pPr>
              <a:buFontTx/>
              <a:buNone/>
            </a:pPr>
            <a:r>
              <a:rPr lang="ru-RU"/>
              <a:t>В равнинной местности, а также на больших переходах через водотоки, на пересечениях дорог, в застроенных местах производят </a:t>
            </a:r>
            <a:r>
              <a:rPr lang="ru-RU" u="sng"/>
              <a:t>техническое нивелирование</a:t>
            </a:r>
            <a:r>
              <a:rPr lang="ru-RU"/>
              <a:t> по пикетажу трассы ВЛ. </a:t>
            </a:r>
          </a:p>
          <a:p>
            <a:pPr>
              <a:buFontTx/>
              <a:buNone/>
            </a:pPr>
            <a:r>
              <a:rPr lang="ru-RU"/>
              <a:t>В горных районах и сильно пересеченной местности можно прокладывать по трассе </a:t>
            </a:r>
            <a:r>
              <a:rPr lang="ru-RU" u="sng">
                <a:effectLst>
                  <a:outerShdw blurRad="38100" dist="38100" dir="2700000" algn="tl">
                    <a:srgbClr val="FFFFFF"/>
                  </a:outerShdw>
                </a:effectLst>
              </a:rPr>
              <a:t>тахеометрические ходы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</a:p>
        </p:txBody>
      </p:sp>
    </p:spTree>
  </p:cSld>
  <p:clrMapOvr>
    <a:masterClrMapping/>
  </p:clrMapOvr>
  <p:transition>
    <p:cover dir="d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81075"/>
            <a:ext cx="8229600" cy="55435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/>
              <a:t>При пересечении существующих линий электропередач и линий связи дополнительно:</a:t>
            </a:r>
          </a:p>
          <a:p>
            <a:pPr>
              <a:lnSpc>
                <a:spcPct val="90000"/>
              </a:lnSpc>
            </a:pPr>
            <a:r>
              <a:rPr lang="ru-RU"/>
              <a:t> измеряют расстояние от трассы до смежных опор пролета, </a:t>
            </a:r>
          </a:p>
          <a:p>
            <a:pPr>
              <a:lnSpc>
                <a:spcPct val="90000"/>
              </a:lnSpc>
            </a:pPr>
            <a:r>
              <a:rPr lang="ru-RU"/>
              <a:t>определяют высоты верхних и нижних проводов и тросов на этих опорах и смежных с ними, </a:t>
            </a:r>
          </a:p>
          <a:p>
            <a:pPr>
              <a:lnSpc>
                <a:spcPct val="90000"/>
              </a:lnSpc>
            </a:pPr>
            <a:r>
              <a:rPr lang="ru-RU"/>
              <a:t> в месте пересечения, производят съемку профиля пересекаемого пролета. 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75"/>
          </a:xfrm>
          <a:noFill/>
          <a:ln/>
        </p:spPr>
        <p:txBody>
          <a:bodyPr/>
          <a:lstStyle/>
          <a:p>
            <a:r>
              <a:rPr lang="ru-RU" sz="3200">
                <a:solidFill>
                  <a:srgbClr val="CC3300"/>
                </a:solidFill>
              </a:rPr>
              <a:t>Нивелирование трассы</a:t>
            </a:r>
          </a:p>
        </p:txBody>
      </p:sp>
    </p:spTree>
  </p:cSld>
  <p:clrMapOvr>
    <a:masterClrMapping/>
  </p:clrMapOvr>
  <p:transition>
    <p:cover dir="d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Определение высот проводов и тросов производится </a:t>
            </a:r>
            <a:r>
              <a:rPr lang="ru-RU" u="sng"/>
              <a:t>методом тригонометрического нивелирования</a:t>
            </a:r>
            <a:r>
              <a:rPr lang="ru-RU"/>
              <a:t> или </a:t>
            </a:r>
            <a:r>
              <a:rPr lang="ru-RU" u="sng"/>
              <a:t>наземной фототеодолитной съемки</a:t>
            </a:r>
            <a:r>
              <a:rPr lang="ru-RU"/>
              <a:t> с обеспечением измерения с ошибкой не более 0,15 м. </a:t>
            </a:r>
          </a:p>
          <a:p>
            <a:pPr>
              <a:buFontTx/>
              <a:buNone/>
            </a:pPr>
            <a:r>
              <a:rPr lang="ru-RU"/>
              <a:t>Для контроля высоты определяют с двух независимых станций с допустимым расхождением между ними до 0,20 м. 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75"/>
          </a:xfrm>
          <a:noFill/>
          <a:ln/>
        </p:spPr>
        <p:txBody>
          <a:bodyPr/>
          <a:lstStyle/>
          <a:p>
            <a:r>
              <a:rPr lang="ru-RU" sz="3600">
                <a:solidFill>
                  <a:srgbClr val="CC3300"/>
                </a:solidFill>
              </a:rPr>
              <a:t>Нивелирование трассы</a:t>
            </a:r>
          </a:p>
        </p:txBody>
      </p:sp>
    </p:spTree>
  </p:cSld>
  <p:clrMapOvr>
    <a:masterClrMapping/>
  </p:clrMapOvr>
  <p:transition>
    <p:cover dir="d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i="1"/>
              <a:t>Определение высоты провода или троса, считая его недоступным (сам-то).</a:t>
            </a:r>
          </a:p>
        </p:txBody>
      </p:sp>
    </p:spTree>
  </p:cSld>
  <p:clrMapOvr>
    <a:masterClrMapping/>
  </p:clrMapOvr>
  <p:transition>
    <p:cover dir="d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u="sng">
                <a:solidFill>
                  <a:srgbClr val="CC3300"/>
                </a:solidFill>
              </a:rPr>
              <a:t>Поперечные профили</a:t>
            </a:r>
            <a:r>
              <a:rPr lang="ru-RU" sz="2800"/>
              <a:t> разбивают и нивелируют на участках, где поперечное превышение между осью воздушной линии и проекцией на местность крайних проводов превышает 0,4м. </a:t>
            </a:r>
          </a:p>
          <a:p>
            <a:pPr>
              <a:buFontTx/>
              <a:buNone/>
            </a:pPr>
            <a:r>
              <a:rPr lang="ru-RU" sz="2800"/>
              <a:t>Длина поперечников в каждую сторону от оси в зависимости от напряжения линии составляет 10-20 м (для ВЛ 220-750 кВ). </a:t>
            </a:r>
          </a:p>
          <a:p>
            <a:pPr>
              <a:buFontTx/>
              <a:buNone/>
            </a:pPr>
            <a:r>
              <a:rPr lang="ru-RU" sz="2800"/>
              <a:t>Точность определения отметок по поперечным профилям должна быть такой же, как и на продольном  профиле по оси трассы.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2700338" y="111125"/>
            <a:ext cx="51863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CC3300"/>
                </a:solidFill>
              </a:rPr>
              <a:t>Нивелирование трассы</a:t>
            </a:r>
          </a:p>
        </p:txBody>
      </p:sp>
    </p:spTree>
  </p:cSld>
  <p:clrMapOvr>
    <a:masterClrMapping/>
  </p:clrMapOvr>
  <p:transition>
    <p:cover dir="d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229600" cy="4641850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Через каждые 8 - 10 км устанавливают на трассе железобетонные или деревянные реперы. </a:t>
            </a:r>
          </a:p>
          <a:p>
            <a:pPr>
              <a:buFontTx/>
              <a:buNone/>
            </a:pPr>
            <a:r>
              <a:rPr lang="ru-RU"/>
              <a:t>Установку железобетонных реперов приурочивают к переходам через крупные водотоки и к местам расположения больших площадок.</a:t>
            </a: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2700338" y="111125"/>
            <a:ext cx="53133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 </a:t>
            </a:r>
            <a:r>
              <a:rPr lang="ru-RU" sz="3600">
                <a:solidFill>
                  <a:srgbClr val="CC3300"/>
                </a:solidFill>
              </a:rPr>
              <a:t>Нивелирование трассы</a:t>
            </a:r>
            <a:r>
              <a:rPr lang="ru-RU"/>
              <a:t> </a:t>
            </a:r>
          </a:p>
        </p:txBody>
      </p:sp>
    </p:spTree>
  </p:cSld>
  <p:clrMapOvr>
    <a:masterClrMapping/>
  </p:clrMapOvr>
  <p:transition>
    <p:cover dir="d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buFontTx/>
              <a:buNone/>
            </a:pPr>
            <a:r>
              <a:rPr lang="ru-RU" sz="2800"/>
              <a:t>При трассировании одновременно двух линий электропередач, идущих параллельно одна другой, необходимо через каждые 3-5 км замыкать нивелирные ходы между одноименными точками трассы (углами поворота или створными точками), чтобы проверить правильность вешения и точность линейных и высотных измерений. </a:t>
            </a:r>
          </a:p>
          <a:p>
            <a:pPr>
              <a:buFontTx/>
              <a:buNone/>
            </a:pPr>
            <a:r>
              <a:rPr lang="ru-RU" sz="2800"/>
              <a:t>В этом случае реперы устанавливают общие для двух линий, располагая их примерно посредине между ними.</a:t>
            </a: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3059113" y="-33338"/>
            <a:ext cx="5186362" cy="641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CC3300"/>
                </a:solidFill>
              </a:rPr>
              <a:t>Нивелирование трассы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4713288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При уравнивании ходов между пунктами государственной нивелирной сети сначала по средним превышениям из двух ходов определяют отметки установленных </a:t>
            </a:r>
            <a:r>
              <a:rPr lang="ru-RU" u="sng">
                <a:effectLst>
                  <a:outerShdw blurRad="38100" dist="38100" dir="2700000" algn="tl">
                    <a:srgbClr val="FFFFFF"/>
                  </a:outerShdw>
                </a:effectLst>
              </a:rPr>
              <a:t>реперов</a:t>
            </a:r>
            <a:r>
              <a:rPr lang="ru-RU"/>
              <a:t>, а затем между отметками этих реперов увязывают ходы по обеим линиям.</a:t>
            </a: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2843213" y="160338"/>
            <a:ext cx="4625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CC3300"/>
                </a:solidFill>
              </a:rPr>
              <a:t>Нивелирование трассы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При использовании 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тахеометрического метода</a:t>
            </a:r>
            <a:r>
              <a:rPr lang="ru-RU"/>
              <a:t> нивелирования совмещают работы по проложению хода со съемкой полосы местности.</a:t>
            </a:r>
          </a:p>
          <a:p>
            <a:pPr>
              <a:buFontTx/>
              <a:buNone/>
            </a:pPr>
            <a:r>
              <a:rPr lang="ru-RU"/>
              <a:t>Тахеометрический ход прокладывают путем </a:t>
            </a:r>
            <a:r>
              <a:rPr lang="ru-RU" u="sng"/>
              <a:t>двусторонних </a:t>
            </a:r>
            <a:r>
              <a:rPr lang="ru-RU"/>
              <a:t>измерений расстояний и превышений в прямом и обратном направлениях. </a:t>
            </a:r>
          </a:p>
          <a:p>
            <a:pPr>
              <a:buFontTx/>
              <a:buNone/>
            </a:pPr>
            <a:r>
              <a:rPr lang="ru-RU" b="1"/>
              <a:t>Углы наклона определяют при двух положениях круга.</a:t>
            </a: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2771775" y="38100"/>
            <a:ext cx="51863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CC3300"/>
                </a:solidFill>
              </a:rPr>
              <a:t>Нивелирование трассы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400" u="sng"/>
              <a:t>Промежуточные</a:t>
            </a:r>
            <a:r>
              <a:rPr lang="ru-RU" sz="4400"/>
              <a:t> опоры только поддерживают провода, натянутые между анкерными опорами. </a:t>
            </a:r>
          </a:p>
          <a:p>
            <a:pPr algn="ctr">
              <a:buFontTx/>
              <a:buNone/>
            </a:pPr>
            <a:r>
              <a:rPr lang="ru-RU" sz="4400"/>
              <a:t>Опоры бывают деревянные, металлические  и железобетонные</a:t>
            </a:r>
            <a:r>
              <a:rPr lang="ru-RU"/>
              <a:t>. 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>
              <a:buFontTx/>
              <a:buNone/>
            </a:pPr>
            <a:r>
              <a:rPr lang="ru-RU" sz="2800"/>
              <a:t>Точки хода выбирают с расчетом обеспечения съемки рельефа и ситуации вдоль трассы. Иногда прокладывают сначала основной («каркасный») ход по створным и угловым точкам со сторонами 500 - 1000 м с измерением линий с относительной погрешностью не более 1/800. Съемочные ходы привязывают к пунктам основных сетей. </a:t>
            </a:r>
          </a:p>
          <a:p>
            <a:pPr>
              <a:buFontTx/>
              <a:buNone/>
            </a:pPr>
            <a:r>
              <a:rPr lang="ru-RU" sz="2800"/>
              <a:t>При использовании тахеометрического метода определяют одновременно габариты приближений. </a:t>
            </a:r>
          </a:p>
        </p:txBody>
      </p:sp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2771775" y="38100"/>
            <a:ext cx="51863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CC3300"/>
                </a:solidFill>
              </a:rPr>
              <a:t>Нивелирование трассы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908050"/>
            <a:ext cx="8675687" cy="554513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Планово-высотная привязка ходов по трассе производится не реже чем через  15 - 20 км. Невязки хода не должны превышать: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а)	теодолитно-нивелирного хода</a:t>
            </a:r>
          </a:p>
          <a:p>
            <a:pPr>
              <a:lnSpc>
                <a:spcPct val="90000"/>
              </a:lnSpc>
            </a:pPr>
            <a:r>
              <a:rPr lang="ru-RU" sz="2800"/>
              <a:t>линейная -  1/800,.</a:t>
            </a:r>
          </a:p>
          <a:p>
            <a:pPr>
              <a:lnSpc>
                <a:spcPct val="90000"/>
              </a:lnSpc>
            </a:pPr>
            <a:r>
              <a:rPr lang="ru-RU" sz="2800"/>
              <a:t>высотная - 5     ,</a:t>
            </a:r>
            <a:r>
              <a:rPr lang="ru-RU" sz="2800" i="1"/>
              <a:t> </a:t>
            </a:r>
            <a:r>
              <a:rPr lang="ru-RU" sz="2800"/>
              <a:t>см;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б)	тахеометрического  хода </a:t>
            </a:r>
          </a:p>
          <a:p>
            <a:pPr>
              <a:lnSpc>
                <a:spcPct val="90000"/>
              </a:lnSpc>
            </a:pPr>
            <a:r>
              <a:rPr lang="ru-RU" sz="2800"/>
              <a:t>линейная - 1/300,</a:t>
            </a:r>
          </a:p>
          <a:p>
            <a:pPr>
              <a:lnSpc>
                <a:spcPct val="90000"/>
              </a:lnSpc>
            </a:pPr>
            <a:r>
              <a:rPr lang="ru-RU" sz="2800"/>
              <a:t>высотная при углах наклона до 6° - 30    см;</a:t>
            </a:r>
          </a:p>
          <a:p>
            <a:pPr>
              <a:lnSpc>
                <a:spcPct val="90000"/>
              </a:lnSpc>
            </a:pPr>
            <a:r>
              <a:rPr lang="ru-RU" sz="2800"/>
              <a:t>высотная при углах наклона более 6°- 50    см,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где  </a:t>
            </a:r>
            <a:r>
              <a:rPr lang="en-US" sz="2800" i="1"/>
              <a:t>L </a:t>
            </a:r>
            <a:r>
              <a:rPr lang="ru-RU" sz="2800" i="1"/>
              <a:t>-</a:t>
            </a:r>
            <a:r>
              <a:rPr lang="ru-RU" sz="2800"/>
              <a:t> длина  хода,   км.</a:t>
            </a: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2700338" y="38100"/>
            <a:ext cx="51863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CC3300"/>
                </a:solidFill>
              </a:rPr>
              <a:t>Нивелирование трассы</a:t>
            </a:r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208" name="Object 8"/>
          <p:cNvGraphicFramePr>
            <a:graphicFrameLocks noChangeAspect="1"/>
          </p:cNvGraphicFramePr>
          <p:nvPr/>
        </p:nvGraphicFramePr>
        <p:xfrm>
          <a:off x="3276600" y="3141663"/>
          <a:ext cx="503238" cy="430212"/>
        </p:xfrm>
        <a:graphic>
          <a:graphicData uri="http://schemas.openxmlformats.org/presentationml/2006/ole">
            <p:oleObj spid="_x0000_s51208" name="Формула" r:id="rId3" imgW="253780" imgH="215713" progId="Equation.3">
              <p:embed/>
            </p:oleObj>
          </a:graphicData>
        </a:graphic>
      </p:graphicFrame>
      <p:sp>
        <p:nvSpPr>
          <p:cNvPr id="5121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210" name="Object 10"/>
          <p:cNvGraphicFramePr>
            <a:graphicFrameLocks noChangeAspect="1"/>
          </p:cNvGraphicFramePr>
          <p:nvPr/>
        </p:nvGraphicFramePr>
        <p:xfrm>
          <a:off x="7451725" y="4508500"/>
          <a:ext cx="457200" cy="390525"/>
        </p:xfrm>
        <a:graphic>
          <a:graphicData uri="http://schemas.openxmlformats.org/presentationml/2006/ole">
            <p:oleObj spid="_x0000_s51210" name="Формула" r:id="rId4" imgW="253780" imgH="215713" progId="Equation.3">
              <p:embed/>
            </p:oleObj>
          </a:graphicData>
        </a:graphic>
      </p:graphicFrame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213" name="Object 13"/>
          <p:cNvGraphicFramePr>
            <a:graphicFrameLocks noChangeAspect="1"/>
          </p:cNvGraphicFramePr>
          <p:nvPr/>
        </p:nvGraphicFramePr>
        <p:xfrm>
          <a:off x="7956550" y="5013325"/>
          <a:ext cx="457200" cy="390525"/>
        </p:xfrm>
        <a:graphic>
          <a:graphicData uri="http://schemas.openxmlformats.org/presentationml/2006/ole">
            <p:oleObj spid="_x0000_s51213" name="Формула" r:id="rId5" imgW="253780" imgH="215713" progId="Equation.3">
              <p:embed/>
            </p:oleObj>
          </a:graphicData>
        </a:graphic>
      </p:graphicFrame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lum bright="-30000" contrast="48000"/>
          </a:blip>
          <a:srcRect l="8963" r="8807" b="11795"/>
          <a:stretch>
            <a:fillRect/>
          </a:stretch>
        </p:blipFill>
        <p:spPr>
          <a:xfrm>
            <a:off x="0" y="0"/>
            <a:ext cx="9144000" cy="5946775"/>
          </a:xfrm>
          <a:noFill/>
          <a:ln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5175"/>
            <a:ext cx="8229600" cy="5832475"/>
          </a:xfrm>
        </p:spPr>
        <p:txBody>
          <a:bodyPr/>
          <a:lstStyle/>
          <a:p>
            <a:pPr>
              <a:buFontTx/>
              <a:buNone/>
            </a:pPr>
            <a:r>
              <a:rPr lang="ru-RU" sz="2800"/>
              <a:t>Для многовариантного трассирования используются </a:t>
            </a:r>
            <a:r>
              <a:rPr lang="ru-RU" sz="2800" b="1"/>
              <a:t>цифровые модели местности</a:t>
            </a:r>
            <a:r>
              <a:rPr lang="ru-RU" sz="2800"/>
              <a:t> (ЦММ). </a:t>
            </a:r>
          </a:p>
          <a:p>
            <a:pPr>
              <a:buFontTx/>
              <a:buNone/>
            </a:pPr>
            <a:r>
              <a:rPr lang="ru-RU" sz="2800"/>
              <a:t>Основной исходной информацией для построения ЦММ являются: </a:t>
            </a:r>
          </a:p>
          <a:p>
            <a:r>
              <a:rPr lang="ru-RU" sz="2800"/>
              <a:t>аэрофотосъемка полосы трассирования;</a:t>
            </a:r>
          </a:p>
          <a:p>
            <a:r>
              <a:rPr lang="ru-RU" sz="2800"/>
              <a:t> геодезическое обоснование полосы трассирования; </a:t>
            </a:r>
          </a:p>
          <a:p>
            <a:r>
              <a:rPr lang="ru-RU" sz="2800"/>
              <a:t>материалы крупномасштабной инженерно-геологической съемки и т. д. </a:t>
            </a:r>
          </a:p>
          <a:p>
            <a:pPr>
              <a:buFontTx/>
              <a:buNone/>
            </a:pPr>
            <a:r>
              <a:rPr lang="ru-RU" sz="2800"/>
              <a:t>Выбор оптимальной трассы производится на ЭВМ в достаточно узкой полосе (500-1500 м). </a:t>
            </a:r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2843213" y="-33338"/>
            <a:ext cx="5186362" cy="641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CC3300"/>
                </a:solidFill>
              </a:rPr>
              <a:t>Нивелирование трассы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sz="2800">
                <a:solidFill>
                  <a:srgbClr val="CC3300"/>
                </a:solidFill>
              </a:rPr>
              <a:t>Инженерно-геологические и гидрологические работы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>
              <a:buFontTx/>
              <a:buNone/>
            </a:pPr>
            <a:r>
              <a:rPr lang="ru-RU" sz="2800"/>
              <a:t>Для комплексного изучения и оценки природных условий трассы производят маршрутную </a:t>
            </a:r>
            <a:r>
              <a:rPr lang="ru-RU" sz="2800" u="sng">
                <a:solidFill>
                  <a:srgbClr val="CC3300"/>
                </a:solidFill>
              </a:rPr>
              <a:t>инженерно-геологическую </a:t>
            </a:r>
            <a:r>
              <a:rPr lang="ru-RU" sz="2800"/>
              <a:t>крупномасштабную съемку полосы шириной около 300 м и обследуют водные объекты, используя материалы аэрофотосъемки прошлых лет и специального залета. </a:t>
            </a:r>
          </a:p>
          <a:p>
            <a:pPr>
              <a:buFontTx/>
              <a:buNone/>
            </a:pPr>
            <a:r>
              <a:rPr lang="ru-RU" sz="2800"/>
              <a:t>Инженерно-геологическая разведка и детальные гидрологические изыскания переходов необходимы для обеспечения проектирования оснований опор. 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75"/>
          </a:xfrm>
        </p:spPr>
        <p:txBody>
          <a:bodyPr/>
          <a:lstStyle/>
          <a:p>
            <a:r>
              <a:rPr lang="ru-RU" sz="2400">
                <a:solidFill>
                  <a:srgbClr val="CC3300"/>
                </a:solidFill>
              </a:rPr>
              <a:t>Инженерно-геологические и гидрологические работы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61657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/>
              <a:t>Для этого предварительный проект расстановки опор выносят в натуру, производят разведочное бурение под каждую опору, изучают в месте перехода режимы уровней воды и ледохода, деформаций русла и поймы, скорости течения и др. Одновременно снимают планы участков под опоры в масштабе 1:500 с высотой сечения рельефа 0,5 м с указанием геологических выработок и знаков креплений центров опор. 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r>
              <a:rPr lang="ru-RU" sz="3200">
                <a:solidFill>
                  <a:srgbClr val="CC3300"/>
                </a:solidFill>
              </a:rPr>
              <a:t>Разбивка проектного положения опор в натуре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r>
              <a:rPr lang="ru-RU"/>
              <a:t>Основными документами проекта для разбивки центров опор являются:</a:t>
            </a:r>
          </a:p>
          <a:p>
            <a:r>
              <a:rPr lang="ru-RU"/>
              <a:t> рабочий план и профиль воздушной линии и переходов, </a:t>
            </a:r>
          </a:p>
          <a:p>
            <a:r>
              <a:rPr lang="ru-RU"/>
              <a:t> данные по привязке трассы к местным предметам и пунктам геодезической сети.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r>
              <a:rPr lang="ru-RU" sz="2800">
                <a:solidFill>
                  <a:srgbClr val="CC3300"/>
                </a:solidFill>
              </a:rPr>
              <a:t>Разбивка проектного положения опор в натуре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/>
              <a:t>На </a:t>
            </a:r>
            <a:r>
              <a:rPr lang="ru-RU" u="sng">
                <a:solidFill>
                  <a:srgbClr val="CC3300"/>
                </a:solidFill>
              </a:rPr>
              <a:t>плане</a:t>
            </a:r>
            <a:r>
              <a:rPr lang="ru-RU"/>
              <a:t> показывают расположение всех опор с обозначением их типа, пикетажа и номера.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/>
              <a:t>На угловых опорах дополнительно указывают величину угла поворота.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/>
              <a:t>На пересекаемых трассой элементах ситуации подписывают высоты препятствий.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/>
              <a:t>На </a:t>
            </a:r>
            <a:r>
              <a:rPr lang="ru-RU" u="sng">
                <a:solidFill>
                  <a:srgbClr val="CC3300"/>
                </a:solidFill>
              </a:rPr>
              <a:t>продольном профиле</a:t>
            </a:r>
            <a:r>
              <a:rPr lang="ru-RU"/>
              <a:t>  показывают места установки опор и величины пролетов.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8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lum bright="-30000" contrast="48000"/>
          </a:blip>
          <a:srcRect l="8963" r="8807" b="11795"/>
          <a:stretch>
            <a:fillRect/>
          </a:stretch>
        </p:blipFill>
        <p:spPr>
          <a:xfrm>
            <a:off x="0" y="260350"/>
            <a:ext cx="9144000" cy="6084888"/>
          </a:xfrm>
          <a:noFill/>
          <a:ln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r>
              <a:rPr lang="ru-RU" sz="2800">
                <a:solidFill>
                  <a:srgbClr val="CC3300"/>
                </a:solidFill>
              </a:rPr>
              <a:t>Разбивка проектного положения опор в натуре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Разбивка опор производится по их </a:t>
            </a:r>
            <a:r>
              <a:rPr lang="ru-RU" sz="4000" u="sng">
                <a:solidFill>
                  <a:srgbClr val="CC3300"/>
                </a:solidFill>
              </a:rPr>
              <a:t>пикетажному значению</a:t>
            </a:r>
            <a:r>
              <a:rPr lang="ru-RU"/>
              <a:t> от ближайших   закрепленных   точек    (вершин   углов   поворота   и створных точек) или по </a:t>
            </a:r>
            <a:r>
              <a:rPr lang="ru-RU" sz="4000" u="sng">
                <a:solidFill>
                  <a:srgbClr val="CC3300"/>
                </a:solidFill>
              </a:rPr>
              <a:t>створу линии</a:t>
            </a:r>
            <a:r>
              <a:rPr lang="ru-RU"/>
              <a:t>, задаваемому теодолитом. 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Интервал расстояния (горизонтальное проложение) между двумя соседними опорами (пролет) составляет:</a:t>
            </a:r>
          </a:p>
          <a:p>
            <a:r>
              <a:rPr lang="ru-RU"/>
              <a:t>для линий с напряжением 110-150 кВ - 200-300 м; </a:t>
            </a:r>
          </a:p>
          <a:p>
            <a:r>
              <a:rPr lang="ru-RU"/>
              <a:t>для линий с напряжением 220-500 кВ  - 300-400 м; </a:t>
            </a:r>
          </a:p>
          <a:p>
            <a:r>
              <a:rPr lang="ru-RU"/>
              <a:t>для линий с напряжением 750 кВ  —-350-450 м. 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r>
              <a:rPr lang="ru-RU" sz="2800">
                <a:solidFill>
                  <a:srgbClr val="CC3300"/>
                </a:solidFill>
              </a:rPr>
              <a:t>Разбивка проектного положения опор в натуре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buFontTx/>
              <a:buNone/>
            </a:pPr>
            <a:r>
              <a:rPr lang="ru-RU" sz="2800"/>
              <a:t>Расстояния от закрепленных точек до опор и между опорами измеряют </a:t>
            </a:r>
            <a:r>
              <a:rPr lang="ru-RU" sz="2800">
                <a:solidFill>
                  <a:srgbClr val="CC3300"/>
                </a:solidFill>
              </a:rPr>
              <a:t>дальномером с введением в каждый пролет поправок за наклон местности</a:t>
            </a:r>
            <a:r>
              <a:rPr lang="ru-RU" sz="2800"/>
              <a:t> и контролируют привязкой к закрепленным знакам. </a:t>
            </a:r>
          </a:p>
          <a:p>
            <a:pPr>
              <a:buFontTx/>
              <a:buNone/>
            </a:pPr>
            <a:r>
              <a:rPr lang="ru-RU" sz="2800"/>
              <a:t>Отклонения измеренных расстояний между опорами от заданных в проекте не должны превышать 1/200 длины пролета. Полученная невязка распределяется на ближайшие пролеты.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r>
              <a:rPr lang="ru-RU" sz="2800">
                <a:solidFill>
                  <a:srgbClr val="CC3300"/>
                </a:solidFill>
              </a:rPr>
              <a:t>Разбивка проектного положения опор в натуре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При попадании опоры в неудобное для установки место она может быть сдвинута по оси линии до 3 м (без согласования с проектной организацией). </a:t>
            </a:r>
          </a:p>
          <a:p>
            <a:pPr>
              <a:buFontTx/>
              <a:buNone/>
            </a:pPr>
            <a:r>
              <a:rPr lang="ru-RU"/>
              <a:t>Смещение одной или двух опор пролета на величину, удлиняющую его более чем на 3 м, производится с разрешения проектной организации.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r>
              <a:rPr lang="ru-RU" sz="2800">
                <a:solidFill>
                  <a:srgbClr val="CC3300"/>
                </a:solidFill>
              </a:rPr>
              <a:t>Разбивка проектного положения опор в натуре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r>
              <a:rPr lang="ru-RU"/>
              <a:t>При использовании аэрометодов для вынесения проекта трассы дополнительно используют аэрофотоснимки и фотосхемы с нанесенными створными контурными точками и углами поворота.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r>
              <a:rPr lang="ru-RU" sz="2800">
                <a:solidFill>
                  <a:srgbClr val="CC3300"/>
                </a:solidFill>
              </a:rPr>
              <a:t>Разбивка проектного положения опор в натуре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В процессе установки центров опор производится </a:t>
            </a:r>
            <a:r>
              <a:rPr lang="ru-RU" sz="3600" u="sng">
                <a:effectLst>
                  <a:outerShdw blurRad="38100" dist="38100" dir="2700000" algn="tl">
                    <a:srgbClr val="FFFFFF"/>
                  </a:outerShdw>
                </a:effectLst>
              </a:rPr>
              <a:t>контрольное </a:t>
            </a:r>
            <a:r>
              <a:rPr lang="ru-RU"/>
              <a:t>определение минимального габарита провода (МГП) над землей или пересекаемыми сооружениями в местах, указанных в проекте.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931150" cy="922337"/>
          </a:xfrm>
        </p:spPr>
        <p:txBody>
          <a:bodyPr/>
          <a:lstStyle/>
          <a:p>
            <a:r>
              <a:rPr lang="ru-RU" sz="3200" b="1" i="1">
                <a:solidFill>
                  <a:srgbClr val="CC3300"/>
                </a:solidFill>
              </a:rPr>
              <a:t>Геодезическое сопровождение строительства ЛЭП</a:t>
            </a:r>
            <a:br>
              <a:rPr lang="ru-RU" sz="3200" b="1" i="1">
                <a:solidFill>
                  <a:srgbClr val="CC3300"/>
                </a:solidFill>
              </a:rPr>
            </a:br>
            <a:endParaRPr lang="ru-RU" sz="3200" b="1" i="1">
              <a:solidFill>
                <a:srgbClr val="CC3300"/>
              </a:solidFill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Геодезические работы, которые выполняют при строительстве линий электропередачи и связи заключаются: 1) в определении </a:t>
            </a:r>
            <a:r>
              <a:rPr lang="ru-RU" u="sng">
                <a:solidFill>
                  <a:srgbClr val="CC3300"/>
                </a:solidFill>
              </a:rPr>
              <a:t>фактического габарита приближения проводов</a:t>
            </a:r>
            <a:r>
              <a:rPr lang="ru-RU" sz="2800"/>
              <a:t>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2) при монтаже опор с помощью теодолита производят </a:t>
            </a:r>
            <a:r>
              <a:rPr lang="ru-RU" u="sng">
                <a:solidFill>
                  <a:srgbClr val="CC3300"/>
                </a:solidFill>
              </a:rPr>
              <a:t>выверку их вертикальности</a:t>
            </a:r>
            <a:r>
              <a:rPr lang="ru-RU" sz="2800"/>
              <a:t>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3) в процессе установки центров опор производится </a:t>
            </a:r>
            <a:r>
              <a:rPr lang="ru-RU" u="sng">
                <a:solidFill>
                  <a:srgbClr val="CC3300"/>
                </a:solidFill>
              </a:rPr>
              <a:t>контрольное определение минимального габарита провода</a:t>
            </a:r>
            <a:r>
              <a:rPr lang="ru-RU" sz="2800"/>
              <a:t> (МГП) над землей или пересекаемыми сооружениями в местах, указанных в проекте.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800" b="1" i="1"/>
          </a:p>
        </p:txBody>
      </p:sp>
    </p:spTree>
  </p:cSld>
  <p:clrMapOvr>
    <a:masterClrMapping/>
  </p:clrMapOvr>
  <p:transition>
    <p:cover dir="d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>
                <a:solidFill>
                  <a:srgbClr val="CC3300"/>
                </a:solidFill>
              </a:rPr>
              <a:t>Геодезическое сопровождение строительства ЛЭП</a:t>
            </a:r>
            <a:br>
              <a:rPr lang="ru-RU" sz="3200" b="1" i="1">
                <a:solidFill>
                  <a:srgbClr val="CC3300"/>
                </a:solidFill>
              </a:rPr>
            </a:br>
            <a:endParaRPr lang="ru-RU" sz="3200" b="1" i="1">
              <a:solidFill>
                <a:srgbClr val="CC3300"/>
              </a:solidFill>
            </a:endParaRP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b="1" i="1"/>
          </a:p>
          <a:p>
            <a:pPr>
              <a:buFontTx/>
              <a:buNone/>
            </a:pPr>
            <a:r>
              <a:rPr lang="ru-RU" b="1" i="1"/>
              <a:t>Выверка вертикальности монтажа опор (сам-то).</a:t>
            </a:r>
            <a:endParaRPr lang="ru-RU"/>
          </a:p>
          <a:p>
            <a:pPr>
              <a:buFontTx/>
              <a:buNone/>
            </a:pPr>
            <a:endParaRPr lang="ru-RU"/>
          </a:p>
        </p:txBody>
      </p:sp>
    </p:spTree>
  </p:cSld>
  <p:clrMapOvr>
    <a:masterClrMapping/>
  </p:clrMapOvr>
  <p:transition>
    <p:cover dir="d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ru-RU" sz="2800"/>
              <a:t> По завершении строительства выполняют </a:t>
            </a:r>
            <a:r>
              <a:rPr lang="ru-RU" u="sng">
                <a:solidFill>
                  <a:srgbClr val="CC3300"/>
                </a:solidFill>
              </a:rPr>
              <a:t>исполнительную съемку</a:t>
            </a:r>
            <a:r>
              <a:rPr lang="ru-RU" sz="2800"/>
              <a:t> построенной воздушной линии, при этом промеряют р</a:t>
            </a:r>
            <a:r>
              <a:rPr lang="ru-RU" sz="2800" u="sng"/>
              <a:t>асстояния</a:t>
            </a:r>
            <a:r>
              <a:rPr lang="ru-RU" sz="2800"/>
              <a:t> между отдельными опорами и проверяют </a:t>
            </a:r>
            <a:r>
              <a:rPr lang="ru-RU" sz="2800" u="sng"/>
              <a:t>соблюдение габаритов</a:t>
            </a:r>
            <a:r>
              <a:rPr lang="ru-RU" sz="2800"/>
              <a:t> приближения проводов и </a:t>
            </a:r>
            <a:r>
              <a:rPr lang="ru-RU" sz="2800" u="sng"/>
              <a:t>вертикальность</a:t>
            </a:r>
            <a:r>
              <a:rPr lang="ru-RU" sz="2800"/>
              <a:t> установки опор.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Наглядную картину строительства линии со всеми ее сооружениями дает проведенная вдоль трассы маршрутная </a:t>
            </a:r>
            <a:r>
              <a:rPr lang="ru-RU">
                <a:solidFill>
                  <a:srgbClr val="CC3300"/>
                </a:solidFill>
              </a:rPr>
              <a:t>аэрофотосъемка.</a:t>
            </a:r>
            <a:r>
              <a:rPr lang="ru-RU"/>
              <a:t> На аэрофотоснимках хорошо видны отдельные опоры, подстанции, переходы через реки, овраги, дороги, просеки и другие элементы ситуации. 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>
              <a:buFontTx/>
              <a:buNone/>
            </a:pPr>
            <a:endParaRPr lang="ru-RU"/>
          </a:p>
          <a:p>
            <a:pPr algn="ctr">
              <a:buFontTx/>
              <a:buNone/>
            </a:pPr>
            <a:r>
              <a:rPr lang="ru-RU" sz="4000"/>
              <a:t>Для линий электропередач требуется соблюдение </a:t>
            </a:r>
            <a:r>
              <a:rPr lang="ru-RU" sz="4000" u="sng"/>
              <a:t>габаритного приближения</a:t>
            </a:r>
            <a:r>
              <a:rPr lang="ru-RU" sz="4000"/>
              <a:t> проводов.</a:t>
            </a:r>
            <a:r>
              <a:rPr lang="ru-RU"/>
              <a:t> 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3220</Words>
  <Application>Microsoft Office PowerPoint</Application>
  <PresentationFormat>Экран (4:3)</PresentationFormat>
  <Paragraphs>298</Paragraphs>
  <Slides>87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87</vt:i4>
      </vt:variant>
    </vt:vector>
  </HeadingPairs>
  <TitlesOfParts>
    <vt:vector size="91" baseType="lpstr">
      <vt:lpstr>Arial</vt:lpstr>
      <vt:lpstr>Times New Roman</vt:lpstr>
      <vt:lpstr>Оформление по умолчанию</vt:lpstr>
      <vt:lpstr>Microsoft Equation 3.0</vt:lpstr>
      <vt:lpstr>Геодезические работы при строительстве ЛЭП </vt:lpstr>
      <vt:lpstr>Содержание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Особенности изысканий трасс ЛЭП</vt:lpstr>
      <vt:lpstr>Слайд 21</vt:lpstr>
      <vt:lpstr>Слайд 22</vt:lpstr>
      <vt:lpstr>Слайд 23</vt:lpstr>
      <vt:lpstr>Слайд 24</vt:lpstr>
      <vt:lpstr>Условия выбора направления трассы</vt:lpstr>
      <vt:lpstr>Условия выбора направления трассы</vt:lpstr>
      <vt:lpstr>Условия выбора направления трассы</vt:lpstr>
      <vt:lpstr>Условия выбора направления трассы</vt:lpstr>
      <vt:lpstr>Условия выбора направления трассы</vt:lpstr>
      <vt:lpstr>Условия выбора направления трассы</vt:lpstr>
      <vt:lpstr>Условия выбора направления трассы</vt:lpstr>
      <vt:lpstr>Условия выбора направления трассы</vt:lpstr>
      <vt:lpstr>Условия выбора направления трассы</vt:lpstr>
      <vt:lpstr>Условия выбора направления трассы</vt:lpstr>
      <vt:lpstr>Слайд 35</vt:lpstr>
      <vt:lpstr>Камеральный выбор трассы</vt:lpstr>
      <vt:lpstr>Камеральный выбор трассы</vt:lpstr>
      <vt:lpstr>Камеральный выбор трассы</vt:lpstr>
      <vt:lpstr>Камеральный выбор трассы</vt:lpstr>
      <vt:lpstr>Камеральный выбор трассы</vt:lpstr>
      <vt:lpstr>Полевое обследование</vt:lpstr>
      <vt:lpstr>Полевое обследование</vt:lpstr>
      <vt:lpstr>Полевое обследование</vt:lpstr>
      <vt:lpstr>Полевое обследование</vt:lpstr>
      <vt:lpstr>Полевое трассирование ЛЭП</vt:lpstr>
      <vt:lpstr>Полевое трассирование ЛЭП</vt:lpstr>
      <vt:lpstr>Полевое трассирование ЛЭП</vt:lpstr>
      <vt:lpstr>Полевое трассирование ЛЭП</vt:lpstr>
      <vt:lpstr>Слайд 49</vt:lpstr>
      <vt:lpstr>Наземный метод</vt:lpstr>
      <vt:lpstr>Слайд 51</vt:lpstr>
      <vt:lpstr>Слайд 52</vt:lpstr>
      <vt:lpstr>Слайд 53</vt:lpstr>
      <vt:lpstr>Слайд 54</vt:lpstr>
      <vt:lpstr>Аэрометод</vt:lpstr>
      <vt:lpstr>Аэрометод</vt:lpstr>
      <vt:lpstr>Аэрометод</vt:lpstr>
      <vt:lpstr>Аэрометод</vt:lpstr>
      <vt:lpstr>Слайд 59</vt:lpstr>
      <vt:lpstr>Нивелирование трассы</vt:lpstr>
      <vt:lpstr>Слайд 61</vt:lpstr>
      <vt:lpstr>Нивелирование трассы</vt:lpstr>
      <vt:lpstr>Нивелирование трассы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Инженерно-геологические и гидрологические работы</vt:lpstr>
      <vt:lpstr>Инженерно-геологические и гидрологические работы</vt:lpstr>
      <vt:lpstr>Разбивка проектного положения опор в натуре</vt:lpstr>
      <vt:lpstr>Разбивка проектного положения опор в натуре</vt:lpstr>
      <vt:lpstr>Слайд 78</vt:lpstr>
      <vt:lpstr>Разбивка проектного положения опор в натуре</vt:lpstr>
      <vt:lpstr>Разбивка проектного положения опор в натуре</vt:lpstr>
      <vt:lpstr>Разбивка проектного положения опор в натуре</vt:lpstr>
      <vt:lpstr>Разбивка проектного положения опор в натуре</vt:lpstr>
      <vt:lpstr>Разбивка проектного положения опор в натуре</vt:lpstr>
      <vt:lpstr>Геодезическое сопровождение строительства ЛЭП </vt:lpstr>
      <vt:lpstr>Геодезическое сопровождение строительства ЛЭП </vt:lpstr>
      <vt:lpstr>Слайд 86</vt:lpstr>
      <vt:lpstr>Слайд 87</vt:lpstr>
    </vt:vector>
  </TitlesOfParts>
  <Company>fentu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Геодезические работы при строительстве ЛЭП</dc:title>
  <dc:creator>hps</dc:creator>
  <cp:lastModifiedBy>nebom zav</cp:lastModifiedBy>
  <cp:revision>19</cp:revision>
  <dcterms:created xsi:type="dcterms:W3CDTF">2009-09-02T02:30:43Z</dcterms:created>
  <dcterms:modified xsi:type="dcterms:W3CDTF">2014-09-15T11:53:46Z</dcterms:modified>
</cp:coreProperties>
</file>