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44A456-3A6A-4B5B-B05F-AC1578D00AD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6D741DD-8A36-4EF7-A177-30F067DC647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5%D1%80%D0%B8%D0%BE%D0%B4%D0%B8%D1%87%D0%B5%D1%81%D0%BA%D0%B0%D1%8F_%D1%81%D0%B8%D1%81%D1%82%D0%B5%D0%BC%D0%B0_%D1%85%D0%B8%D0%BC%D0%B8%D1%87%D0%B5%D1%81%D0%BA%D0%B8%D1%85_%D1%8D%D0%BB%D0%B5%D0%BC%D0%B5%D0%BD%D1%82%D0%BE%D0%B2" TargetMode="External"/><Relationship Id="rId2" Type="http://schemas.openxmlformats.org/officeDocument/2006/relationships/hyperlink" Target="https://ru.wikipedia.org/wiki/%D0%A5%D0%B8%D0%BC%D0%B8%D1%87%D0%B5%D1%81%D0%BA%D0%B8%D0%B9_%D1%8D%D0%BB%D0%B5%D0%BC%D0%B5%D0%BD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s://ru.wikipedia.org/wiki/%D0%90%D1%82%D0%BE%D0%BC%D0%BD%D1%8B%D0%B9_%D0%BD%D0%BE%D0%BC%D0%B5%D1%80" TargetMode="External"/><Relationship Id="rId4" Type="http://schemas.openxmlformats.org/officeDocument/2006/relationships/hyperlink" Target="https://ru.wikipedia.org/wiki/%D0%9C%D0%B5%D0%BD%D0%B4%D0%B5%D0%BB%D0%B5%D0%B5%D0%B2,_%D0%94%D0%BC%D0%B8%D1%82%D1%80%D0%B8%D0%B9_%D0%98%D0%B2%D0%B0%D0%BD%D0%BE%D0%B2%D0%B8%D1%8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0%D0%BE%D1%81%D1%82%D0%BE%D0%B5_%D0%B2%D0%B5%D1%89%D0%B5%D1%81%D1%82%D0%B2%D0%BE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www.chemnet.com/cas/supplier.cgi?exact=dict&amp;terms=7440-59-7" TargetMode="External"/><Relationship Id="rId4" Type="http://schemas.openxmlformats.org/officeDocument/2006/relationships/hyperlink" Target="https://ru.wikipedia.org/wiki/%D0%A0%D0%B5%D0%B3%D0%B8%D1%81%D1%82%D1%80%D0%B0%D1%86%D0%B8%D0%BE%D0%BD%D0%BD%D1%8B%D0%B9_%D0%BD%D0%BE%D0%BC%D0%B5%D1%80_CA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4%D0%BE%D1%80%D0%BE%D0%B4" TargetMode="External"/><Relationship Id="rId2" Type="http://schemas.openxmlformats.org/officeDocument/2006/relationships/hyperlink" Target="https://ru.wikipedia.org/wiki/%D0%92%D1%81%D0%B5%D0%BB%D0%B5%D0%BD%D0%BD%D0%B0%D1%8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ru.wikipedia.org/wiki/%D0%9F%D1%80%D0%B8%D1%80%D0%BE%D0%B4%D0%BD%D1%8B%D0%B9_%D0%B3%D0%B0%D0%B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4%D0%BB%D0%B8%D0%BD%D0%B0_%D1%85%D0%B8%D0%BC%D0%B8%D1%87%D0%B5%D1%81%D0%BA%D0%BE%D0%B9_%D1%81%D0%B2%D1%8F%D0%B7%D0%B8" TargetMode="External"/><Relationship Id="rId3" Type="http://schemas.openxmlformats.org/officeDocument/2006/relationships/hyperlink" Target="https://ru.wikipedia.org/wiki/%D0%A2%D0%B0%D0%B1%D0%BB%D0%B8%D1%86%D0%B0_%D0%9C%D0%B5%D0%BD%D0%B4%D0%B5%D0%BB%D0%B5%D0%B5%D0%B2%D0%B0" TargetMode="External"/><Relationship Id="rId7" Type="http://schemas.openxmlformats.org/officeDocument/2006/relationships/hyperlink" Target="https://ru.wikipedia.org/wiki/%D0%A5%D0%BB%D0%BE%D1%80" TargetMode="External"/><Relationship Id="rId2" Type="http://schemas.openxmlformats.org/officeDocument/2006/relationships/hyperlink" Target="https://ru.wikipedia.org/wiki/%D0%98%D0%BD%D0%B5%D1%80%D1%82%D0%BD%D1%8B%D0%B5_%D0%B3%D0%B0%D0%B7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4%D1%82%D0%BE%D1%80" TargetMode="External"/><Relationship Id="rId5" Type="http://schemas.openxmlformats.org/officeDocument/2006/relationships/hyperlink" Target="https://ru.wikipedia.org/wiki/%D0%A3%D0%BB%D1%8C%D1%82%D1%80%D0%B0%D1%84%D0%B8%D0%BE%D0%BB%D0%B5%D1%82%D0%BE%D0%B2%D0%BE%D0%B5_%D0%B8%D0%B7%D0%BB%D1%83%D1%87%D0%B5%D0%BD%D0%B8%D0%B5" TargetMode="External"/><Relationship Id="rId4" Type="http://schemas.openxmlformats.org/officeDocument/2006/relationships/hyperlink" Target="https://ru.wikipedia.org/wiki/%D0%AD%D0%BA%D1%81%D0%B8%D0%BC%D0%B5%D1%8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7%D0%BE%D1%82%D0%BE%D0%BF%D0%BD%D0%B0%D1%8F_%D1%80%D0%B0%D1%81%D0%BF%D1%80%D0%BE%D1%81%D1%82%D1%80%D0%B0%D0%BD%D1%91%D0%BD%D0%BD%D0%BE%D1%81%D1%82%D1%8C" TargetMode="External"/><Relationship Id="rId2" Type="http://schemas.openxmlformats.org/officeDocument/2006/relationships/hyperlink" Target="https://ru.wikipedia.org/wiki/%D0%98%D0%B7%D0%BE%D1%82%D0%BE%D0%B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3%D0%B5%D0%BB%D0%B8%D0%B9-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214422"/>
            <a:ext cx="7772400" cy="1975104"/>
          </a:xfrm>
        </p:spPr>
        <p:txBody>
          <a:bodyPr/>
          <a:lstStyle/>
          <a:p>
            <a:r>
              <a:rPr lang="ru-RU" dirty="0" smtClean="0"/>
              <a:t>Гелий (</a:t>
            </a:r>
            <a:r>
              <a:rPr lang="en-US" dirty="0" smtClean="0"/>
              <a:t>HE</a:t>
            </a:r>
            <a:r>
              <a:rPr lang="ru-RU" dirty="0" smtClean="0"/>
              <a:t>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928802"/>
            <a:ext cx="7772400" cy="1508760"/>
          </a:xfrm>
        </p:spPr>
        <p:txBody>
          <a:bodyPr/>
          <a:lstStyle/>
          <a:p>
            <a:r>
              <a:rPr lang="ru-RU" dirty="0" smtClean="0"/>
              <a:t>Элемент таблицы Менделеева</a:t>
            </a:r>
            <a:endParaRPr lang="ru-RU" dirty="0"/>
          </a:p>
        </p:txBody>
      </p:sp>
      <p:pic>
        <p:nvPicPr>
          <p:cNvPr id="19458" name="Picture 2" descr="http://www.geliy.net/images/gel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786058"/>
            <a:ext cx="2857500" cy="1952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Ге́лий</a:t>
            </a:r>
            <a:r>
              <a:rPr lang="ru-RU" dirty="0" smtClean="0"/>
              <a:t> — второй </a:t>
            </a:r>
            <a:r>
              <a:rPr lang="ru-RU" dirty="0" smtClean="0">
                <a:hlinkClick r:id="rId2" tooltip="Химический элемент"/>
              </a:rPr>
              <a:t>элемент</a:t>
            </a:r>
            <a:r>
              <a:rPr lang="ru-RU" dirty="0" smtClean="0"/>
              <a:t> </a:t>
            </a:r>
            <a:r>
              <a:rPr lang="ru-RU" dirty="0" smtClean="0">
                <a:hlinkClick r:id="rId3" tooltip="Периодическая система химических элементов"/>
              </a:rPr>
              <a:t>периодической системы химических элементов</a:t>
            </a:r>
            <a:r>
              <a:rPr lang="ru-RU" dirty="0" smtClean="0"/>
              <a:t> </a:t>
            </a:r>
            <a:r>
              <a:rPr lang="ru-RU" dirty="0" smtClean="0">
                <a:hlinkClick r:id="rId4" tooltip="Менделеев, Дмитрий Иванович"/>
              </a:rPr>
              <a:t>Д. И. Менделеева</a:t>
            </a:r>
            <a:r>
              <a:rPr lang="ru-RU" dirty="0" smtClean="0"/>
              <a:t> с </a:t>
            </a:r>
            <a:r>
              <a:rPr lang="ru-RU" dirty="0" smtClean="0">
                <a:hlinkClick r:id="rId5" tooltip="Атомный номер"/>
              </a:rPr>
              <a:t>атомным номером</a:t>
            </a:r>
            <a:r>
              <a:rPr lang="ru-RU" dirty="0" smtClean="0"/>
              <a:t> 2. Расположен в 18-й группе (по старой классификации — главной подгруппе восьмой группы), первом периоде периодической системы. Возглавляет группу инертных газов в периодической системе Менделеева.</a:t>
            </a:r>
            <a:endParaRPr lang="ru-RU" dirty="0"/>
          </a:p>
        </p:txBody>
      </p:sp>
      <p:pic>
        <p:nvPicPr>
          <p:cNvPr id="6148" name="Picture 4" descr="http://www.gas63.ru/images/geliy-v-ballonah-40-l_foto_lar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14290"/>
            <a:ext cx="1619250" cy="161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Обозначается символом </a:t>
            </a:r>
            <a:r>
              <a:rPr lang="ru-RU" b="1" dirty="0" err="1" smtClean="0"/>
              <a:t>He</a:t>
            </a:r>
            <a:r>
              <a:rPr lang="ru-RU" dirty="0" smtClean="0"/>
              <a:t> (</a:t>
            </a:r>
            <a:r>
              <a:rPr lang="ru-RU" dirty="0" smtClean="0">
                <a:hlinkClick r:id="rId2" tooltip="Латинский язык"/>
              </a:rPr>
              <a:t>лат.</a:t>
            </a:r>
            <a:r>
              <a:rPr lang="ru-RU" dirty="0" smtClean="0"/>
              <a:t> </a:t>
            </a:r>
            <a:r>
              <a:rPr lang="ru-RU" i="1" dirty="0" err="1" smtClean="0"/>
              <a:t>Helium</a:t>
            </a:r>
            <a:r>
              <a:rPr lang="ru-RU" dirty="0" smtClean="0"/>
              <a:t>). </a:t>
            </a:r>
            <a:r>
              <a:rPr lang="ru-RU" dirty="0" smtClean="0">
                <a:hlinkClick r:id="rId3" tooltip="Простое вещество"/>
              </a:rPr>
              <a:t>Простое вещество</a:t>
            </a:r>
            <a:r>
              <a:rPr lang="ru-RU" dirty="0" smtClean="0"/>
              <a:t> </a:t>
            </a:r>
            <a:r>
              <a:rPr lang="ru-RU" b="1" dirty="0" smtClean="0"/>
              <a:t>гелий</a:t>
            </a:r>
            <a:r>
              <a:rPr lang="ru-RU" dirty="0" smtClean="0"/>
              <a:t> (</a:t>
            </a:r>
            <a:r>
              <a:rPr lang="ru-RU" dirty="0" smtClean="0">
                <a:hlinkClick r:id="rId4" tooltip="Регистрационный номер CAS"/>
              </a:rPr>
              <a:t>CAS-номер</a:t>
            </a:r>
            <a:r>
              <a:rPr lang="ru-RU" dirty="0" smtClean="0"/>
              <a:t>: </a:t>
            </a:r>
            <a:r>
              <a:rPr lang="ru-RU" dirty="0" smtClean="0">
                <a:hlinkClick r:id="rId5"/>
              </a:rPr>
              <a:t>7440-59-7</a:t>
            </a:r>
            <a:r>
              <a:rPr lang="ru-RU" dirty="0" smtClean="0"/>
              <a:t>) — инертный одноатомный газ без цвета, вкуса и запаха.</a:t>
            </a:r>
            <a:endParaRPr lang="ru-RU" dirty="0"/>
          </a:p>
        </p:txBody>
      </p:sp>
      <p:pic>
        <p:nvPicPr>
          <p:cNvPr id="5" name="Picture 2" descr="http://bezformata.ru/content/Images/000/038/405/image3840565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29111" y="0"/>
            <a:ext cx="2314889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Гелий — один из наиболее распространённых элементов во </a:t>
            </a:r>
            <a:r>
              <a:rPr lang="ru-RU" dirty="0" smtClean="0">
                <a:hlinkClick r:id="rId2" tooltip="Вселенная"/>
              </a:rPr>
              <a:t>Вселенной</a:t>
            </a:r>
            <a:r>
              <a:rPr lang="ru-RU" dirty="0" smtClean="0"/>
              <a:t>, он занимает второе место после </a:t>
            </a:r>
            <a:r>
              <a:rPr lang="ru-RU" dirty="0" smtClean="0">
                <a:hlinkClick r:id="rId3" tooltip="Водород"/>
              </a:rPr>
              <a:t>водорода</a:t>
            </a:r>
            <a:r>
              <a:rPr lang="ru-RU" dirty="0" smtClean="0"/>
              <a:t>. Также гелий является вторым по лёгкости (после водорода) химическим веществом. Его температура кипения — самая низкая среди всех известных веществ.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Гелий добывается из </a:t>
            </a:r>
            <a:r>
              <a:rPr lang="ru-RU" dirty="0" smtClean="0">
                <a:hlinkClick r:id="rId2" tooltip="Природный газ"/>
              </a:rPr>
              <a:t>природного газа</a:t>
            </a:r>
            <a:r>
              <a:rPr lang="ru-RU" dirty="0" smtClean="0"/>
              <a:t> процессом низкотемпературного разделения — так называемой фракционной перегонкой </a:t>
            </a:r>
            <a:endParaRPr lang="ru-RU" dirty="0"/>
          </a:p>
        </p:txBody>
      </p:sp>
      <p:pic>
        <p:nvPicPr>
          <p:cNvPr id="3074" name="Picture 2" descr="http://dic.academic.ru/pictures/ntes/049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643314"/>
            <a:ext cx="3119412" cy="3075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Гелий — наименее химически активный элемент восьмой группы (</a:t>
            </a:r>
            <a:r>
              <a:rPr lang="ru-RU" dirty="0" smtClean="0">
                <a:hlinkClick r:id="rId2" tooltip="Инертные газы"/>
              </a:rPr>
              <a:t>инертные газы</a:t>
            </a:r>
            <a:r>
              <a:rPr lang="ru-RU" dirty="0" smtClean="0"/>
              <a:t>) и вообще всей </a:t>
            </a:r>
            <a:r>
              <a:rPr lang="ru-RU" dirty="0" smtClean="0">
                <a:hlinkClick r:id="rId3" tooltip="Таблица Менделеева"/>
              </a:rPr>
              <a:t>таблицы </a:t>
            </a:r>
            <a:r>
              <a:rPr lang="ru-RU" dirty="0" smtClean="0">
                <a:hlinkClick r:id="rId3" tooltip="Таблица Менделеева"/>
              </a:rPr>
              <a:t>Менделеева</a:t>
            </a:r>
            <a:r>
              <a:rPr lang="ru-RU" dirty="0" smtClean="0"/>
              <a:t>. </a:t>
            </a:r>
            <a:r>
              <a:rPr lang="ru-RU" dirty="0" smtClean="0"/>
              <a:t>Многие соединения гелия существуют только в газовой фазе в виде так называемых </a:t>
            </a:r>
            <a:r>
              <a:rPr lang="ru-RU" dirty="0" err="1" smtClean="0">
                <a:hlinkClick r:id="rId4" tooltip="Эксимер"/>
              </a:rPr>
              <a:t>эксимерных</a:t>
            </a:r>
            <a:r>
              <a:rPr lang="ru-RU" dirty="0" smtClean="0">
                <a:hlinkClick r:id="rId4" tooltip="Эксимер"/>
              </a:rPr>
              <a:t> молекул</a:t>
            </a:r>
            <a:r>
              <a:rPr lang="ru-RU" dirty="0" smtClean="0"/>
              <a:t>, у которых устойчивы возбуждённые электронные состояния и неустойчиво основное состояние. Гелий образует двухатомные молекулы He</a:t>
            </a:r>
            <a:r>
              <a:rPr lang="ru-RU" baseline="30000" dirty="0" smtClean="0"/>
              <a:t>+</a:t>
            </a:r>
            <a:r>
              <a:rPr lang="ru-RU" baseline="-25000" dirty="0" smtClean="0"/>
              <a:t>2</a:t>
            </a:r>
            <a:r>
              <a:rPr lang="ru-RU" dirty="0" smtClean="0"/>
              <a:t>, фторид </a:t>
            </a:r>
            <a:r>
              <a:rPr lang="ru-RU" dirty="0" err="1" smtClean="0"/>
              <a:t>HeF</a:t>
            </a:r>
            <a:r>
              <a:rPr lang="ru-RU" dirty="0" smtClean="0"/>
              <a:t>, хлорид </a:t>
            </a:r>
            <a:r>
              <a:rPr lang="ru-RU" dirty="0" err="1" smtClean="0"/>
              <a:t>HeCl</a:t>
            </a:r>
            <a:r>
              <a:rPr lang="ru-RU" dirty="0" smtClean="0"/>
              <a:t> (</a:t>
            </a:r>
            <a:r>
              <a:rPr lang="ru-RU" dirty="0" err="1" smtClean="0">
                <a:hlinkClick r:id="rId4" tooltip="Эксимер"/>
              </a:rPr>
              <a:t>эксимерные</a:t>
            </a:r>
            <a:r>
              <a:rPr lang="ru-RU" dirty="0" smtClean="0"/>
              <a:t> молекулы образуются при действии электрического разряда или </a:t>
            </a:r>
            <a:r>
              <a:rPr lang="ru-RU" dirty="0" smtClean="0">
                <a:hlinkClick r:id="rId5" tooltip="Ультрафиолетовое излучение"/>
              </a:rPr>
              <a:t>ультрафиолетового излучения</a:t>
            </a:r>
            <a:r>
              <a:rPr lang="ru-RU" dirty="0" smtClean="0"/>
              <a:t> на смесь гелия с </a:t>
            </a:r>
            <a:r>
              <a:rPr lang="ru-RU" dirty="0" smtClean="0">
                <a:hlinkClick r:id="rId6" tooltip="Фтор"/>
              </a:rPr>
              <a:t>фтором</a:t>
            </a:r>
            <a:r>
              <a:rPr lang="ru-RU" dirty="0" smtClean="0"/>
              <a:t> </a:t>
            </a:r>
            <a:r>
              <a:rPr lang="ru-RU" dirty="0" err="1" smtClean="0"/>
              <a:t>или</a:t>
            </a:r>
            <a:r>
              <a:rPr lang="ru-RU" dirty="0" err="1" smtClean="0">
                <a:hlinkClick r:id="rId7" tooltip="Хлор"/>
              </a:rPr>
              <a:t>хлором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Энергия связи молекулярного иона гелия He</a:t>
            </a:r>
            <a:r>
              <a:rPr lang="ru-RU" baseline="30000" dirty="0" smtClean="0"/>
              <a:t>+</a:t>
            </a:r>
            <a:r>
              <a:rPr lang="ru-RU" baseline="-25000" dirty="0" smtClean="0"/>
              <a:t>2</a:t>
            </a:r>
            <a:r>
              <a:rPr lang="ru-RU" dirty="0" smtClean="0"/>
              <a:t> составляет 58 ккал/моль, равновесное </a:t>
            </a:r>
            <a:r>
              <a:rPr lang="ru-RU" dirty="0" smtClean="0">
                <a:hlinkClick r:id="rId8" tooltip="Длина химической связи"/>
              </a:rPr>
              <a:t>межъядерное расстояние</a:t>
            </a:r>
            <a:r>
              <a:rPr lang="ru-RU" dirty="0" smtClean="0"/>
              <a:t> 1,09 Å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Известно </a:t>
            </a:r>
            <a:r>
              <a:rPr lang="ru-RU" dirty="0" err="1" smtClean="0"/>
              <a:t>эксимерное</a:t>
            </a:r>
            <a:r>
              <a:rPr lang="ru-RU" dirty="0" smtClean="0"/>
              <a:t> химическое соединение гелия </a:t>
            </a:r>
            <a:r>
              <a:rPr lang="ru-RU" dirty="0" err="1" smtClean="0"/>
              <a:t>LiHe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Изотопы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Природный гелий состоит из двух стабильных </a:t>
            </a:r>
            <a:r>
              <a:rPr lang="ru-RU" dirty="0" smtClean="0">
                <a:hlinkClick r:id="rId2" tooltip="Изотоп"/>
              </a:rPr>
              <a:t>изотопов</a:t>
            </a:r>
            <a:r>
              <a:rPr lang="ru-RU" dirty="0" smtClean="0"/>
              <a:t>: </a:t>
            </a:r>
            <a:r>
              <a:rPr lang="ru-RU" baseline="30000" dirty="0" smtClean="0"/>
              <a:t>4</a:t>
            </a:r>
            <a:r>
              <a:rPr lang="ru-RU" dirty="0" smtClean="0"/>
              <a:t>He (</a:t>
            </a:r>
            <a:r>
              <a:rPr lang="ru-RU" dirty="0" smtClean="0">
                <a:hlinkClick r:id="rId3" tooltip="Изотопная распространённость"/>
              </a:rPr>
              <a:t>изотопная распространённость</a:t>
            </a:r>
            <a:r>
              <a:rPr lang="ru-RU" dirty="0" smtClean="0"/>
              <a:t> — 99,99986 %) и гораздо более редкого </a:t>
            </a:r>
            <a:r>
              <a:rPr lang="ru-RU" baseline="30000" dirty="0" smtClean="0">
                <a:hlinkClick r:id="rId4" tooltip="Гелий-3"/>
              </a:rPr>
              <a:t>3</a:t>
            </a:r>
            <a:r>
              <a:rPr lang="ru-RU" dirty="0" smtClean="0">
                <a:hlinkClick r:id="rId4" tooltip="Гелий-3"/>
              </a:rPr>
              <a:t>He</a:t>
            </a:r>
            <a:r>
              <a:rPr lang="ru-RU" dirty="0" smtClean="0"/>
              <a:t> (0,00014 %; содержание гелия-3 в разных природных источниках может варьироваться в довольно широких пределах). Известны ещё шесть искусственных радиоактивных изотопов гелия.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7e29bc93afe48b7b932be2ce1d699fa5b89c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</TotalTime>
  <Words>24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Метро</vt:lpstr>
      <vt:lpstr>Гелий (HE) </vt:lpstr>
      <vt:lpstr>Слайд 2</vt:lpstr>
      <vt:lpstr>Слайд 3</vt:lpstr>
      <vt:lpstr>Слайд 4</vt:lpstr>
      <vt:lpstr>Слайд 5</vt:lpstr>
      <vt:lpstr>Химические свойства </vt:lpstr>
      <vt:lpstr>Изотопы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Гелий (HE) </dc:title>
  <dc:creator>nebom zav</dc:creator>
  <cp:lastModifiedBy>nebom zav</cp:lastModifiedBy>
  <cp:revision>2</cp:revision>
  <dcterms:created xsi:type="dcterms:W3CDTF">2015-04-24T15:10:52Z</dcterms:created>
  <dcterms:modified xsi:type="dcterms:W3CDTF">2015-04-24T15:15:01Z</dcterms:modified>
</cp:coreProperties>
</file>