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8" r:id="rId9"/>
    <p:sldId id="264" r:id="rId10"/>
    <p:sldId id="265" r:id="rId11"/>
    <p:sldId id="266" r:id="rId12"/>
    <p:sldId id="267" r:id="rId13"/>
    <p:sldId id="269" r:id="rId14"/>
    <p:sldId id="274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906000" cy="6858000" type="A4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7" autoAdjust="0"/>
    <p:restoredTop sz="91281" autoAdjust="0"/>
  </p:normalViewPr>
  <p:slideViewPr>
    <p:cSldViewPr>
      <p:cViewPr varScale="1">
        <p:scale>
          <a:sx n="89" d="100"/>
          <a:sy n="89" d="100"/>
        </p:scale>
        <p:origin x="-1230" y="-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06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271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0F953-A28D-4AF1-83BE-FFCDA39116A2}" type="datetimeFigureOut">
              <a:rPr lang="ru-RU" smtClean="0"/>
              <a:t>23.09.14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6B819-11BC-4705-A54F-A8306D4D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1981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62901-9229-4054-812B-51704CE1D574}" type="datetimeFigureOut">
              <a:rPr lang="ru-RU" smtClean="0"/>
              <a:t>23.09.14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300F7-56D0-443C-BE59-9B589D49C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46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440" y="12700"/>
            <a:ext cx="9902560" cy="6854825"/>
            <a:chOff x="2" y="8"/>
            <a:chExt cx="5758" cy="4318"/>
          </a:xfrm>
        </p:grpSpPr>
        <p:pic>
          <p:nvPicPr>
            <p:cNvPr id="5" name="Picture 3" descr="12173-SolidWorks-cov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8"/>
              <a:ext cx="5758" cy="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013" y="3970"/>
              <a:ext cx="1518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spAutoFit/>
            </a:bodyPr>
            <a:lstStyle>
              <a:lvl1pPr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700" b="0" smtClean="0">
                  <a:solidFill>
                    <a:srgbClr val="9C8E80"/>
                  </a:solidFill>
                </a:rPr>
                <a:t>Image courtesy of National Optical Astronomy Observatory, operated by the Association of Universities for Research in Astronomy, under cooperative agreement with the National Science Foundation.</a:t>
              </a:r>
            </a:p>
          </p:txBody>
        </p:sp>
        <p:pic>
          <p:nvPicPr>
            <p:cNvPr id="7" name="Picture 5" descr="swlogco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5" y="279"/>
              <a:ext cx="843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62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9496" y="2452688"/>
            <a:ext cx="9341908" cy="1117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074305" y="3733800"/>
            <a:ext cx="3449902" cy="1893888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46839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976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47203" y="107950"/>
            <a:ext cx="2342356" cy="6051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8414" y="107950"/>
            <a:ext cx="6863688" cy="6051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29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414" y="107950"/>
            <a:ext cx="8218884" cy="800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18414" y="1296988"/>
            <a:ext cx="4602163" cy="4862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677" y="1296988"/>
            <a:ext cx="4603882" cy="4862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071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414" y="107950"/>
            <a:ext cx="8218884" cy="800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18414" y="1296988"/>
            <a:ext cx="4602163" cy="4862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85677" y="1296988"/>
            <a:ext cx="4603882" cy="23542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85677" y="3803650"/>
            <a:ext cx="4603882" cy="2355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29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719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8283743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414" y="1296988"/>
            <a:ext cx="4602163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677" y="1296988"/>
            <a:ext cx="4603882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5697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020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0414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002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58355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7972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173-SolidWorks-bk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" y="1"/>
            <a:ext cx="990256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9252479" y="6397625"/>
            <a:ext cx="4026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992DA2E6-B312-49D2-83F4-D65D465ADCE2}" type="slidenum">
              <a:rPr lang="en-US" smtClean="0">
                <a:solidFill>
                  <a:srgbClr val="FF99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mtClean="0">
              <a:solidFill>
                <a:srgbClr val="FF9900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18414" y="107950"/>
            <a:ext cx="8218884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8415" y="1296988"/>
            <a:ext cx="9371144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CDD9-3712-4849-8A22-5BC141039854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https://encrypted-tbn0.google.com/images?q=tbn:ANd9GcREiVA8ti4zjXzc6mYH1Bu55VJ3tdIzp3CS9KszQIH_XRsEqdfe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415" y="188640"/>
            <a:ext cx="957737" cy="7920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526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34950" indent="-234950" algn="l" rtl="0" eaLnBrk="1" fontAlgn="base" hangingPunct="1">
        <a:lnSpc>
          <a:spcPct val="95000"/>
        </a:lnSpc>
        <a:spcBef>
          <a:spcPct val="5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500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79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3208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16637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1209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5781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0353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4925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1.1</a:t>
            </a:r>
            <a:r>
              <a:rPr lang="ru-RU" sz="1800" dirty="0"/>
              <a:t>. </a:t>
            </a:r>
            <a:r>
              <a:rPr lang="ru-RU" sz="1800" b="1" dirty="0"/>
              <a:t>ЭНЕРГЕТИКА, ЭНЕРГОСБЕРЕЖЕНИЕ И ЭНЕРГЕТИЧЕСКИЕ РЕСУРСЫ. ОСНОВНЫЕ ПОНЯТИЯ.</a:t>
            </a:r>
          </a:p>
          <a:p>
            <a:pPr marL="12700" marR="12700" indent="5588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Э</a:t>
            </a:r>
            <a:r>
              <a:rPr lang="ru-RU" sz="1800" b="1" dirty="0">
                <a:latin typeface="Times New Roman"/>
                <a:ea typeface="Times New Roman"/>
                <a:cs typeface="Times New Roman"/>
              </a:rPr>
              <a:t>нергия</a:t>
            </a:r>
            <a:r>
              <a:rPr lang="ru-RU" sz="1800" dirty="0">
                <a:latin typeface="Times New Roman"/>
                <a:ea typeface="Times New Roman"/>
              </a:rPr>
              <a:t> - способность производить работу или какое-то другое действие, меняющее состояние действующего субъекта. В широком смысле это </a:t>
            </a:r>
            <a:r>
              <a:rPr lang="ru-RU" sz="1800" dirty="0" smtClean="0">
                <a:latin typeface="Times New Roman"/>
                <a:ea typeface="Times New Roman"/>
              </a:rPr>
              <a:t> </a:t>
            </a:r>
            <a:r>
              <a:rPr lang="ru-RU" sz="1800" dirty="0">
                <a:latin typeface="Times New Roman"/>
                <a:ea typeface="Times New Roman"/>
              </a:rPr>
              <a:t>общая мера различных форм движения материи.</a:t>
            </a:r>
          </a:p>
          <a:p>
            <a:pPr marL="12700" marR="12700" indent="5588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Для современного общества наиболее актуальными видами энергии являются</a:t>
            </a:r>
            <a:r>
              <a:rPr lang="ru-RU" sz="1800" b="1" dirty="0">
                <a:latin typeface="Times New Roman"/>
                <a:ea typeface="Times New Roman"/>
                <a:cs typeface="Times New Roman"/>
              </a:rPr>
              <a:t> электрическая</a:t>
            </a:r>
            <a:r>
              <a:rPr lang="ru-RU" sz="1800" dirty="0">
                <a:latin typeface="Times New Roman"/>
                <a:ea typeface="Times New Roman"/>
              </a:rPr>
              <a:t> и</a:t>
            </a:r>
            <a:r>
              <a:rPr lang="ru-RU" sz="1800" b="1" dirty="0">
                <a:latin typeface="Times New Roman"/>
                <a:ea typeface="Times New Roman"/>
                <a:cs typeface="Times New Roman"/>
              </a:rPr>
              <a:t> тепловая.</a:t>
            </a:r>
            <a:r>
              <a:rPr lang="ru-RU" sz="1800" dirty="0">
                <a:latin typeface="Times New Roman"/>
                <a:ea typeface="Times New Roman"/>
              </a:rPr>
              <a:t> Другие разновидности - механическая, химическая, атомная и т.д. - можно считать промежуточными или </a:t>
            </a:r>
            <a:r>
              <a:rPr lang="ru-RU" sz="1800" dirty="0" smtClean="0">
                <a:latin typeface="Times New Roman"/>
                <a:ea typeface="Times New Roman"/>
              </a:rPr>
              <a:t>вспомогательными</a:t>
            </a:r>
          </a:p>
          <a:p>
            <a:pPr marL="12700" marR="12700" indent="5588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900" b="1" dirty="0" smtClean="0">
                <a:solidFill>
                  <a:srgbClr val="4D4D4D"/>
                </a:solidFill>
                <a:latin typeface="Times New Roman"/>
                <a:ea typeface="Times New Roman"/>
                <a:cs typeface="Times New Roman"/>
              </a:rPr>
              <a:t>Э</a:t>
            </a:r>
            <a:r>
              <a:rPr lang="ru-RU" sz="1800" b="1" dirty="0" smtClean="0">
                <a:solidFill>
                  <a:srgbClr val="4D4D4D"/>
                </a:solidFill>
                <a:latin typeface="Times New Roman"/>
                <a:ea typeface="Times New Roman"/>
                <a:cs typeface="Times New Roman"/>
              </a:rPr>
              <a:t>лектрическая  энергия  -  </a:t>
            </a:r>
            <a:r>
              <a:rPr lang="ru-RU" sz="1800" dirty="0" smtClean="0">
                <a:latin typeface="Times New Roman"/>
                <a:ea typeface="Times New Roman"/>
              </a:rPr>
              <a:t>энергия, заключенная </a:t>
            </a:r>
            <a:r>
              <a:rPr lang="ru-RU" sz="1800" dirty="0">
                <a:latin typeface="Times New Roman"/>
                <a:ea typeface="Times New Roman"/>
              </a:rPr>
              <a:t>в электромагнитном поле. Плотность энергии электромагнитного поля является суммой плотностей энергий электрического и магнитного полей.</a:t>
            </a:r>
          </a:p>
          <a:p>
            <a:pPr marL="12700" marR="12700" indent="5588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latin typeface="Times New Roman"/>
                <a:ea typeface="Times New Roman"/>
                <a:cs typeface="Times New Roman"/>
              </a:rPr>
              <a:t>Тепловая энергия</a:t>
            </a:r>
            <a:r>
              <a:rPr lang="ru-RU" sz="1800" dirty="0">
                <a:latin typeface="Times New Roman"/>
                <a:ea typeface="Times New Roman"/>
              </a:rPr>
              <a:t> (тепло, теплота) - энергия хаотического движения микрочастиц - является первичной энергией цепи преобразования энергии, ею же эта цепь и </a:t>
            </a:r>
            <a:r>
              <a:rPr lang="ru-RU" sz="1800" dirty="0" smtClean="0">
                <a:latin typeface="Times New Roman"/>
                <a:ea typeface="Times New Roman"/>
              </a:rPr>
              <a:t>заканчивается. Тепловая </a:t>
            </a:r>
            <a:r>
              <a:rPr lang="ru-RU" sz="1800" dirty="0">
                <a:latin typeface="Times New Roman"/>
                <a:ea typeface="Times New Roman"/>
              </a:rPr>
              <a:t>энергия используется </a:t>
            </a:r>
            <a:r>
              <a:rPr lang="ru-RU" sz="1800" dirty="0" smtClean="0">
                <a:latin typeface="Times New Roman"/>
                <a:ea typeface="Times New Roman"/>
              </a:rPr>
              <a:t>для </a:t>
            </a:r>
            <a:r>
              <a:rPr lang="ru-RU" sz="1800" dirty="0">
                <a:latin typeface="Times New Roman"/>
                <a:ea typeface="Times New Roman"/>
              </a:rPr>
              <a:t>обеспечения необходимых условий </a:t>
            </a:r>
            <a:r>
              <a:rPr lang="ru-RU" sz="1800" dirty="0" smtClean="0">
                <a:latin typeface="Times New Roman"/>
                <a:ea typeface="Times New Roman"/>
              </a:rPr>
              <a:t>существования</a:t>
            </a:r>
            <a:r>
              <a:rPr lang="ru-RU" sz="1800" dirty="0">
                <a:latin typeface="Times New Roman"/>
                <a:ea typeface="Times New Roman"/>
              </a:rPr>
              <a:t>, для развития и совершенствования общества, для получения электрической энергии на тепловых электростанциях, для технологических нужд производства, для отопления и горячего водоснабжения жилых и общественных зданий. </a:t>
            </a:r>
            <a:r>
              <a:rPr lang="ru-RU" sz="1800" dirty="0" smtClean="0">
                <a:latin typeface="Times New Roman"/>
                <a:ea typeface="Times New Roman"/>
              </a:rPr>
              <a:t>Источниками </a:t>
            </a:r>
            <a:r>
              <a:rPr lang="ru-RU" sz="1800" dirty="0">
                <a:latin typeface="Times New Roman"/>
                <a:ea typeface="Times New Roman"/>
              </a:rPr>
              <a:t>энергии могут служить вещества и системы, энергетический потенциал которых достаточен для последующего целенаправленного использования.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5370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Состав твердого и жидкого топлива выражается в % по массе, при этом за 100% могут быть приняты:</a:t>
            </a:r>
          </a:p>
          <a:p>
            <a:pPr lvl="1"/>
            <a:r>
              <a:rPr lang="ru-RU" dirty="0"/>
              <a:t>рабочая масса - используемая непосредственно для сжигания;</a:t>
            </a:r>
          </a:p>
          <a:p>
            <a:pPr lvl="1"/>
            <a:r>
              <a:rPr lang="ru-RU" dirty="0" smtClean="0"/>
              <a:t>сухая </a:t>
            </a:r>
            <a:r>
              <a:rPr lang="ru-RU" dirty="0"/>
              <a:t>масса - без влаги;</a:t>
            </a:r>
          </a:p>
          <a:p>
            <a:pPr lvl="1"/>
            <a:r>
              <a:rPr lang="ru-RU" dirty="0" err="1" smtClean="0"/>
              <a:t>горючия</a:t>
            </a:r>
            <a:r>
              <a:rPr lang="ru-RU" dirty="0" smtClean="0"/>
              <a:t> масса</a:t>
            </a:r>
            <a:r>
              <a:rPr lang="ru-RU" dirty="0"/>
              <a:t>;</a:t>
            </a:r>
          </a:p>
          <a:p>
            <a:pPr lvl="1"/>
            <a:r>
              <a:rPr lang="ru-RU" dirty="0"/>
              <a:t>органическая масса. </a:t>
            </a:r>
            <a:endParaRPr lang="ru-RU" dirty="0" smtClean="0"/>
          </a:p>
          <a:p>
            <a:r>
              <a:rPr lang="ru-RU" dirty="0" smtClean="0"/>
              <a:t>Поэтому состав рабочей массы</a:t>
            </a:r>
            <a:endParaRPr lang="ru-RU" dirty="0"/>
          </a:p>
          <a:p>
            <a:pPr algn="ctr"/>
            <a:r>
              <a:rPr lang="ru-RU" dirty="0"/>
              <a:t>С</a:t>
            </a:r>
            <a:r>
              <a:rPr lang="ru-RU" baseline="30000" dirty="0"/>
              <a:t>р</a:t>
            </a:r>
            <a:r>
              <a:rPr lang="ru-RU" dirty="0"/>
              <a:t> + </a:t>
            </a:r>
            <a:r>
              <a:rPr lang="ru-RU" dirty="0" err="1"/>
              <a:t>Н</a:t>
            </a:r>
            <a:r>
              <a:rPr lang="ru-RU" baseline="30000" dirty="0" err="1"/>
              <a:t>р</a:t>
            </a:r>
            <a:r>
              <a:rPr lang="ru-RU" dirty="0"/>
              <a:t> + </a:t>
            </a:r>
            <a:r>
              <a:rPr lang="en-US" dirty="0" err="1"/>
              <a:t>S</a:t>
            </a:r>
            <a:r>
              <a:rPr lang="en-US" baseline="30000" dirty="0" err="1"/>
              <a:t>p</a:t>
            </a:r>
            <a:r>
              <a:rPr lang="en-US" dirty="0"/>
              <a:t> </a:t>
            </a:r>
            <a:r>
              <a:rPr lang="ru-RU" dirty="0"/>
              <a:t>+ </a:t>
            </a:r>
            <a:r>
              <a:rPr lang="en-US" dirty="0"/>
              <a:t>N</a:t>
            </a:r>
            <a:r>
              <a:rPr lang="en-US" baseline="30000" dirty="0"/>
              <a:t>P</a:t>
            </a:r>
            <a:r>
              <a:rPr lang="en-US" dirty="0"/>
              <a:t> </a:t>
            </a:r>
            <a:r>
              <a:rPr lang="ru-RU" dirty="0"/>
              <a:t>+ А</a:t>
            </a:r>
            <a:r>
              <a:rPr lang="ru-RU" baseline="30000" dirty="0"/>
              <a:t>р</a:t>
            </a:r>
            <a:r>
              <a:rPr lang="ru-RU" dirty="0"/>
              <a:t> + </a:t>
            </a:r>
            <a:r>
              <a:rPr lang="en-US" dirty="0"/>
              <a:t>W</a:t>
            </a:r>
            <a:r>
              <a:rPr lang="en-US" baseline="30000" dirty="0"/>
              <a:t>P</a:t>
            </a:r>
            <a:r>
              <a:rPr lang="en-US" dirty="0"/>
              <a:t> </a:t>
            </a:r>
            <a:r>
              <a:rPr lang="ru-RU" dirty="0"/>
              <a:t>=</a:t>
            </a:r>
            <a:r>
              <a:rPr lang="ru-RU" dirty="0" smtClean="0"/>
              <a:t>100%</a:t>
            </a:r>
          </a:p>
          <a:p>
            <a:r>
              <a:rPr lang="ru-RU" dirty="0" smtClean="0"/>
              <a:t>                состав </a:t>
            </a:r>
            <a:r>
              <a:rPr lang="ru-RU" dirty="0"/>
              <a:t>горючей </a:t>
            </a:r>
            <a:r>
              <a:rPr lang="ru-RU" dirty="0" smtClean="0"/>
              <a:t>массы</a:t>
            </a:r>
            <a:endParaRPr lang="ru-RU" dirty="0"/>
          </a:p>
          <a:p>
            <a:pPr algn="ctr"/>
            <a:r>
              <a:rPr lang="ru-RU" dirty="0" err="1" smtClean="0"/>
              <a:t>С</a:t>
            </a:r>
            <a:r>
              <a:rPr lang="ru-RU" baseline="30000" dirty="0" err="1" smtClean="0"/>
              <a:t>г</a:t>
            </a:r>
            <a:r>
              <a:rPr lang="ru-RU" dirty="0" smtClean="0"/>
              <a:t> </a:t>
            </a:r>
            <a:r>
              <a:rPr lang="ru-RU" dirty="0"/>
              <a:t>+ </a:t>
            </a:r>
            <a:r>
              <a:rPr lang="ru-RU" dirty="0" err="1" smtClean="0"/>
              <a:t>Н</a:t>
            </a:r>
            <a:r>
              <a:rPr lang="ru-RU" baseline="30000" dirty="0" err="1" smtClean="0"/>
              <a:t>г</a:t>
            </a:r>
            <a:r>
              <a:rPr lang="ru-RU" dirty="0" smtClean="0"/>
              <a:t> </a:t>
            </a:r>
            <a:r>
              <a:rPr lang="ru-RU" dirty="0"/>
              <a:t>+ </a:t>
            </a:r>
            <a:r>
              <a:rPr lang="en-US" dirty="0" smtClean="0"/>
              <a:t>S</a:t>
            </a:r>
            <a:r>
              <a:rPr lang="ru-RU" baseline="30000" dirty="0" smtClean="0"/>
              <a:t>г </a:t>
            </a:r>
            <a:r>
              <a:rPr lang="ru-RU" dirty="0" smtClean="0"/>
              <a:t>+ </a:t>
            </a:r>
            <a:r>
              <a:rPr lang="en-US" dirty="0"/>
              <a:t>N</a:t>
            </a:r>
            <a:r>
              <a:rPr lang="ru-RU" baseline="30000" smtClean="0"/>
              <a:t>г </a:t>
            </a:r>
            <a:r>
              <a:rPr lang="ru-RU" dirty="0" smtClean="0"/>
              <a:t>+ </a:t>
            </a:r>
            <a:r>
              <a:rPr lang="en-US" dirty="0" smtClean="0"/>
              <a:t>O</a:t>
            </a:r>
            <a:r>
              <a:rPr lang="ru-RU" baseline="30000" dirty="0" smtClean="0"/>
              <a:t>г</a:t>
            </a:r>
            <a:r>
              <a:rPr lang="ru-RU" dirty="0" smtClean="0"/>
              <a:t> = 100 %</a:t>
            </a:r>
          </a:p>
          <a:p>
            <a:r>
              <a:rPr lang="ru-RU" b="1" dirty="0" smtClean="0"/>
              <a:t>Состав топлива </a:t>
            </a:r>
            <a:r>
              <a:rPr lang="ru-RU" dirty="0" smtClean="0"/>
              <a:t>необходим для определения важнейшей характеристики топлива — </a:t>
            </a:r>
            <a:r>
              <a:rPr lang="ru-RU" b="1" dirty="0" smtClean="0"/>
              <a:t>теплоты сгорания топлива </a:t>
            </a:r>
            <a:r>
              <a:rPr lang="ru-RU" dirty="0" smtClean="0"/>
              <a:t>(теплотворная способность топлива).</a:t>
            </a:r>
          </a:p>
          <a:p>
            <a:r>
              <a:rPr lang="ru-RU" b="1" dirty="0" smtClean="0"/>
              <a:t>Теплота </a:t>
            </a:r>
            <a:r>
              <a:rPr lang="ru-RU" b="1" dirty="0"/>
              <a:t>сгорания топлива</a:t>
            </a:r>
            <a:r>
              <a:rPr lang="ru-RU" dirty="0"/>
              <a:t> — это количество тепловой энергии, которая может выделиться в ходе химических реакций окисления горючих компонентов топлива с газообразным кислородом, измеряется в </a:t>
            </a:r>
            <a:r>
              <a:rPr lang="ru-RU" b="1" dirty="0"/>
              <a:t>кДж/кг</a:t>
            </a:r>
            <a:r>
              <a:rPr lang="ru-RU" dirty="0"/>
              <a:t> для твердого и жидкого, в </a:t>
            </a:r>
            <a:r>
              <a:rPr lang="ru-RU" b="1" dirty="0" smtClean="0"/>
              <a:t>кДж/</a:t>
            </a:r>
            <a:r>
              <a:rPr lang="ru-RU" dirty="0"/>
              <a:t> м</a:t>
            </a:r>
            <a:r>
              <a:rPr lang="ru-RU" baseline="30000" dirty="0"/>
              <a:t>3</a:t>
            </a:r>
            <a:r>
              <a:rPr lang="ru-RU" dirty="0" smtClean="0"/>
              <a:t> </a:t>
            </a:r>
            <a:r>
              <a:rPr lang="ru-RU" dirty="0"/>
              <a:t>- для газообразного топлива.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83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269" y="1124744"/>
            <a:ext cx="9289032" cy="1512168"/>
          </a:xfrm>
        </p:spPr>
        <p:txBody>
          <a:bodyPr>
            <a:normAutofit/>
          </a:bodyPr>
          <a:lstStyle/>
          <a:p>
            <a:r>
              <a:rPr lang="ru-RU" dirty="0"/>
              <a:t>При охлаждении продуктов сгорания влага может </a:t>
            </a:r>
            <a:r>
              <a:rPr lang="ru-RU" dirty="0" smtClean="0"/>
              <a:t>конденсироваться, выделяя </a:t>
            </a:r>
            <a:r>
              <a:rPr lang="ru-RU" dirty="0"/>
              <a:t>теплоту парообразования. Поэтому различают высшую </a:t>
            </a:r>
            <a:r>
              <a:rPr lang="en-US" dirty="0"/>
              <a:t>Q</a:t>
            </a:r>
            <a:r>
              <a:rPr lang="ru-RU" baseline="-25000" dirty="0" err="1"/>
              <a:t>в</a:t>
            </a:r>
            <a:r>
              <a:rPr lang="ru-RU" baseline="30000" dirty="0" err="1"/>
              <a:t>р</a:t>
            </a:r>
            <a:r>
              <a:rPr lang="ru-RU" dirty="0"/>
              <a:t> </a:t>
            </a:r>
            <a:r>
              <a:rPr lang="en-US" dirty="0"/>
              <a:t>-</a:t>
            </a:r>
            <a:r>
              <a:rPr lang="ru-RU" dirty="0"/>
              <a:t> без учета конденсации </a:t>
            </a:r>
            <a:r>
              <a:rPr lang="ru-RU" dirty="0" smtClean="0"/>
              <a:t>влаги </a:t>
            </a:r>
            <a:r>
              <a:rPr lang="ru-RU" dirty="0"/>
              <a:t>и низшую </a:t>
            </a:r>
            <a:r>
              <a:rPr lang="en-US" dirty="0"/>
              <a:t>Q</a:t>
            </a:r>
            <a:r>
              <a:rPr lang="ru-RU" baseline="-25000" dirty="0" err="1"/>
              <a:t>н</a:t>
            </a:r>
            <a:r>
              <a:rPr lang="ru-RU" baseline="30000" dirty="0" err="1"/>
              <a:t>р</a:t>
            </a:r>
            <a:r>
              <a:rPr lang="ru-RU" dirty="0"/>
              <a:t> - теплоту </a:t>
            </a:r>
            <a:r>
              <a:rPr lang="ru-RU" dirty="0" smtClean="0"/>
              <a:t>сгорания, при </a:t>
            </a:r>
            <a:r>
              <a:rPr lang="ru-RU" dirty="0"/>
              <a:t>этом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2636912"/>
            <a:ext cx="6696744" cy="442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62669" y="3212976"/>
            <a:ext cx="9289032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234950" indent="-234950" algn="l" rtl="0" eaLnBrk="1" fontAlgn="base" hangingPunct="1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5000" indent="-28575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9779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3pPr>
            <a:lvl4pPr marL="13208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16637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5pPr>
            <a:lvl6pPr marL="21209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5781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0353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492500" indent="-228600" algn="l" rtl="0" eaLnBrk="1" fontAlgn="base" hangingPunct="1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kern="0" dirty="0" smtClean="0"/>
              <a:t>Средние теплоты сгорания, кДж/кг(кДж/м</a:t>
            </a:r>
            <a:r>
              <a:rPr lang="ru-RU" kern="0" baseline="30000" dirty="0" smtClean="0"/>
              <a:t>3</a:t>
            </a:r>
            <a:r>
              <a:rPr lang="ru-RU" kern="0" dirty="0" smtClean="0"/>
              <a:t>)</a:t>
            </a:r>
            <a:r>
              <a:rPr lang="ru-RU" i="1" kern="0" dirty="0" smtClean="0"/>
              <a:t> </a:t>
            </a:r>
            <a:r>
              <a:rPr lang="en-US" i="1" kern="0" dirty="0" smtClean="0"/>
              <a:t>Q</a:t>
            </a:r>
            <a:r>
              <a:rPr lang="ru-RU" i="1" kern="0" baseline="-25000" dirty="0" err="1" smtClean="0"/>
              <a:t>н</a:t>
            </a:r>
            <a:r>
              <a:rPr lang="ru-RU" i="1" kern="0" baseline="30000" dirty="0" err="1" smtClean="0"/>
              <a:t>р</a:t>
            </a:r>
            <a:endParaRPr lang="ru-RU" kern="0" dirty="0" smtClean="0"/>
          </a:p>
          <a:p>
            <a:pPr lvl="1"/>
            <a:r>
              <a:rPr lang="ru-RU" kern="0" dirty="0" smtClean="0"/>
              <a:t>мазут	          40200</a:t>
            </a:r>
          </a:p>
          <a:p>
            <a:pPr lvl="1"/>
            <a:r>
              <a:rPr lang="ru-RU" kern="0" dirty="0" smtClean="0"/>
              <a:t>соляр	          42000</a:t>
            </a:r>
          </a:p>
          <a:p>
            <a:pPr lvl="1"/>
            <a:r>
              <a:rPr lang="ru-RU" kern="0" dirty="0" smtClean="0"/>
              <a:t>торф	            8120</a:t>
            </a:r>
          </a:p>
          <a:p>
            <a:pPr lvl="1"/>
            <a:r>
              <a:rPr lang="ru-RU" kern="0" dirty="0" smtClean="0"/>
              <a:t>бурый уголь        7900</a:t>
            </a:r>
          </a:p>
          <a:p>
            <a:pPr lvl="1"/>
            <a:r>
              <a:rPr lang="ru-RU" kern="0" dirty="0" smtClean="0"/>
              <a:t>антрацит	          20900</a:t>
            </a:r>
          </a:p>
          <a:p>
            <a:pPr lvl="1"/>
            <a:r>
              <a:rPr lang="ru-RU" kern="0" dirty="0" smtClean="0"/>
              <a:t>природный газ  35800</a:t>
            </a:r>
          </a:p>
        </p:txBody>
      </p:sp>
    </p:spTree>
    <p:extLst>
      <p:ext uri="{BB962C8B-B14F-4D97-AF65-F5344CB8AC3E}">
        <p14:creationId xmlns:p14="http://schemas.microsoft.com/office/powerpoint/2010/main" val="413170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Для сравнения различных видов топлива их приводят к единому эквиваленту - </a:t>
            </a:r>
            <a:r>
              <a:rPr lang="ru-RU" b="1" dirty="0"/>
              <a:t>условному топливу</a:t>
            </a:r>
            <a:r>
              <a:rPr lang="ru-RU" dirty="0"/>
              <a:t>, имеющему теплоту сгорания 20308 кДж/кг (7000 ккал/кг). Для пересчета реального топлива в условное используется тепловой эквивалент</a:t>
            </a:r>
            <a:r>
              <a:rPr lang="ru-RU" dirty="0" smtClean="0"/>
              <a:t>:</a:t>
            </a:r>
            <a:endParaRPr lang="ru-RU" dirty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для </a:t>
            </a:r>
            <a:r>
              <a:rPr lang="ru-RU" dirty="0"/>
              <a:t>угля в среднем </a:t>
            </a:r>
            <a:r>
              <a:rPr lang="ru-RU" dirty="0" smtClean="0"/>
              <a:t> - </a:t>
            </a:r>
            <a:r>
              <a:rPr lang="ru-RU" dirty="0"/>
              <a:t>0,718;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газа </a:t>
            </a:r>
            <a:r>
              <a:rPr lang="ru-RU" dirty="0"/>
              <a:t>природного </a:t>
            </a:r>
            <a:r>
              <a:rPr lang="ru-RU" dirty="0" smtClean="0"/>
              <a:t>	-   </a:t>
            </a:r>
            <a:r>
              <a:rPr lang="ru-RU" dirty="0"/>
              <a:t>1,24;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Нефти		-   1,43</a:t>
            </a:r>
            <a:r>
              <a:rPr lang="ru-RU" dirty="0"/>
              <a:t>;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Мазут		-     1,3</a:t>
            </a:r>
            <a:r>
              <a:rPr lang="ru-RU" dirty="0"/>
              <a:t>;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Торфа		-     </a:t>
            </a:r>
            <a:r>
              <a:rPr lang="ru-RU" dirty="0"/>
              <a:t>0,4;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дров 		-    0,25</a:t>
            </a:r>
            <a:r>
              <a:rPr lang="ru-RU" dirty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Твердое органическое топливо </a:t>
            </a:r>
            <a:r>
              <a:rPr lang="ru-RU" b="1" dirty="0"/>
              <a:t>по степени </a:t>
            </a:r>
            <a:r>
              <a:rPr lang="ru-RU" b="1" dirty="0" err="1"/>
              <a:t>углефикации</a:t>
            </a:r>
            <a:r>
              <a:rPr lang="ru-RU" b="1" dirty="0"/>
              <a:t> </a:t>
            </a:r>
            <a:r>
              <a:rPr lang="ru-RU" dirty="0"/>
              <a:t>делится на </a:t>
            </a:r>
            <a:endParaRPr lang="ru-RU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/>
              <a:t>древесину</a:t>
            </a:r>
            <a:r>
              <a:rPr lang="ru-RU" b="1" dirty="0"/>
              <a:t>, </a:t>
            </a:r>
            <a:endParaRPr lang="ru-RU" b="1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/>
              <a:t>торф</a:t>
            </a:r>
            <a:r>
              <a:rPr lang="ru-RU" b="1" dirty="0"/>
              <a:t>, </a:t>
            </a:r>
            <a:endParaRPr lang="ru-RU" b="1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/>
              <a:t>бурый </a:t>
            </a:r>
            <a:r>
              <a:rPr lang="ru-RU" b="1" dirty="0"/>
              <a:t>уголь</a:t>
            </a:r>
            <a:r>
              <a:rPr lang="ru-RU" b="1" dirty="0" smtClean="0"/>
              <a:t>,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/>
              <a:t>каменный </a:t>
            </a:r>
            <a:r>
              <a:rPr lang="ru-RU" b="1" dirty="0"/>
              <a:t>уголь, </a:t>
            </a:r>
            <a:endParaRPr lang="ru-RU" b="1" dirty="0" smtClean="0"/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/>
              <a:t>антрацит</a:t>
            </a:r>
            <a:r>
              <a:rPr lang="ru-RU" b="1" dirty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Важной характеристикой, влияющей на процесс горения твердого топлива, является </a:t>
            </a:r>
            <a:r>
              <a:rPr lang="ru-RU" b="1" dirty="0"/>
              <a:t>выход летучих веществ </a:t>
            </a:r>
            <a:r>
              <a:rPr lang="ru-RU" dirty="0"/>
              <a:t>(убыль массы топлива при нагреве его без кислорода при 850°С в течение 7 мин). По этому признаку угли делят на бурые (выход летучих более 40%), каменные (10 - 40%), антрациты (менее 10%). Воспламеняемость антрацитов поэтому хуже, но QPH выше</a:t>
            </a:r>
            <a:r>
              <a:rPr lang="ru-RU" dirty="0" smtClean="0"/>
              <a:t>.</a:t>
            </a: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414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/>
          </a:bodyPr>
          <a:lstStyle/>
          <a:p>
            <a:r>
              <a:rPr lang="ru-RU" dirty="0"/>
              <a:t>Нефть в сыром виде редко используется как топливо, чаще всего для этой цели идут нефтепродукты. В зависимости от температуры перегонки нефтепродукты делят на фракции: бензиновые (200-225°С); керосиновые (140- 300°С); дизельные (190-350°С); соляровые (300-400°С); мазутные (более 350°С). В котлах котельных и электростанций обычно сжигается мазут, в бытовых отопительных установках - печное бытовое (смесь средних фракций).</a:t>
            </a:r>
          </a:p>
          <a:p>
            <a:r>
              <a:rPr lang="ru-RU" dirty="0"/>
              <a:t>К природным газам относится газ, добываемый из чисто газовых месторождений, газ конденсатных месторождений, шахтный метан и др. Основной компонент природного газа - метан. В энергетике используется газ, концентрация СН</a:t>
            </a:r>
            <a:r>
              <a:rPr lang="ru-RU" baseline="-25000" dirty="0"/>
              <a:t>4</a:t>
            </a:r>
            <a:r>
              <a:rPr lang="ru-RU" dirty="0"/>
              <a:t> в котором выше 30% (за пределами взрывоопасности).</a:t>
            </a:r>
          </a:p>
          <a:p>
            <a:r>
              <a:rPr lang="ru-RU" dirty="0"/>
              <a:t>Искусственные горючие газы - результат технологических процессов переработки нефти и других горючих ископаемых (нефтезаводские газы, коксовый и доменный газы, сжиженные газы, газы подземной газификации угля и др.).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206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Из </a:t>
            </a:r>
            <a:r>
              <a:rPr lang="ru-RU" b="1" dirty="0"/>
              <a:t>композиционных топлив</a:t>
            </a:r>
            <a:r>
              <a:rPr lang="ru-RU" dirty="0"/>
              <a:t>, как наиболее употребительное, можно назвать </a:t>
            </a:r>
            <a:r>
              <a:rPr lang="ru-RU" b="1" dirty="0"/>
              <a:t>брикеты</a:t>
            </a:r>
            <a:r>
              <a:rPr lang="ru-RU" dirty="0"/>
              <a:t> - механическая смесь угольной или торфяной мелочи со связующими веществами (битум и др.), спрессованная под давлением до 100 МПа в специальных прессах.</a:t>
            </a:r>
          </a:p>
          <a:p>
            <a:r>
              <a:rPr lang="ru-RU" b="1" dirty="0"/>
              <a:t>Синтетическое топливо </a:t>
            </a:r>
            <a:r>
              <a:rPr lang="ru-RU" dirty="0"/>
              <a:t>(полукокс, кокс, угольные смолы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b="1" dirty="0"/>
              <a:t>Расщепляющееся топливо </a:t>
            </a:r>
            <a:r>
              <a:rPr lang="ru-RU" dirty="0"/>
              <a:t>- вещество, способное выделять большое количество энергии за счет торможения продуктов деления тяжелых ядер (урана, плутония). В качестве ядерного топлива используется </a:t>
            </a:r>
            <a:r>
              <a:rPr lang="ru-RU" dirty="0" smtClean="0"/>
              <a:t>природный изотоп </a:t>
            </a:r>
            <a:r>
              <a:rPr lang="ru-RU" dirty="0"/>
              <a:t>урана </a:t>
            </a:r>
            <a:r>
              <a:rPr lang="en-US" baseline="30000" dirty="0"/>
              <a:t>235</a:t>
            </a:r>
            <a:r>
              <a:rPr lang="en-US" dirty="0"/>
              <a:t> U</a:t>
            </a:r>
            <a:r>
              <a:rPr lang="ru-RU" dirty="0"/>
              <a:t>, доля которых во всех запасах урана менее 1%.</a:t>
            </a:r>
          </a:p>
          <a:p>
            <a:r>
              <a:rPr lang="ru-RU" b="1" dirty="0"/>
              <a:t>Природное топливо </a:t>
            </a:r>
            <a:r>
              <a:rPr lang="ru-RU" dirty="0"/>
              <a:t>располагается в земной коре. Запасы угля в мире оцениваются в 14 триллионов тон (Азия - 63%, Америка - 27%). Основные запасы угля - Россия, США, Китай. </a:t>
            </a:r>
            <a:r>
              <a:rPr lang="ru-RU" dirty="0" smtClean="0"/>
              <a:t>Уголь </a:t>
            </a:r>
            <a:r>
              <a:rPr lang="ru-RU" dirty="0"/>
              <a:t>тяжелое, неудобное топливо, имеющее много минеральных примесей, что усложняет его использование, но главное - запасы его распределения крайне неравномерно.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7358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      Общеизвестны </a:t>
            </a:r>
            <a:r>
              <a:rPr lang="ru-RU" dirty="0"/>
              <a:t>страны, обладающие самыми богатыми месторождениями нефти, при этом разведанные запасы нефти все время увеличиваются; прирост идет в основном за счет морских шельфов. Если некоторые страны берегут свои запасы в земле (США), другие (Россия) интенсивно их "выкачивают". Общие запасы нефти в мире ниже, чем угля, но более удобное для использования топливо, особенно в переработанном виде. После подъема через скважину нефть подается потребителям в основном нефтепроводами, железной дорогой, танкерами, расстояние может достигать нескольких тысяч километров. Поэтому в себестоимости нефти существенную долю имеет транспортная составляющая. </a:t>
            </a:r>
            <a:r>
              <a:rPr lang="ru-RU" dirty="0" smtClean="0"/>
              <a:t>    Энергосбережение </a:t>
            </a:r>
            <a:r>
              <a:rPr lang="ru-RU" dirty="0"/>
              <a:t>при добычи и транспортировке жидкого топлива заключается в уменьшении расхода электроэнергии на прокачку (удаление вязких </a:t>
            </a:r>
            <a:r>
              <a:rPr lang="ru-RU" dirty="0" err="1"/>
              <a:t>парафинистых</a:t>
            </a:r>
            <a:r>
              <a:rPr lang="ru-RU" dirty="0"/>
              <a:t> компонентов, нагрев нефти, применение экономичных насосов, увеличение диаметров нефтепроводов).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421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Природный газ располагается в залежах, представляющих собой купола из водонепроницаемого слоя (типа глины), под которым в пористой среде (передатчик) под давлением находится газ, состоящая в основном из СН</a:t>
            </a:r>
            <a:r>
              <a:rPr lang="ru-RU" baseline="-25000" dirty="0" smtClean="0"/>
              <a:t>4</a:t>
            </a:r>
            <a:r>
              <a:rPr lang="ru-RU" dirty="0" smtClean="0"/>
              <a:t>. На выходе из скважины газ очищается от песчаной взвеси, капель конденсата и других включений и подается на магистральный газопровод диаметром 0,5... 1,5 м длиной несколько тысяч километров. Давление газа в газопроводе поддерживается на уровне 5 МПа при помощи компенсаторов, установленных через каждые 100... 150 км. Компрессоры вращаются газовыми турбинами, потребляющими газ, общий расход газа составляет 10... 12% от всего прокачиваемого. Поэтому транспорт газообразного топлива весьма </a:t>
            </a:r>
            <a:r>
              <a:rPr lang="ru-RU" dirty="0" err="1" smtClean="0"/>
              <a:t>энергозатратен</a:t>
            </a:r>
            <a:r>
              <a:rPr lang="ru-RU" dirty="0" smtClean="0"/>
              <a:t>. Транспортные расходы намного ниже для сжигания газа, но и доля его потребления мала. Энергосбережение при добыче и транспорте газообразного топлива заключается в использование передовых технологий бурения, очистки, распределения, повышения экономичности газотурбинных установок для привода компрессоров магистралей.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609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1.3</a:t>
            </a:r>
            <a:r>
              <a:rPr lang="ru-RU" dirty="0"/>
              <a:t>. </a:t>
            </a:r>
            <a:r>
              <a:rPr lang="ru-RU" b="1" dirty="0"/>
              <a:t>Основные типы электростанций</a:t>
            </a:r>
            <a:r>
              <a:rPr lang="ru-RU" dirty="0"/>
              <a:t>.</a:t>
            </a:r>
          </a:p>
          <a:p>
            <a:r>
              <a:rPr lang="ru-RU" b="1" dirty="0"/>
              <a:t>Электрическая станция</a:t>
            </a:r>
            <a:r>
              <a:rPr lang="ru-RU" dirty="0"/>
              <a:t> - предприятие или установка, вырабатывающая электроэнергию путем преобразования других видов энергии.</a:t>
            </a:r>
          </a:p>
          <a:p>
            <a:r>
              <a:rPr lang="ru-RU" dirty="0"/>
              <a:t>Электрические станции вырабатывают электрическую и тепловую энергию для нужд народного хозяйства страны и коммунально-бытового обслуживания. В зависимости от источника энергии различают:</a:t>
            </a:r>
          </a:p>
          <a:p>
            <a:pPr lvl="1"/>
            <a:r>
              <a:rPr lang="ru-RU" b="1" dirty="0"/>
              <a:t>тепловые электростанции </a:t>
            </a:r>
            <a:r>
              <a:rPr lang="ru-RU" dirty="0"/>
              <a:t>(ТЭС);</a:t>
            </a:r>
          </a:p>
          <a:p>
            <a:pPr lvl="1"/>
            <a:r>
              <a:rPr lang="ru-RU" b="1" dirty="0"/>
              <a:t>гидроэлектрические станции </a:t>
            </a:r>
            <a:r>
              <a:rPr lang="ru-RU" dirty="0"/>
              <a:t>(ГЭС);</a:t>
            </a:r>
          </a:p>
          <a:p>
            <a:pPr lvl="1"/>
            <a:r>
              <a:rPr lang="ru-RU" b="1" dirty="0"/>
              <a:t>атомные станции </a:t>
            </a:r>
            <a:r>
              <a:rPr lang="ru-RU" dirty="0"/>
              <a:t>(АЭС) и др.</a:t>
            </a:r>
          </a:p>
          <a:p>
            <a:r>
              <a:rPr lang="ru-RU" b="1" dirty="0"/>
              <a:t>Тепловые электрические станции</a:t>
            </a:r>
            <a:r>
              <a:rPr lang="ru-RU" dirty="0"/>
              <a:t>.</a:t>
            </a:r>
          </a:p>
          <a:p>
            <a:r>
              <a:rPr lang="ru-RU" dirty="0"/>
              <a:t>К тепловым электрическим станциям относятся </a:t>
            </a:r>
            <a:endParaRPr lang="ru-RU" dirty="0" smtClean="0"/>
          </a:p>
          <a:p>
            <a:pPr lvl="1"/>
            <a:r>
              <a:rPr lang="ru-RU" b="1" dirty="0" smtClean="0"/>
              <a:t>конденсационные </a:t>
            </a:r>
            <a:r>
              <a:rPr lang="ru-RU" b="1" dirty="0"/>
              <a:t>электростанции </a:t>
            </a:r>
            <a:r>
              <a:rPr lang="ru-RU" dirty="0"/>
              <a:t>(КЭС</a:t>
            </a:r>
            <a:r>
              <a:rPr lang="ru-RU" dirty="0" smtClean="0"/>
              <a:t>);</a:t>
            </a:r>
          </a:p>
          <a:p>
            <a:pPr lvl="1"/>
            <a:r>
              <a:rPr lang="ru-RU" b="1" dirty="0" smtClean="0"/>
              <a:t>теплоэлектроцентрали</a:t>
            </a:r>
            <a:r>
              <a:rPr lang="ru-RU" dirty="0" smtClean="0"/>
              <a:t> </a:t>
            </a:r>
            <a:r>
              <a:rPr lang="ru-RU" dirty="0"/>
              <a:t>(ТЭЦ).</a:t>
            </a:r>
          </a:p>
          <a:p>
            <a:r>
              <a:rPr lang="ru-RU" dirty="0"/>
              <a:t>В состав </a:t>
            </a:r>
            <a:r>
              <a:rPr lang="ru-RU" b="1" dirty="0"/>
              <a:t>государственных районных электростанций </a:t>
            </a:r>
            <a:r>
              <a:rPr lang="ru-RU" dirty="0"/>
              <a:t>(ГРЭС), обслуживающих крупные промышленные районы, как правило входят конденсационные электростанции, используется органическое топливо и не вырабатывается тепловой энергии наряду с электрической. ТЭЦ работают также на органическом топливе, но в отличие от КЭС наряду с электроэнергией производят горячую воду и пар для нужд теплофикации.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1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097360"/>
            <a:ext cx="9633520" cy="576064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        </a:t>
            </a:r>
            <a:r>
              <a:rPr lang="ru-RU" sz="2000" dirty="0" smtClean="0"/>
              <a:t>До </a:t>
            </a:r>
            <a:r>
              <a:rPr lang="ru-RU" sz="2000" dirty="0"/>
              <a:t>настоящего времени </a:t>
            </a:r>
            <a:r>
              <a:rPr lang="ru-RU" sz="2000" b="1" dirty="0"/>
              <a:t>ТЭС</a:t>
            </a:r>
            <a:r>
              <a:rPr lang="ru-RU" sz="2000" dirty="0"/>
              <a:t> производят основную часть вырабатываемой энергии. По существующим оценкам ТЭС потребляют свыше </a:t>
            </a:r>
            <a:r>
              <a:rPr lang="ru-RU" sz="2000" b="1" dirty="0"/>
              <a:t>трети</a:t>
            </a:r>
            <a:r>
              <a:rPr lang="ru-RU" sz="2000" dirty="0"/>
              <a:t> добываемого в мире </a:t>
            </a:r>
            <a:r>
              <a:rPr lang="ru-RU" sz="2000" dirty="0" smtClean="0"/>
              <a:t>топлива. На </a:t>
            </a:r>
            <a:r>
              <a:rPr lang="ru-RU" sz="2000" dirty="0"/>
              <a:t>этих станциях могут применяться различные виды топливных ресурсов: твёрдые: угли и горючие сланцы, жидкие: мазут, дизельное и газотурбинное топливо и газообразные: природный газ - наиболее экологически чистое энергетическое топливо.</a:t>
            </a:r>
          </a:p>
          <a:p>
            <a:pPr algn="just"/>
            <a:r>
              <a:rPr lang="ru-RU" sz="2000" dirty="0" smtClean="0"/>
              <a:t>     Наиболее </a:t>
            </a:r>
            <a:r>
              <a:rPr lang="ru-RU" sz="2000" dirty="0"/>
              <a:t>эффективным техническим средством для достижения высоких экономических показателей ТЭС является </a:t>
            </a:r>
            <a:r>
              <a:rPr lang="ru-RU" sz="2000" b="1" dirty="0"/>
              <a:t>повышение параметров пара</a:t>
            </a:r>
            <a:r>
              <a:rPr lang="ru-RU" sz="2000" dirty="0"/>
              <a:t>. </a:t>
            </a:r>
            <a:r>
              <a:rPr lang="ru-RU" sz="2000" b="1" dirty="0"/>
              <a:t>Экономическую эффективность </a:t>
            </a:r>
            <a:r>
              <a:rPr lang="ru-RU" sz="2000" dirty="0"/>
              <a:t>мощных энергоблоков с высокими параметрами пара можно проиллюстрировать такими данными: </a:t>
            </a:r>
            <a:r>
              <a:rPr lang="ru-RU" sz="2000" b="1" dirty="0"/>
              <a:t>электростанции с блоками по 300 МВТ на 240атм </a:t>
            </a:r>
            <a:r>
              <a:rPr lang="ru-RU" sz="2000" dirty="0"/>
              <a:t>обеспечивают экономию топлива почти на </a:t>
            </a:r>
            <a:r>
              <a:rPr lang="ru-RU" sz="2000" b="1" dirty="0"/>
              <a:t>44%</a:t>
            </a:r>
            <a:r>
              <a:rPr lang="ru-RU" sz="2000" dirty="0"/>
              <a:t> по сравнению с электростанциями, сооружавшимися по плану ГОЭЛРО с агрегатами по 10-16 МВТ на </a:t>
            </a:r>
            <a:r>
              <a:rPr lang="ru-RU" sz="2000" dirty="0" smtClean="0"/>
              <a:t>16-18атм.</a:t>
            </a:r>
          </a:p>
          <a:p>
            <a:pPr algn="just"/>
            <a:r>
              <a:rPr lang="ru-RU" sz="2000" b="1" dirty="0" smtClean="0"/>
              <a:t>ТЭС </a:t>
            </a:r>
            <a:r>
              <a:rPr lang="ru-RU" sz="2000" b="1" dirty="0"/>
              <a:t>оказывают отрицательное влияние на окружающую среду</a:t>
            </a:r>
            <a:r>
              <a:rPr lang="ru-RU" sz="2000" dirty="0"/>
              <a:t>, осуществляя выбросы продуктов сгорания, золы тепловые сбросы, выбросы загрязненных сточных вод.</a:t>
            </a:r>
          </a:p>
        </p:txBody>
      </p:sp>
    </p:spTree>
    <p:extLst>
      <p:ext uri="{BB962C8B-B14F-4D97-AF65-F5344CB8AC3E}">
        <p14:creationId xmlns:p14="http://schemas.microsoft.com/office/powerpoint/2010/main" val="100824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/>
              <a:t>Гидроэлектростанции.</a:t>
            </a:r>
            <a:r>
              <a:rPr lang="ru-RU" sz="2600" dirty="0"/>
              <a:t> </a:t>
            </a:r>
            <a:endParaRPr lang="ru-RU" sz="2600" dirty="0" smtClean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  В </a:t>
            </a:r>
            <a:r>
              <a:rPr lang="ru-RU" dirty="0"/>
              <a:t>своё время бывший СССР занимал второе место в мире по уровню развития гидроэнергетики.</a:t>
            </a:r>
          </a:p>
          <a:p>
            <a:pPr algn="just"/>
            <a:r>
              <a:rPr lang="ru-RU" dirty="0" smtClean="0"/>
              <a:t>      Одной </a:t>
            </a:r>
            <a:r>
              <a:rPr lang="ru-RU" dirty="0"/>
              <a:t>из основных экономических особенностей эксплуатации ГЭС является высокая производительность труда. Затраты труда на единицу мощности на них почти в 10 раз меньше, чем на ТЭС (с учётом затрат труда на добычу топлива и его транспорт).</a:t>
            </a:r>
          </a:p>
          <a:p>
            <a:pPr algn="just"/>
            <a:r>
              <a:rPr lang="ru-RU" dirty="0" smtClean="0"/>
              <a:t>      Гидроэлектростанции </a:t>
            </a:r>
            <a:r>
              <a:rPr lang="ru-RU" dirty="0"/>
              <a:t>сооружались каскадами, тогда полнее используются энергетические ресурсы. В бывшем СССР крупнейшим каскадом ГЭС являлся Ангарский и Енисейский.</a:t>
            </a:r>
          </a:p>
          <a:p>
            <a:pPr algn="just"/>
            <a:r>
              <a:rPr lang="ru-RU" dirty="0" smtClean="0"/>
              <a:t>      ГЭС </a:t>
            </a:r>
            <a:r>
              <a:rPr lang="ru-RU" dirty="0"/>
              <a:t>часто относят к энергоустановкам, использующим возобновляемые источники энергии. Однако по сравнению с другими видами природных ресурсов преобразование гидроэнергии в электричество приводит к значительным воздействиям на окружающую среду. Для ГЭС необходимо сооружать значительные водохранилища в верхнем бьефе перед платиной, что приводит к существенному затоплению прилегающей территории и влияет на рельеф побережья в зоне станции.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359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/>
          </a:bodyPr>
          <a:lstStyle/>
          <a:p>
            <a:pPr marL="12700" marR="12700" indent="558800" algn="just">
              <a:lnSpc>
                <a:spcPts val="24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Энергетический потенциал</a:t>
            </a:r>
            <a:r>
              <a:rPr lang="ru-RU" dirty="0">
                <a:latin typeface="Times New Roman"/>
                <a:ea typeface="Times New Roman"/>
              </a:rPr>
              <a:t> является параметром, оценивающим возможность использования источника энергии, выражается в единицах энергии - </a:t>
            </a:r>
            <a:r>
              <a:rPr lang="ru-RU" b="1" dirty="0" smtClean="0">
                <a:latin typeface="Times New Roman"/>
                <a:ea typeface="Times New Roman"/>
              </a:rPr>
              <a:t>джоулях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или </a:t>
            </a:r>
            <a:r>
              <a:rPr lang="ru-RU" b="1" dirty="0">
                <a:latin typeface="Times New Roman"/>
                <a:ea typeface="Times New Roman"/>
              </a:rPr>
              <a:t>киловатт-часах.</a:t>
            </a:r>
          </a:p>
          <a:p>
            <a:pPr marL="12700" marR="12700" indent="558800" algn="just">
              <a:lnSpc>
                <a:spcPts val="24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Энергетические ресурсы</a:t>
            </a:r>
            <a:r>
              <a:rPr lang="ru-RU" dirty="0">
                <a:latin typeface="Times New Roman"/>
                <a:ea typeface="Times New Roman"/>
              </a:rPr>
              <a:t> - это любые источники механической, химической и физической энергии.</a:t>
            </a:r>
          </a:p>
          <a:p>
            <a:pPr marL="12700" marR="12700" indent="558800" algn="just">
              <a:lnSpc>
                <a:spcPts val="24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Энергетические ресурсы можно разделить на:</a:t>
            </a:r>
          </a:p>
          <a:p>
            <a:pPr marL="1085850" marR="12700" lvl="2" indent="-342900" algn="just">
              <a:lnSpc>
                <a:spcPts val="2400"/>
              </a:lnSpc>
              <a:spcAft>
                <a:spcPts val="0"/>
              </a:spcAft>
              <a:buClr>
                <a:srgbClr val="000000"/>
              </a:buClr>
              <a:buSzPts val="1300"/>
              <a:buFont typeface="Wingdings"/>
              <a:buChar char=""/>
              <a:tabLst>
                <a:tab pos="103251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первичные</a:t>
            </a:r>
            <a:r>
              <a:rPr lang="ru-RU" sz="2000" dirty="0">
                <a:latin typeface="Times New Roman"/>
                <a:ea typeface="Times New Roman"/>
              </a:rPr>
              <a:t>, источник которых </a:t>
            </a:r>
            <a:r>
              <a:rPr lang="ru-RU" sz="2000" dirty="0" smtClean="0">
                <a:latin typeface="Times New Roman"/>
                <a:ea typeface="Times New Roman"/>
              </a:rPr>
              <a:t>природные </a:t>
            </a:r>
            <a:r>
              <a:rPr lang="ru-RU" sz="2000" dirty="0">
                <a:latin typeface="Times New Roman"/>
                <a:ea typeface="Times New Roman"/>
              </a:rPr>
              <a:t>ресурсы и природные явления;</a:t>
            </a:r>
          </a:p>
          <a:p>
            <a:pPr marL="1085850" marR="12700" lvl="2" indent="-342900" algn="just">
              <a:lnSpc>
                <a:spcPts val="2400"/>
              </a:lnSpc>
              <a:spcAft>
                <a:spcPts val="0"/>
              </a:spcAft>
              <a:buClr>
                <a:srgbClr val="000000"/>
              </a:buClr>
              <a:buSzPts val="1300"/>
              <a:buFont typeface="Wingdings"/>
              <a:buChar char=""/>
              <a:tabLst>
                <a:tab pos="103251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вторичные</a:t>
            </a:r>
            <a:r>
              <a:rPr lang="ru-RU" sz="2000" dirty="0">
                <a:latin typeface="Times New Roman"/>
                <a:ea typeface="Times New Roman"/>
              </a:rPr>
              <a:t>, куда относятся промежуточные продукты обогащения и сортировки углей; гудроны, мазуты и другие остаточные продукты переработки нефти; щепки, пни, сучья при заготовке древесины; горючие газы; тепло уходящих газов</a:t>
            </a:r>
            <a:r>
              <a:rPr lang="ru-RU" sz="2000">
                <a:latin typeface="Times New Roman"/>
                <a:ea typeface="Times New Roman"/>
              </a:rPr>
              <a:t>; </a:t>
            </a:r>
            <a:r>
              <a:rPr lang="ru-RU" sz="2000" smtClean="0">
                <a:latin typeface="Times New Roman"/>
                <a:ea typeface="Times New Roman"/>
              </a:rPr>
              <a:t>горячая </a:t>
            </a:r>
            <a:r>
              <a:rPr lang="ru-RU" sz="2000" dirty="0">
                <a:latin typeface="Times New Roman"/>
                <a:ea typeface="Times New Roman"/>
              </a:rPr>
              <a:t>вода из систем охлаждения; отработанный пар силовых промышленных установок.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28164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/>
          </a:bodyPr>
          <a:lstStyle/>
          <a:p>
            <a:r>
              <a:rPr lang="ru-RU" sz="2800" dirty="0"/>
              <a:t>Атомные электрические станции.</a:t>
            </a:r>
          </a:p>
          <a:p>
            <a:pPr marL="349250" lvl="1" indent="0">
              <a:buNone/>
            </a:pPr>
            <a:r>
              <a:rPr lang="ru-RU" dirty="0" smtClean="0"/>
              <a:t>       В </a:t>
            </a:r>
            <a:r>
              <a:rPr lang="ru-RU" dirty="0"/>
              <a:t>настоящее время в мире работает 425 атомных реакторов. В 1993г. Франция получала от АЭС 72,9% электроэнергии, Бельгия - 65%, Швеция - 45%, ФРГ - 30,1%, Япония - 37,7%, Украина - 25%, США - 22,3%, Канада - 15,2%.</a:t>
            </a:r>
          </a:p>
          <a:p>
            <a:pPr marL="349250" lvl="1" indent="0">
              <a:buNone/>
            </a:pPr>
            <a:r>
              <a:rPr lang="ru-RU" dirty="0" smtClean="0"/>
              <a:t>       Атомные </a:t>
            </a:r>
            <a:r>
              <a:rPr lang="ru-RU" dirty="0"/>
              <a:t>электростанции не выбрасывают в атмосферу вредных веществ, вызывающих парниковый эффект или кислотные дожди, поэтому некоторые специалисты поспешили объявить ядерную энергетику экологически чистой. Чернобыльская катастрофа заставила пересмотреть планы развития атомной энергетики во многих государствах. Так, в США были аннулированы заказы на 173 новых блока АЭС, в Германии не 27, в Англии на 13, во Франции на 12.</a:t>
            </a:r>
          </a:p>
          <a:p>
            <a:pPr marL="349250" lvl="1" indent="0">
              <a:buNone/>
            </a:pPr>
            <a:r>
              <a:rPr lang="ru-RU" dirty="0" smtClean="0"/>
              <a:t>       Более </a:t>
            </a:r>
            <a:r>
              <a:rPr lang="ru-RU" dirty="0"/>
              <a:t>жёсткими становятся экологические требования к АЭС. Экономисты Мирового банка заявляют, что атомная энергия не может соревноваться с энергией, производимой на тепловых станциях, стоит только подсчитать издержки от вывода из эксплуатации старых реакторов и утилизации отработанного топлива".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555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lnSpcReduction="10000"/>
          </a:bodyPr>
          <a:lstStyle/>
          <a:p>
            <a:r>
              <a:rPr lang="ru-RU" sz="3100" i="1" dirty="0"/>
              <a:t>Показатели энергосистемы Украины:</a:t>
            </a:r>
            <a:endParaRPr lang="ru-RU" sz="3100" dirty="0"/>
          </a:p>
          <a:p>
            <a:pPr lvl="1"/>
            <a:r>
              <a:rPr lang="ru-RU" dirty="0"/>
              <a:t>Территория	</a:t>
            </a:r>
            <a:r>
              <a:rPr lang="ru-RU" dirty="0" smtClean="0"/>
              <a:t>					603,5 </a:t>
            </a:r>
            <a:r>
              <a:rPr lang="ru-RU" dirty="0"/>
              <a:t>тыс. км</a:t>
            </a:r>
          </a:p>
          <a:p>
            <a:pPr lvl="1"/>
            <a:r>
              <a:rPr lang="ru-RU" dirty="0"/>
              <a:t>Численность населения	</a:t>
            </a:r>
            <a:r>
              <a:rPr lang="ru-RU" dirty="0" smtClean="0"/>
              <a:t>			  	45.6 </a:t>
            </a:r>
            <a:r>
              <a:rPr lang="ru-RU" dirty="0"/>
              <a:t>млн. чел </a:t>
            </a:r>
          </a:p>
          <a:p>
            <a:pPr lvl="1"/>
            <a:r>
              <a:rPr lang="ru-RU" dirty="0"/>
              <a:t>Потребление электроэнергии на душу </a:t>
            </a:r>
            <a:r>
              <a:rPr lang="ru-RU" dirty="0" smtClean="0"/>
              <a:t>населения	</a:t>
            </a:r>
            <a:r>
              <a:rPr lang="uk-UA" dirty="0" smtClean="0"/>
              <a:t>3</a:t>
            </a:r>
            <a:r>
              <a:rPr lang="ru-RU" dirty="0" smtClean="0"/>
              <a:t>770 </a:t>
            </a:r>
            <a:r>
              <a:rPr lang="uk-UA" dirty="0" err="1"/>
              <a:t>кВтч</a:t>
            </a:r>
            <a:r>
              <a:rPr lang="uk-UA" dirty="0"/>
              <a:t>/</a:t>
            </a:r>
            <a:r>
              <a:rPr lang="uk-UA" dirty="0" err="1"/>
              <a:t>год</a:t>
            </a:r>
            <a:endParaRPr lang="ru-RU" dirty="0"/>
          </a:p>
          <a:p>
            <a:pPr lvl="1"/>
            <a:r>
              <a:rPr lang="ru-RU" dirty="0"/>
              <a:t>Производство электроэнергии 			</a:t>
            </a:r>
            <a:r>
              <a:rPr lang="ru-RU" dirty="0" smtClean="0"/>
              <a:t>193.8 </a:t>
            </a:r>
            <a:r>
              <a:rPr lang="ru-RU" dirty="0" err="1"/>
              <a:t>млрд.кВтч</a:t>
            </a:r>
            <a:r>
              <a:rPr lang="ru-RU" dirty="0"/>
              <a:t> </a:t>
            </a:r>
          </a:p>
          <a:p>
            <a:pPr lvl="1"/>
            <a:r>
              <a:rPr lang="ru-RU" dirty="0"/>
              <a:t>Потребление электроэнергии 			</a:t>
            </a:r>
            <a:r>
              <a:rPr lang="ru-RU" dirty="0" smtClean="0"/>
              <a:t>187.6 </a:t>
            </a:r>
            <a:r>
              <a:rPr lang="ru-RU" dirty="0" err="1"/>
              <a:t>млрд.кВтч</a:t>
            </a:r>
            <a:r>
              <a:rPr lang="ru-RU" dirty="0"/>
              <a:t>  </a:t>
            </a:r>
          </a:p>
          <a:p>
            <a:pPr lvl="1"/>
            <a:r>
              <a:rPr lang="ru-RU" dirty="0"/>
              <a:t>Экспорт электроэнергии				</a:t>
            </a:r>
            <a:r>
              <a:rPr lang="ru-RU" dirty="0" smtClean="0"/>
              <a:t>    6.2 </a:t>
            </a:r>
            <a:r>
              <a:rPr lang="ru-RU" dirty="0" err="1" smtClean="0"/>
              <a:t>млрд.кВтч</a:t>
            </a:r>
            <a:endParaRPr lang="ru-RU" dirty="0"/>
          </a:p>
          <a:p>
            <a:r>
              <a:rPr lang="ru-RU" dirty="0"/>
              <a:t>По результатам 2011 года структура производства электроэнергии на Украине выглядела следующим образом (в процентах, в скобках указаны установленные мощности на электростанциях):</a:t>
            </a:r>
          </a:p>
          <a:p>
            <a:pPr lvl="1"/>
            <a:r>
              <a:rPr lang="ru-RU" dirty="0"/>
              <a:t>ТЭС и ТЭЦ — </a:t>
            </a:r>
            <a:r>
              <a:rPr lang="ru-RU" dirty="0" smtClean="0"/>
              <a:t>47,9 </a:t>
            </a:r>
            <a:r>
              <a:rPr lang="ru-RU" dirty="0"/>
              <a:t>% </a:t>
            </a:r>
            <a:endParaRPr lang="ru-RU" dirty="0" smtClean="0"/>
          </a:p>
          <a:p>
            <a:pPr lvl="1"/>
            <a:r>
              <a:rPr lang="ru-RU" dirty="0" smtClean="0"/>
              <a:t>АЭС </a:t>
            </a:r>
            <a:r>
              <a:rPr lang="ru-RU" dirty="0"/>
              <a:t>— </a:t>
            </a:r>
            <a:r>
              <a:rPr lang="ru-RU" dirty="0" smtClean="0"/>
              <a:t>46,5 </a:t>
            </a:r>
            <a:r>
              <a:rPr lang="ru-RU" dirty="0"/>
              <a:t>% </a:t>
            </a:r>
            <a:endParaRPr lang="ru-RU" dirty="0" smtClean="0"/>
          </a:p>
          <a:p>
            <a:pPr lvl="1"/>
            <a:r>
              <a:rPr lang="ru-RU" dirty="0" smtClean="0"/>
              <a:t>ГЭС </a:t>
            </a:r>
            <a:r>
              <a:rPr lang="ru-RU" dirty="0"/>
              <a:t>и ГАЭС (гидроаккумулирующие электростанции) — </a:t>
            </a:r>
            <a:r>
              <a:rPr lang="ru-RU" dirty="0" smtClean="0"/>
              <a:t>5,1 </a:t>
            </a:r>
            <a:r>
              <a:rPr lang="ru-RU" dirty="0"/>
              <a:t>% </a:t>
            </a:r>
            <a:endParaRPr lang="ru-RU" dirty="0" smtClean="0"/>
          </a:p>
          <a:p>
            <a:pPr lvl="1"/>
            <a:r>
              <a:rPr lang="ru-RU" dirty="0" smtClean="0"/>
              <a:t>солнечные </a:t>
            </a:r>
            <a:r>
              <a:rPr lang="ru-RU" dirty="0"/>
              <a:t>ЭС — 0,3 % </a:t>
            </a:r>
            <a:endParaRPr lang="ru-RU" dirty="0" smtClean="0"/>
          </a:p>
          <a:p>
            <a:pPr lvl="1"/>
            <a:r>
              <a:rPr lang="ru-RU" dirty="0" smtClean="0"/>
              <a:t>ветряные </a:t>
            </a:r>
            <a:r>
              <a:rPr lang="ru-RU" dirty="0"/>
              <a:t>ЭС — 0,2 </a:t>
            </a:r>
            <a:r>
              <a:rPr lang="ru-RU" dirty="0" smtClean="0"/>
              <a:t>%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556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80592" y="1072055"/>
            <a:ext cx="7272808" cy="86409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Сколько мы </a:t>
            </a:r>
            <a:r>
              <a:rPr lang="ru-RU" b="1" dirty="0" smtClean="0"/>
              <a:t>производим электроэнергии?</a:t>
            </a:r>
            <a:endParaRPr lang="ru-RU" dirty="0"/>
          </a:p>
        </p:txBody>
      </p:sp>
      <p:pic>
        <p:nvPicPr>
          <p:cNvPr id="4" name="Рисунок 3" descr="http://liberal.in.ua/images/electro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2" y="1772816"/>
            <a:ext cx="7560840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162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smtClean="0"/>
              <a:t>Организация энергосбережения</a:t>
            </a:r>
            <a:br>
              <a:rPr lang="ru-RU" smtClean="0"/>
            </a:br>
            <a:r>
              <a:rPr lang="ru-RU" sz="2000" b="1" smtClean="0"/>
              <a:t>ТЕМА 1</a:t>
            </a:r>
            <a:r>
              <a:rPr lang="ru-RU" smtClean="0"/>
              <a:t>. </a:t>
            </a:r>
            <a:r>
              <a:rPr lang="ru-RU" sz="2000" b="1" smtClean="0"/>
              <a:t>ЭНЕРГЕТИЧЕСКИЕ 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8784976" cy="720080"/>
          </a:xfrm>
        </p:spPr>
        <p:txBody>
          <a:bodyPr>
            <a:normAutofit/>
          </a:bodyPr>
          <a:lstStyle/>
          <a:p>
            <a:r>
              <a:rPr lang="ru-RU" sz="2000" dirty="0"/>
              <a:t>Выпуск электроэнергии на душу населения в </a:t>
            </a:r>
            <a:r>
              <a:rPr lang="ru-RU" sz="2000" dirty="0" smtClean="0"/>
              <a:t>Украине в </a:t>
            </a:r>
            <a:r>
              <a:rPr lang="ru-RU" sz="2000" dirty="0"/>
              <a:t>сравнении с развитыми странами Запада, Китаем</a:t>
            </a:r>
            <a:endParaRPr lang="en-US" sz="2000" dirty="0" smtClean="0"/>
          </a:p>
        </p:txBody>
      </p:sp>
      <p:pic>
        <p:nvPicPr>
          <p:cNvPr id="6" name="Рисунок 5" descr="http://liberal.in.ua/images/electro_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1844824"/>
            <a:ext cx="7488832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76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700808"/>
            <a:ext cx="4068452" cy="331236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000" dirty="0" smtClean="0"/>
              <a:t>Это </a:t>
            </a:r>
            <a:r>
              <a:rPr lang="ru-RU" sz="2000" dirty="0"/>
              <a:t>отношение прямо связано с уровнем экономического развития страны. </a:t>
            </a:r>
            <a:r>
              <a:rPr lang="ru-RU" sz="2000" dirty="0" smtClean="0"/>
              <a:t>Украина </a:t>
            </a:r>
            <a:r>
              <a:rPr lang="ru-RU" sz="2000" dirty="0"/>
              <a:t>расходует ненамного больше своих соседей – России, Болгарии, Белоруссии, Китая – бывших республики СССР и стран социалистического лагеря. </a:t>
            </a:r>
            <a:endParaRPr lang="en-US" sz="2000" dirty="0" smtClean="0"/>
          </a:p>
        </p:txBody>
      </p:sp>
      <p:pic>
        <p:nvPicPr>
          <p:cNvPr id="4" name="Рисунок 3" descr="http://liberal.in.ua/images/files/electro_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908" y="1700808"/>
            <a:ext cx="5472608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8504" y="1017887"/>
            <a:ext cx="7272808" cy="46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234950" indent="-234950" algn="l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5000" indent="-28575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977900" indent="-22860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3pPr>
            <a:lvl4pPr marL="1320800" indent="-22860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1663700" indent="-22860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5pPr>
            <a:lvl6pPr marL="21209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5781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0353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4925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b="1" kern="0" dirty="0" smtClean="0"/>
              <a:t>Производство электроэнергии к ВВП квт-ч/$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11667" y="5589240"/>
            <a:ext cx="856536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34950" indent="-234950" algn="l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5000" indent="-28575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977900" indent="-22860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3pPr>
            <a:lvl4pPr marL="1320800" indent="-22860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1663700" indent="-228600" algn="l" rtl="0" eaLnBrk="0" fontAlgn="base" hangingPunct="0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5pPr>
            <a:lvl6pPr marL="21209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5781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0353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492500" indent="-228600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000" dirty="0" smtClean="0"/>
              <a:t>Страны </a:t>
            </a:r>
            <a:r>
              <a:rPr lang="ru-RU" sz="2000" dirty="0"/>
              <a:t>ЕС, США, Япония потребляют в 3.5-7.2 раза меньше электроэнергии на 1$ ВВП </a:t>
            </a:r>
            <a:endParaRPr lang="en-US" sz="2000" kern="0" dirty="0" smtClean="0"/>
          </a:p>
        </p:txBody>
      </p:sp>
    </p:spTree>
    <p:extLst>
      <p:ext uri="{BB962C8B-B14F-4D97-AF65-F5344CB8AC3E}">
        <p14:creationId xmlns:p14="http://schemas.microsoft.com/office/powerpoint/2010/main" val="61391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001000" cy="5472608"/>
          </a:xfrm>
        </p:spPr>
        <p:txBody>
          <a:bodyPr>
            <a:normAutofit/>
          </a:bodyPr>
          <a:lstStyle/>
          <a:p>
            <a:r>
              <a:rPr lang="ru-RU" b="1" dirty="0" smtClean="0"/>
              <a:t>    Неэффективность </a:t>
            </a:r>
            <a:r>
              <a:rPr lang="ru-RU" b="1" dirty="0"/>
              <a:t>использования электроэнергии может иметь 3 основные причины</a:t>
            </a:r>
            <a:r>
              <a:rPr lang="ru-RU" dirty="0" smtClean="0"/>
              <a:t>:</a:t>
            </a:r>
            <a:endParaRPr lang="ru-RU" dirty="0"/>
          </a:p>
          <a:p>
            <a:pPr lvl="1"/>
            <a:r>
              <a:rPr lang="ru-RU" dirty="0" smtClean="0"/>
              <a:t>потери </a:t>
            </a:r>
            <a:r>
              <a:rPr lang="ru-RU" dirty="0"/>
              <a:t>в сетях;</a:t>
            </a:r>
          </a:p>
          <a:p>
            <a:pPr lvl="1"/>
            <a:r>
              <a:rPr lang="ru-RU" dirty="0" smtClean="0"/>
              <a:t>чрезмерный </a:t>
            </a:r>
            <a:r>
              <a:rPr lang="ru-RU" dirty="0"/>
              <a:t>расход потребителями;</a:t>
            </a:r>
          </a:p>
          <a:p>
            <a:pPr lvl="1"/>
            <a:r>
              <a:rPr lang="ru-RU" dirty="0" smtClean="0"/>
              <a:t>недостаточная </a:t>
            </a:r>
            <a:r>
              <a:rPr lang="ru-RU" dirty="0"/>
              <a:t>полезность результата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К последнему можно отнести как расход энергии без получения результата (освещение пустой комнаты. работа оборудования на холостом ходу), так и выпуск продукции с недостаточной добавленной стоимостью.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9952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/>
          </a:bodyPr>
          <a:lstStyle/>
          <a:p>
            <a:r>
              <a:rPr lang="ru-RU" b="1" dirty="0"/>
              <a:t>Первичные энергетические ресурсы</a:t>
            </a:r>
            <a:r>
              <a:rPr lang="ru-RU" dirty="0"/>
              <a:t> делят на:</a:t>
            </a:r>
          </a:p>
          <a:p>
            <a:pPr lvl="1"/>
            <a:r>
              <a:rPr lang="ru-RU" b="1" dirty="0" smtClean="0"/>
              <a:t>невозобновляемые</a:t>
            </a:r>
            <a:r>
              <a:rPr lang="ru-RU" dirty="0" smtClean="0"/>
              <a:t> </a:t>
            </a:r>
            <a:r>
              <a:rPr lang="ru-RU" dirty="0"/>
              <a:t>или истощаемые (уголь, нефть, сланцы, природный газ, горючее);</a:t>
            </a:r>
          </a:p>
          <a:p>
            <a:pPr lvl="1"/>
            <a:r>
              <a:rPr lang="ru-RU" b="1" dirty="0"/>
              <a:t>возобновляемые</a:t>
            </a:r>
            <a:r>
              <a:rPr lang="ru-RU" dirty="0"/>
              <a:t> (древесина, гидроэнергия, энергия ветра, геотермальная энергия, торф, термоядерная энергия);</a:t>
            </a:r>
          </a:p>
          <a:p>
            <a:r>
              <a:rPr lang="ru-RU" b="1" dirty="0"/>
              <a:t>Вторичные</a:t>
            </a:r>
            <a:r>
              <a:rPr lang="ru-RU" dirty="0"/>
              <a:t> (побочные)</a:t>
            </a:r>
            <a:r>
              <a:rPr lang="ru-RU" b="1" dirty="0"/>
              <a:t> энергоресурсы</a:t>
            </a:r>
            <a:r>
              <a:rPr lang="ru-RU" dirty="0"/>
              <a:t> (ВЭР) - это носители энергии, образующиеся в ходе производства, которые могут быть повторно использованы для получения энергии вне основного технологического процесса.</a:t>
            </a:r>
          </a:p>
          <a:p>
            <a:pPr lvl="1"/>
            <a:r>
              <a:rPr lang="ru-RU" dirty="0"/>
              <a:t>Около 90% используемых в настоящее время энергоресурсов составляют </a:t>
            </a:r>
            <a:r>
              <a:rPr lang="ru-RU" b="1" dirty="0" smtClean="0"/>
              <a:t>невозобновляемые </a:t>
            </a:r>
            <a:r>
              <a:rPr lang="ru-RU" dirty="0"/>
              <a:t>(уголь, нефть, природный газ, уран и т.п</a:t>
            </a:r>
            <a:r>
              <a:rPr lang="ru-RU" dirty="0" smtClean="0"/>
              <a:t>.), </a:t>
            </a:r>
            <a:r>
              <a:rPr lang="ru-RU" dirty="0"/>
              <a:t>благодаря их высокому энергетическому потенциалу, относительной доступности и целесообразности извлечения; темпы добычи и потребления их обусловливают энергетическую политику.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949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/>
          </a:bodyPr>
          <a:lstStyle/>
          <a:p>
            <a:r>
              <a:rPr lang="ru-RU" b="1" dirty="0"/>
              <a:t>Эффективность использования энергоресурсов </a:t>
            </a:r>
            <a:r>
              <a:rPr lang="ru-RU" dirty="0"/>
              <a:t>определяется степенью преобразования их энергетического потенциала в конечную используемую продукцию или потребляемые конечные виды энергии (механическая энергия движения, теплота для систем отопления или технологических нужд и т.д.), что характеризуется коэффициентом полезного использования энергоресурсов </a:t>
            </a:r>
            <a:r>
              <a:rPr lang="ru-RU" dirty="0" err="1"/>
              <a:t>η</a:t>
            </a:r>
            <a:r>
              <a:rPr lang="ru-RU" baseline="-25000" dirty="0" err="1"/>
              <a:t>эр</a:t>
            </a:r>
            <a:r>
              <a:rPr lang="ru-RU" dirty="0"/>
              <a:t>:</a:t>
            </a:r>
          </a:p>
          <a:p>
            <a:pPr algn="ctr"/>
            <a:r>
              <a:rPr lang="ru-RU" dirty="0" err="1"/>
              <a:t>η</a:t>
            </a:r>
            <a:r>
              <a:rPr lang="ru-RU" baseline="-25000" dirty="0" err="1"/>
              <a:t>эр</a:t>
            </a:r>
            <a:r>
              <a:rPr lang="ru-RU" baseline="-25000" dirty="0"/>
              <a:t> </a:t>
            </a:r>
            <a:r>
              <a:rPr lang="ru-RU" dirty="0"/>
              <a:t>= </a:t>
            </a:r>
            <a:r>
              <a:rPr lang="ru-RU" dirty="0" err="1"/>
              <a:t>η</a:t>
            </a:r>
            <a:r>
              <a:rPr lang="ru-RU" baseline="-25000" dirty="0" err="1"/>
              <a:t>д</a:t>
            </a:r>
            <a:r>
              <a:rPr lang="ru-RU" dirty="0"/>
              <a:t> ∙ </a:t>
            </a:r>
            <a:r>
              <a:rPr lang="ru-RU" dirty="0" err="1"/>
              <a:t>η</a:t>
            </a:r>
            <a:r>
              <a:rPr lang="ru-RU" baseline="-25000" dirty="0" err="1"/>
              <a:t>п</a:t>
            </a:r>
            <a:r>
              <a:rPr lang="ru-RU" dirty="0"/>
              <a:t> ∙ </a:t>
            </a:r>
            <a:r>
              <a:rPr lang="ru-RU" dirty="0" err="1"/>
              <a:t>η</a:t>
            </a:r>
            <a:r>
              <a:rPr lang="ru-RU" baseline="-25000" dirty="0" err="1"/>
              <a:t>и</a:t>
            </a:r>
            <a:endParaRPr lang="ru-RU" dirty="0"/>
          </a:p>
          <a:p>
            <a:pPr lvl="1"/>
            <a:r>
              <a:rPr lang="ru-RU" sz="1800" dirty="0"/>
              <a:t>где </a:t>
            </a:r>
            <a:r>
              <a:rPr lang="ru-RU" sz="1800" dirty="0" err="1"/>
              <a:t>η</a:t>
            </a:r>
            <a:r>
              <a:rPr lang="ru-RU" sz="1800" baseline="-25000" dirty="0" err="1"/>
              <a:t>д</a:t>
            </a:r>
            <a:r>
              <a:rPr lang="ru-RU" sz="1800" dirty="0"/>
              <a:t> - коэффициент </a:t>
            </a:r>
            <a:r>
              <a:rPr lang="ru-RU" sz="1800" dirty="0" smtClean="0"/>
              <a:t>добычи извлечения </a:t>
            </a:r>
            <a:r>
              <a:rPr lang="ru-RU" sz="1800" dirty="0"/>
              <a:t>потенциального запаса энергоресурса (отношение добытого ко всему количеству ресурса);</a:t>
            </a:r>
          </a:p>
          <a:p>
            <a:pPr lvl="1"/>
            <a:r>
              <a:rPr lang="ru-RU" sz="1800" dirty="0" err="1">
                <a:solidFill>
                  <a:srgbClr val="4D4D4D"/>
                </a:solidFill>
                <a:ea typeface="+mn-ea"/>
                <a:cs typeface="+mn-cs"/>
              </a:rPr>
              <a:t>η</a:t>
            </a:r>
            <a:r>
              <a:rPr lang="ru-RU" sz="1800" baseline="-25000" dirty="0" err="1">
                <a:solidFill>
                  <a:srgbClr val="4D4D4D"/>
                </a:solidFill>
                <a:ea typeface="+mn-ea"/>
                <a:cs typeface="+mn-cs"/>
              </a:rPr>
              <a:t>п</a:t>
            </a:r>
            <a:r>
              <a:rPr lang="ru-RU" sz="1800" dirty="0" smtClean="0"/>
              <a:t> </a:t>
            </a:r>
            <a:r>
              <a:rPr lang="ru-RU" sz="1800" dirty="0"/>
              <a:t>- коэффициент преобразования (отношения полученной энергии ко всей </a:t>
            </a:r>
            <a:r>
              <a:rPr lang="ru-RU" sz="1800" dirty="0" smtClean="0"/>
              <a:t>подведенной);</a:t>
            </a:r>
            <a:endParaRPr lang="ru-RU" sz="1800" dirty="0"/>
          </a:p>
          <a:p>
            <a:pPr lvl="1"/>
            <a:r>
              <a:rPr lang="ru-RU" sz="1800" dirty="0" err="1" smtClean="0"/>
              <a:t>η</a:t>
            </a:r>
            <a:r>
              <a:rPr lang="ru-RU" sz="1800" baseline="-25000" dirty="0" err="1" smtClean="0"/>
              <a:t>и</a:t>
            </a:r>
            <a:r>
              <a:rPr lang="ru-RU" sz="1800" dirty="0" smtClean="0"/>
              <a:t> </a:t>
            </a:r>
            <a:r>
              <a:rPr lang="ru-RU" sz="1800" dirty="0"/>
              <a:t>- коэффициент использования энергии (отношение использованной энергии к подведенной к потребителю).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6736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1.2 </a:t>
            </a:r>
            <a:r>
              <a:rPr lang="ru-RU" b="1" dirty="0" smtClean="0"/>
              <a:t>Ископаемые </a:t>
            </a:r>
            <a:r>
              <a:rPr lang="ru-RU" b="1" dirty="0"/>
              <a:t>и возобновляемые энергетические ресурсы. Виды топлива, их состав и теплота сгорания</a:t>
            </a:r>
            <a:r>
              <a:rPr lang="ru-RU" dirty="0"/>
              <a:t>.</a:t>
            </a:r>
          </a:p>
          <a:p>
            <a:r>
              <a:rPr lang="ru-RU" b="1" dirty="0" smtClean="0"/>
              <a:t>Ископаемые </a:t>
            </a:r>
            <a:r>
              <a:rPr lang="ru-RU" b="1" dirty="0"/>
              <a:t>ресурсы </a:t>
            </a:r>
            <a:r>
              <a:rPr lang="ru-RU" dirty="0"/>
              <a:t>- это запасы топлива в недрах земли.</a:t>
            </a:r>
          </a:p>
          <a:p>
            <a:r>
              <a:rPr lang="ru-RU" dirty="0"/>
              <a:t>Мировой запас угля оценивается в 9-11 </a:t>
            </a:r>
            <a:r>
              <a:rPr lang="ru-RU" dirty="0" err="1"/>
              <a:t>трлн.т</a:t>
            </a:r>
            <a:r>
              <a:rPr lang="ru-RU" dirty="0"/>
              <a:t>. (условного топлива) при добыче более 4,2 млрд./год. Наибольшие разведанные месторождения уже находятся на территории США, СНГ, ФРГ, Австралии. Общегеологические запасы угля на территории СНГ составляют 6 </a:t>
            </a:r>
            <a:r>
              <a:rPr lang="ru-RU" dirty="0" err="1"/>
              <a:t>трлн.т</a:t>
            </a:r>
            <a:r>
              <a:rPr lang="ru-RU" dirty="0"/>
              <a:t>. /50% мировых/, в </a:t>
            </a:r>
            <a:r>
              <a:rPr lang="ru-RU" dirty="0" err="1"/>
              <a:t>т.ч</a:t>
            </a:r>
            <a:r>
              <a:rPr lang="ru-RU" dirty="0"/>
              <a:t>. каменные угли 4,7 и бурые угли - 2,1 </a:t>
            </a:r>
            <a:r>
              <a:rPr lang="ru-RU" dirty="0" err="1"/>
              <a:t>трлн.т</a:t>
            </a:r>
            <a:r>
              <a:rPr lang="ru-RU" dirty="0"/>
              <a:t>. Ежегодная добыча угля - более 700 </a:t>
            </a:r>
            <a:r>
              <a:rPr lang="ru-RU" dirty="0" err="1"/>
              <a:t>млн.т</a:t>
            </a:r>
            <a:r>
              <a:rPr lang="ru-RU" dirty="0"/>
              <a:t>., из них 40% открытым способом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Человечество </a:t>
            </a:r>
            <a:r>
              <a:rPr lang="ru-RU" dirty="0"/>
              <a:t>ещё, по крайней мере, 50 и более лет сможет обеспечить значительную часть своих потребностей в различных видах энергии за счет органического топлива. Ограничить чрезмерное их потребление могут </a:t>
            </a:r>
            <a:r>
              <a:rPr lang="ru-RU" b="1" dirty="0"/>
              <a:t>два фактора</a:t>
            </a:r>
            <a:r>
              <a:rPr lang="ru-RU" dirty="0"/>
              <a:t>:</a:t>
            </a:r>
          </a:p>
          <a:p>
            <a:pPr lvl="1"/>
            <a:r>
              <a:rPr lang="ru-RU" b="1" dirty="0"/>
              <a:t>ограниченность запасов топлива;</a:t>
            </a:r>
          </a:p>
          <a:p>
            <a:pPr lvl="1"/>
            <a:r>
              <a:rPr lang="ru-RU" b="1" dirty="0"/>
              <a:t>осознание неизбежности глобальной катастрофы из-за увеличения вредных выбросов в атмосферу.</a:t>
            </a:r>
          </a:p>
          <a:p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9645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/>
              <a:t>Возобновляемая</a:t>
            </a:r>
            <a:r>
              <a:rPr lang="ru-RU" dirty="0"/>
              <a:t> или </a:t>
            </a:r>
            <a:r>
              <a:rPr lang="ru-RU" b="1" dirty="0"/>
              <a:t>регенеративная энергия</a:t>
            </a:r>
            <a:r>
              <a:rPr lang="ru-RU" dirty="0"/>
              <a:t> («Зеленая энергия») — энергия из источников, которые по человеческим масштабам являются неисчерпаемыми. Основной принцип использования возобновляемой энергии заключается в её извлечении из постоянно происходящих в окружающей среде </a:t>
            </a:r>
            <a:r>
              <a:rPr lang="ru-RU" dirty="0" smtClean="0"/>
              <a:t>процессов </a:t>
            </a:r>
            <a:r>
              <a:rPr lang="ru-RU" dirty="0"/>
              <a:t>и предоставлении для технического применения</a:t>
            </a:r>
            <a:r>
              <a:rPr lang="ru-RU" dirty="0" smtClean="0"/>
              <a:t>.</a:t>
            </a:r>
          </a:p>
          <a:p>
            <a:r>
              <a:rPr lang="ru-RU" b="1" dirty="0"/>
              <a:t>К ресурсам возобновляемой энергии относятся</a:t>
            </a:r>
            <a:r>
              <a:rPr lang="ru-RU" dirty="0"/>
              <a:t>:</a:t>
            </a:r>
          </a:p>
          <a:p>
            <a:pPr lvl="1"/>
            <a:r>
              <a:rPr lang="ru-RU" dirty="0" smtClean="0"/>
              <a:t>стоки </a:t>
            </a:r>
            <a:r>
              <a:rPr lang="ru-RU" dirty="0"/>
              <a:t>рек, волны, приливы и отливы, ветер как источники механической энергии;</a:t>
            </a:r>
          </a:p>
          <a:p>
            <a:pPr lvl="1"/>
            <a:r>
              <a:rPr lang="ru-RU" dirty="0"/>
              <a:t>градиент температур воды морей и океанов, воздуха, недр земли /вулканов/ как источники тепловой энергии;</a:t>
            </a:r>
          </a:p>
          <a:p>
            <a:pPr lvl="1"/>
            <a:r>
              <a:rPr lang="ru-RU" dirty="0"/>
              <a:t>солнечное излучение как источник лучистой энергии; </a:t>
            </a:r>
            <a:endParaRPr lang="ru-RU" dirty="0" smtClean="0"/>
          </a:p>
          <a:p>
            <a:pPr lvl="1"/>
            <a:r>
              <a:rPr lang="ru-RU" dirty="0" smtClean="0"/>
              <a:t>растения </a:t>
            </a:r>
            <a:r>
              <a:rPr lang="ru-RU" dirty="0"/>
              <a:t>и торф как источник химической энергии.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2244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Топливо</a:t>
            </a:r>
            <a:r>
              <a:rPr lang="ru-RU" dirty="0"/>
              <a:t> - вещество, выделяющее при определенных экономически целесообразных условиях большое количество тепловой энергии, которая в дальнейшем используется непосредственно или преобразуется в другие виды энергии.</a:t>
            </a:r>
          </a:p>
          <a:p>
            <a:r>
              <a:rPr lang="ru-RU" b="1" dirty="0"/>
              <a:t>Топливо бывает</a:t>
            </a:r>
            <a:r>
              <a:rPr lang="ru-RU" dirty="0"/>
              <a:t>:</a:t>
            </a:r>
          </a:p>
          <a:p>
            <a:pPr lvl="1"/>
            <a:r>
              <a:rPr lang="ru-RU" u="sng" dirty="0"/>
              <a:t>горючее</a:t>
            </a:r>
            <a:r>
              <a:rPr lang="ru-RU" dirty="0"/>
              <a:t>- выделяет тепло при окислении, окислитель- обычно 0</a:t>
            </a:r>
            <a:r>
              <a:rPr lang="ru-RU" baseline="-25000" dirty="0"/>
              <a:t>2</a:t>
            </a:r>
            <a:r>
              <a:rPr lang="ru-RU" dirty="0"/>
              <a:t>, </a:t>
            </a:r>
            <a:r>
              <a:rPr lang="en-US" dirty="0"/>
              <a:t>N</a:t>
            </a:r>
            <a:r>
              <a:rPr lang="ru-RU" baseline="-25000" dirty="0"/>
              <a:t>2</a:t>
            </a:r>
            <a:r>
              <a:rPr lang="ru-RU" dirty="0"/>
              <a:t>, азотистая кислота, перекись водорода и пр.</a:t>
            </a:r>
          </a:p>
          <a:p>
            <a:pPr lvl="1"/>
            <a:r>
              <a:rPr lang="ru-RU" u="sng" dirty="0"/>
              <a:t>расщепляющееся или ядерное топливо</a:t>
            </a:r>
            <a:r>
              <a:rPr lang="ru-RU" dirty="0"/>
              <a:t> (основа ядерной энергетики </a:t>
            </a:r>
            <a:r>
              <a:rPr lang="en-US" baseline="30000" dirty="0"/>
              <a:t>235</a:t>
            </a:r>
            <a:r>
              <a:rPr lang="en-US" dirty="0"/>
              <a:t> U </a:t>
            </a:r>
            <a:r>
              <a:rPr lang="ru-RU" dirty="0"/>
              <a:t>(уран 235).</a:t>
            </a:r>
          </a:p>
          <a:p>
            <a:r>
              <a:rPr lang="ru-RU" dirty="0"/>
              <a:t>Горючее делят на</a:t>
            </a:r>
            <a:r>
              <a:rPr lang="ru-RU" b="1" dirty="0"/>
              <a:t> органическое</a:t>
            </a:r>
            <a:r>
              <a:rPr lang="ru-RU" dirty="0"/>
              <a:t> и</a:t>
            </a:r>
            <a:r>
              <a:rPr lang="ru-RU" b="1" dirty="0"/>
              <a:t> неорганическое.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Органическое </a:t>
            </a:r>
            <a:r>
              <a:rPr lang="ru-RU" dirty="0"/>
              <a:t>горючее- углерод и углеводород. </a:t>
            </a:r>
            <a:endParaRPr lang="ru-RU" dirty="0" smtClean="0"/>
          </a:p>
          <a:p>
            <a:r>
              <a:rPr lang="ru-RU" dirty="0" smtClean="0"/>
              <a:t>Горючее </a:t>
            </a:r>
            <a:r>
              <a:rPr lang="ru-RU" dirty="0"/>
              <a:t>бывает</a:t>
            </a:r>
            <a:r>
              <a:rPr lang="ru-RU" b="1" dirty="0"/>
              <a:t> природное</a:t>
            </a:r>
            <a:r>
              <a:rPr lang="ru-RU" dirty="0"/>
              <a:t> (добытое в недрах земли) и</a:t>
            </a:r>
            <a:r>
              <a:rPr lang="ru-RU" b="1" dirty="0"/>
              <a:t> искусственное</a:t>
            </a:r>
            <a:r>
              <a:rPr lang="ru-RU" dirty="0"/>
              <a:t> (переработанное природное). </a:t>
            </a:r>
            <a:endParaRPr lang="ru-RU" dirty="0" smtClean="0"/>
          </a:p>
          <a:p>
            <a:r>
              <a:rPr lang="ru-RU" dirty="0" smtClean="0"/>
              <a:t>Искусственное </a:t>
            </a:r>
            <a:r>
              <a:rPr lang="ru-RU" dirty="0"/>
              <a:t>в свою очередь делится на</a:t>
            </a:r>
            <a:r>
              <a:rPr lang="ru-RU" b="1" dirty="0"/>
              <a:t> </a:t>
            </a:r>
            <a:endParaRPr lang="ru-RU" b="1" dirty="0" smtClean="0"/>
          </a:p>
          <a:p>
            <a:pPr lvl="1"/>
            <a:r>
              <a:rPr lang="ru-RU" b="1" dirty="0" smtClean="0"/>
              <a:t>композиционное</a:t>
            </a:r>
            <a:r>
              <a:rPr lang="ru-RU" dirty="0" smtClean="0"/>
              <a:t> </a:t>
            </a:r>
            <a:r>
              <a:rPr lang="ru-RU" dirty="0"/>
              <a:t>(полученное механической переработкой естественного, бывает в виде гранул, эмульсий, брикетов</a:t>
            </a:r>
            <a:r>
              <a:rPr lang="ru-RU" dirty="0" smtClean="0"/>
              <a:t>);</a:t>
            </a:r>
            <a:r>
              <a:rPr lang="ru-RU" b="1" dirty="0" smtClean="0"/>
              <a:t> </a:t>
            </a:r>
          </a:p>
          <a:p>
            <a:pPr lvl="1"/>
            <a:r>
              <a:rPr lang="ru-RU" b="1" dirty="0" smtClean="0"/>
              <a:t>синтетическое </a:t>
            </a:r>
            <a:r>
              <a:rPr lang="ru-RU" dirty="0"/>
              <a:t>(произведенное путем термохимической переработки естественного - бензин, керосин, дизельное топливо, угольный газ и т.д.).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572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/>
          </a:bodyPr>
          <a:lstStyle/>
          <a:p>
            <a:r>
              <a:rPr lang="ru-RU" dirty="0"/>
              <a:t>Более 90% потребляемой энергии образуется при сжигании естественного органического топлива 3 видов:</a:t>
            </a:r>
          </a:p>
          <a:p>
            <a:pPr lvl="1"/>
            <a:r>
              <a:rPr lang="ru-RU" dirty="0"/>
              <a:t>твердое топливо (уголь, торф, сланцы).</a:t>
            </a:r>
          </a:p>
          <a:p>
            <a:pPr lvl="1"/>
            <a:r>
              <a:rPr lang="ru-RU" dirty="0"/>
              <a:t>жидкое топливо (нефть и газоконденсат).</a:t>
            </a:r>
          </a:p>
          <a:p>
            <a:pPr lvl="1"/>
            <a:r>
              <a:rPr lang="ru-RU" dirty="0"/>
              <a:t>газообразное топливо (природный газ, СН</a:t>
            </a:r>
            <a:r>
              <a:rPr lang="ru-RU" baseline="-25000" dirty="0"/>
              <a:t>4</a:t>
            </a:r>
            <a:r>
              <a:rPr lang="ru-RU" dirty="0"/>
              <a:t>, попутный газ нефти).</a:t>
            </a:r>
          </a:p>
          <a:p>
            <a:r>
              <a:rPr lang="ru-RU" dirty="0" smtClean="0"/>
              <a:t>Твердые </a:t>
            </a:r>
            <a:r>
              <a:rPr lang="ru-RU" dirty="0"/>
              <a:t>и жидкие топлива состоят из горючих (углерода - С, водорода - Н, летучей серы - </a:t>
            </a:r>
            <a:r>
              <a:rPr lang="ru-RU" dirty="0" err="1" smtClean="0"/>
              <a:t>Sл</a:t>
            </a:r>
            <a:r>
              <a:rPr lang="ru-RU" dirty="0" smtClean="0"/>
              <a:t>) </a:t>
            </a:r>
            <a:r>
              <a:rPr lang="ru-RU" dirty="0"/>
              <a:t>и негорючих (азота - N и кислорода - О) элементов и балласта (золы - А, влаги - W). </a:t>
            </a:r>
          </a:p>
          <a:p>
            <a:pPr lvl="1"/>
            <a:r>
              <a:rPr lang="ru-RU" dirty="0"/>
              <a:t>Общепринятое слово "горючее" - это топливо, предназначенное для сжигания (окисления). Обычно слово "топливо" и "горючее" воспринимаются как адекватные, т.к. чаще всего "топливо" и бывает представлено "горючим". Однако следует знать и другие разновидности топлива. Так, металлы алюминий, магний, железо и др. при окислении так же могут выделять много теплоты. </a:t>
            </a:r>
            <a:r>
              <a:rPr lang="ru-RU" sz="1800" dirty="0"/>
              <a:t>Окислителем вообще могут быть кислород воздуха, чистый кислород и его модификации (атомарный, озон), азотная кислота, перекись водорода и т.д.</a:t>
            </a:r>
          </a:p>
          <a:p>
            <a:r>
              <a:rPr lang="ru-RU" dirty="0"/>
              <a:t>Сейчас в основном используется ископаемое органическое горючее с окислителем - кислородом воздуха.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9774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352" y="1844824"/>
            <a:ext cx="1634504" cy="174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218488" cy="800100"/>
          </a:xfrm>
        </p:spPr>
        <p:txBody>
          <a:bodyPr/>
          <a:lstStyle/>
          <a:p>
            <a:pPr eaLnBrk="1" hangingPunct="1"/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br>
              <a:rPr lang="ru-RU" dirty="0" smtClean="0"/>
            </a:br>
            <a:r>
              <a:rPr lang="ru-RU" sz="2000" b="1" dirty="0" smtClean="0"/>
              <a:t>ТЕМА </a:t>
            </a:r>
            <a:r>
              <a:rPr lang="ru-RU" sz="2000" b="1" dirty="0"/>
              <a:t>1</a:t>
            </a:r>
            <a:r>
              <a:rPr lang="ru-RU" dirty="0"/>
              <a:t>. </a:t>
            </a:r>
            <a:r>
              <a:rPr lang="ru-RU" sz="2000" b="1" dirty="0"/>
              <a:t>ЭНЕРГЕТИЧЕСКИЕ </a:t>
            </a:r>
            <a:r>
              <a:rPr lang="ru-RU" sz="2000" b="1" dirty="0" smtClean="0"/>
              <a:t>РЕСУРСЫ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9633520" cy="554461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Различают </a:t>
            </a:r>
            <a:r>
              <a:rPr lang="ru-RU" b="1" dirty="0"/>
              <a:t>три стадии </a:t>
            </a:r>
            <a:r>
              <a:rPr lang="ru-RU" dirty="0"/>
              <a:t>преобразования исходного органического материала:</a:t>
            </a:r>
          </a:p>
          <a:p>
            <a:pPr lvl="1"/>
            <a:r>
              <a:rPr lang="ru-RU" b="1" dirty="0"/>
              <a:t>торфяная стадия </a:t>
            </a:r>
            <a:r>
              <a:rPr lang="ru-RU" dirty="0"/>
              <a:t>- распад высокомолекулярных веществ, синтез новых; при частичном доступе кислорода образуется торф и уголь, без доступа кислорода - нефть и газы;</a:t>
            </a:r>
          </a:p>
          <a:p>
            <a:pPr lvl="1"/>
            <a:r>
              <a:rPr lang="ru-RU" b="1" dirty="0"/>
              <a:t>буроугольная стадия </a:t>
            </a:r>
            <a:r>
              <a:rPr lang="ru-RU" dirty="0"/>
              <a:t>- при повышенной температуре и давлении идет полимеризация веществ, обогащение углеродом;</a:t>
            </a:r>
          </a:p>
          <a:p>
            <a:pPr lvl="1"/>
            <a:r>
              <a:rPr lang="ru-RU" b="1" dirty="0"/>
              <a:t>каменноугольная стадия </a:t>
            </a:r>
            <a:r>
              <a:rPr lang="ru-RU" dirty="0"/>
              <a:t>- дальнейшая </a:t>
            </a:r>
            <a:r>
              <a:rPr lang="ru-RU" dirty="0" err="1"/>
              <a:t>углефикация</a:t>
            </a:r>
            <a:r>
              <a:rPr lang="ru-RU" dirty="0"/>
              <a:t>.</a:t>
            </a:r>
          </a:p>
          <a:p>
            <a:r>
              <a:rPr lang="ru-RU" dirty="0" smtClean="0"/>
              <a:t>      Жидкая </a:t>
            </a:r>
            <a:r>
              <a:rPr lang="ru-RU" dirty="0"/>
              <a:t>смесь углеводородов мигрировала сквозь пористые породы, при этом образовались месторождения нефти, газа; высокое содержание минеральных примесей приводило к возникновению горючих сланцев.</a:t>
            </a:r>
          </a:p>
          <a:p>
            <a:r>
              <a:rPr lang="ru-RU" dirty="0" smtClean="0"/>
              <a:t>     Твердое </a:t>
            </a:r>
            <a:r>
              <a:rPr lang="ru-RU" dirty="0"/>
              <a:t>и жидкое органическое топливо характеризуется сложностью химического состава, поэтому обычно дается только процентное содержание (элементный или элементарный процентный состав топлива) химических элементов, без указания структур соединений.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2836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786831b277faeb070f8c4fb6bffa97216df4a5e"/>
</p:tagLst>
</file>

<file path=ppt/theme/theme1.xml><?xml version="1.0" encoding="utf-8"?>
<a:theme xmlns:a="http://schemas.openxmlformats.org/drawingml/2006/main" name="ЭНЕРГОСНАБЖЕНИЕ">
  <a:themeElements>
    <a:clrScheme name="SWCORP_PPT_Template 1">
      <a:dk1>
        <a:srgbClr val="4D4D4D"/>
      </a:dk1>
      <a:lt1>
        <a:srgbClr val="FFFFFF"/>
      </a:lt1>
      <a:dk2>
        <a:srgbClr val="9C8E80"/>
      </a:dk2>
      <a:lt2>
        <a:srgbClr val="CEC7C0"/>
      </a:lt2>
      <a:accent1>
        <a:srgbClr val="F6950D"/>
      </a:accent1>
      <a:accent2>
        <a:srgbClr val="CC0000"/>
      </a:accent2>
      <a:accent3>
        <a:srgbClr val="FFFFFF"/>
      </a:accent3>
      <a:accent4>
        <a:srgbClr val="404040"/>
      </a:accent4>
      <a:accent5>
        <a:srgbClr val="FAC8AA"/>
      </a:accent5>
      <a:accent6>
        <a:srgbClr val="B90000"/>
      </a:accent6>
      <a:hlink>
        <a:srgbClr val="0F0068"/>
      </a:hlink>
      <a:folHlink>
        <a:srgbClr val="538034"/>
      </a:folHlink>
    </a:clrScheme>
    <a:fontScheme name="SWCORP_PP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WCORP_PPT_Template 1">
        <a:dk1>
          <a:srgbClr val="4D4D4D"/>
        </a:dk1>
        <a:lt1>
          <a:srgbClr val="FFFFFF"/>
        </a:lt1>
        <a:dk2>
          <a:srgbClr val="9C8E80"/>
        </a:dk2>
        <a:lt2>
          <a:srgbClr val="CEC7C0"/>
        </a:lt2>
        <a:accent1>
          <a:srgbClr val="F6950D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FAC8AA"/>
        </a:accent5>
        <a:accent6>
          <a:srgbClr val="B90000"/>
        </a:accent6>
        <a:hlink>
          <a:srgbClr val="0F0068"/>
        </a:hlink>
        <a:folHlink>
          <a:srgbClr val="5380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ЭНЕРГОСНАБЖЕНИЕ</Template>
  <TotalTime>6354</TotalTime>
  <Words>2664</Words>
  <Application>Microsoft Office PowerPoint</Application>
  <PresentationFormat>Лист A4 (210x297 мм)</PresentationFormat>
  <Paragraphs>193</Paragraphs>
  <Slides>25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ЭНЕРГОСНАБЖЕНИЕ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  <vt:lpstr>Организация энергосбережения ТЕМА 1. ЭНЕРГЕТИЧЕСКИЕ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энергосбережения ТЕМА 1. ЭНЕРГЕТИЧЕСКИЕ РЕСУРСЫ</dc:title>
  <dc:creator>Николай</dc:creator>
  <cp:lastModifiedBy>Nick</cp:lastModifiedBy>
  <cp:revision>89</cp:revision>
  <dcterms:created xsi:type="dcterms:W3CDTF">2013-02-20T19:20:18Z</dcterms:created>
  <dcterms:modified xsi:type="dcterms:W3CDTF">2014-09-23T10:01:24Z</dcterms:modified>
</cp:coreProperties>
</file>