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6" r:id="rId8"/>
    <p:sldId id="262" r:id="rId9"/>
    <p:sldId id="263" r:id="rId10"/>
    <p:sldId id="267" r:id="rId11"/>
    <p:sldId id="265" r:id="rId12"/>
    <p:sldId id="268" r:id="rId13"/>
  </p:sldIdLst>
  <p:sldSz cx="9144000" cy="6858000" type="screen4x3"/>
  <p:notesSz cx="6858000" cy="9144000"/>
  <p:custDataLst>
    <p:tags r:id="rId1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DA8FE-8BE1-4727-9572-F7947E7248EE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38066-4AAE-4ADC-BF79-9F4EA3B2E0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DA8FE-8BE1-4727-9572-F7947E7248EE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38066-4AAE-4ADC-BF79-9F4EA3B2E0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DA8FE-8BE1-4727-9572-F7947E7248EE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38066-4AAE-4ADC-BF79-9F4EA3B2E0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DA8FE-8BE1-4727-9572-F7947E7248EE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38066-4AAE-4ADC-BF79-9F4EA3B2E0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DA8FE-8BE1-4727-9572-F7947E7248EE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38066-4AAE-4ADC-BF79-9F4EA3B2E0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DA8FE-8BE1-4727-9572-F7947E7248EE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38066-4AAE-4ADC-BF79-9F4EA3B2E0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DA8FE-8BE1-4727-9572-F7947E7248EE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38066-4AAE-4ADC-BF79-9F4EA3B2E0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DA8FE-8BE1-4727-9572-F7947E7248EE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38066-4AAE-4ADC-BF79-9F4EA3B2E0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DA8FE-8BE1-4727-9572-F7947E7248EE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38066-4AAE-4ADC-BF79-9F4EA3B2E0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DA8FE-8BE1-4727-9572-F7947E7248EE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38066-4AAE-4ADC-BF79-9F4EA3B2E0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DA8FE-8BE1-4727-9572-F7947E7248EE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38066-4AAE-4ADC-BF79-9F4EA3B2E0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47DA8FE-8BE1-4727-9572-F7947E7248EE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7938066-4AAE-4ADC-BF79-9F4EA3B2E0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cvetmet.ucoz.ru/index/svojstva_titana/0-21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prezentacija.biz/prezentacii-po-ximii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prezentacija.biz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492896"/>
            <a:ext cx="4419600" cy="1600327"/>
          </a:xfrm>
        </p:spPr>
        <p:txBody>
          <a:bodyPr>
            <a:normAutofit/>
          </a:bodyPr>
          <a:lstStyle/>
          <a:p>
            <a:r>
              <a:rPr lang="ru-RU" sz="7200" dirty="0" smtClean="0"/>
              <a:t>Бериллий</a:t>
            </a:r>
            <a:endParaRPr lang="ru-RU" sz="7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4005064"/>
            <a:ext cx="4419600" cy="1066800"/>
          </a:xfrm>
        </p:spPr>
        <p:txBody>
          <a:bodyPr>
            <a:noAutofit/>
          </a:bodyPr>
          <a:lstStyle/>
          <a:p>
            <a:r>
              <a:rPr lang="ru-RU" sz="2400" dirty="0" smtClean="0"/>
              <a:t>Работу выполнила ученица 9Б </a:t>
            </a:r>
          </a:p>
          <a:p>
            <a:r>
              <a:rPr lang="ru-RU" sz="2400" dirty="0" smtClean="0"/>
              <a:t>Завилейская Екатерина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118790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4400" dirty="0" smtClean="0"/>
              <a:t>Интересные факты: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052736"/>
            <a:ext cx="8928992" cy="4525963"/>
          </a:xfrm>
        </p:spPr>
        <p:txBody>
          <a:bodyPr>
            <a:noAutofit/>
          </a:bodyPr>
          <a:lstStyle/>
          <a:p>
            <a:r>
              <a:rPr lang="ru-RU" b="1" dirty="0"/>
              <a:t>Бериллий ядовит:</a:t>
            </a:r>
            <a:r>
              <a:rPr lang="ru-RU" dirty="0"/>
              <a:t> Летучие (и растворимые) соединения бериллия, в том числе и пыль, содержащая соединения бериллия, </a:t>
            </a:r>
            <a:r>
              <a:rPr lang="ru-RU" dirty="0" err="1"/>
              <a:t>высокотоксичны</a:t>
            </a:r>
            <a:r>
              <a:rPr lang="ru-RU" dirty="0"/>
              <a:t>. </a:t>
            </a:r>
            <a:r>
              <a:rPr lang="ru-RU" dirty="0" smtClean="0"/>
              <a:t>Бериллий </a:t>
            </a:r>
            <a:r>
              <a:rPr lang="ru-RU" dirty="0"/>
              <a:t>обладает ярко выраженным аллергическим и канцерогенным действием. Вдыхание атмосферного воздуха, содержащего бериллий, приводит к тяжёлому заболеванию органов дыхания — </a:t>
            </a:r>
            <a:r>
              <a:rPr lang="ru-RU" dirty="0" err="1"/>
              <a:t>бериллиозу</a:t>
            </a:r>
            <a:r>
              <a:rPr lang="ru-RU" dirty="0" smtClean="0"/>
              <a:t>.</a:t>
            </a:r>
          </a:p>
          <a:p>
            <a:r>
              <a:rPr lang="ru-RU" dirty="0"/>
              <a:t>Открыт в 1798 г. французским химиком Луи Никола </a:t>
            </a:r>
            <a:r>
              <a:rPr lang="ru-RU" dirty="0" err="1"/>
              <a:t>Вокленом</a:t>
            </a:r>
            <a:r>
              <a:rPr lang="ru-RU" dirty="0"/>
              <a:t>, который назвал его </a:t>
            </a:r>
            <a:r>
              <a:rPr lang="ru-RU" dirty="0" err="1"/>
              <a:t>глицинием</a:t>
            </a:r>
            <a:r>
              <a:rPr lang="ru-RU" dirty="0"/>
              <a:t>. Современное название элемент получил по предложению химиков немца </a:t>
            </a:r>
            <a:r>
              <a:rPr lang="ru-RU" dirty="0" err="1"/>
              <a:t>Клапрота</a:t>
            </a:r>
            <a:r>
              <a:rPr lang="ru-RU" dirty="0"/>
              <a:t> и шведа </a:t>
            </a:r>
            <a:r>
              <a:rPr lang="ru-RU" dirty="0" err="1"/>
              <a:t>Экеберга</a:t>
            </a:r>
            <a:r>
              <a:rPr lang="ru-RU" dirty="0"/>
              <a:t>. Большую работу по установлению состава соединений бериллия и его минералов провёл российский химик И. В. </a:t>
            </a:r>
            <a:r>
              <a:rPr lang="ru-RU" dirty="0" smtClean="0"/>
              <a:t>Авдеев. </a:t>
            </a:r>
            <a:r>
              <a:rPr lang="ru-RU" dirty="0"/>
              <a:t>Именно он доказал, что оксид бериллия имеет состав </a:t>
            </a:r>
            <a:r>
              <a:rPr lang="ru-RU" dirty="0" err="1"/>
              <a:t>BeO</a:t>
            </a:r>
            <a:r>
              <a:rPr lang="ru-RU" dirty="0"/>
              <a:t>, а не Be</a:t>
            </a:r>
            <a:r>
              <a:rPr lang="ru-RU" baseline="-25000" dirty="0"/>
              <a:t>2</a:t>
            </a:r>
            <a:r>
              <a:rPr lang="ru-RU" dirty="0"/>
              <a:t>O</a:t>
            </a:r>
            <a:r>
              <a:rPr lang="ru-RU" baseline="-25000" dirty="0"/>
              <a:t>3</a:t>
            </a:r>
            <a:r>
              <a:rPr lang="ru-RU" dirty="0"/>
              <a:t>, как считалось ранее.</a:t>
            </a:r>
          </a:p>
        </p:txBody>
      </p:sp>
    </p:spTree>
    <p:extLst>
      <p:ext uri="{BB962C8B-B14F-4D97-AF65-F5344CB8AC3E}">
        <p14:creationId xmlns:p14="http://schemas.microsoft.com/office/powerpoint/2010/main" xmlns="" val="826053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/>
              <a:t>Знаете ли Вы, что</a:t>
            </a:r>
            <a:r>
              <a:rPr lang="ru-RU" sz="4400" dirty="0" smtClean="0"/>
              <a:t>...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28800"/>
            <a:ext cx="8496944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1</a:t>
            </a:r>
            <a:r>
              <a:rPr lang="ru-RU" sz="2800" dirty="0"/>
              <a:t>) Из бериллия была сделана внешняя тепловая защита капсулы космического корабля "Фрэндшип-7"</a:t>
            </a:r>
            <a:br>
              <a:rPr lang="ru-RU" sz="2800" dirty="0"/>
            </a:br>
            <a:r>
              <a:rPr lang="ru-RU" sz="2800" dirty="0"/>
              <a:t>2) Бериллий в несколько раз дороже </a:t>
            </a:r>
            <a:r>
              <a:rPr lang="ru-RU" sz="2800" dirty="0" smtClean="0">
                <a:hlinkClick r:id="rId2"/>
              </a:rPr>
              <a:t>титана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3</a:t>
            </a:r>
            <a:r>
              <a:rPr lang="ru-RU" sz="2800" dirty="0" smtClean="0"/>
              <a:t>) </a:t>
            </a:r>
            <a:r>
              <a:rPr lang="ru-RU" sz="2800" dirty="0"/>
              <a:t>На 1т. земного вещества в среднем приходится лишь 4,2 г бериллия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509649"/>
            <a:ext cx="3865612" cy="3144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365104"/>
            <a:ext cx="2695575" cy="169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21343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132856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/>
              <a:t>Конец!!!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95736" y="3212976"/>
            <a:ext cx="4690864" cy="11087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 smtClean="0"/>
              <a:t>Спасибо за внимание.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505262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Autofit/>
          </a:bodyPr>
          <a:lstStyle/>
          <a:p>
            <a:r>
              <a:rPr lang="ru-RU" sz="4400" i="1" dirty="0" smtClean="0"/>
              <a:t>Положение в периодической таблице.</a:t>
            </a:r>
            <a:endParaRPr lang="ru-RU" sz="4400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556792"/>
            <a:ext cx="8229600" cy="4637111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2400"/>
              </a:spcBef>
            </a:pPr>
            <a:r>
              <a:rPr lang="en-US" sz="3600" dirty="0" smtClean="0">
                <a:latin typeface="Arial" pitchFamily="34" charset="0"/>
                <a:cs typeface="Arial" pitchFamily="34" charset="0"/>
              </a:rPr>
              <a:t>N=4 =&gt; Z=+4 =&gt; p=4 =&gt; e=4 =&gt; A=9 =&gt; n=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5</a:t>
            </a:r>
            <a:endParaRPr lang="en-US" sz="3600" dirty="0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2400"/>
              </a:spcBef>
            </a:pPr>
            <a:r>
              <a:rPr lang="en-US" sz="3600" dirty="0" smtClean="0">
                <a:latin typeface="Arial" pitchFamily="34" charset="0"/>
                <a:cs typeface="Arial" pitchFamily="34" charset="0"/>
              </a:rPr>
              <a:t>2 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группа =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&gt;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 2 внешних е =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&gt;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600" dirty="0" err="1" smtClean="0">
                <a:latin typeface="Arial" pitchFamily="34" charset="0"/>
                <a:cs typeface="Arial" pitchFamily="34" charset="0"/>
              </a:rPr>
              <a:t>Ме</a:t>
            </a:r>
            <a:endParaRPr lang="ru-RU" sz="3600" dirty="0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2400"/>
              </a:spcBef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2 период =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&gt;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4400" dirty="0" smtClean="0">
                <a:latin typeface="Arial" pitchFamily="34" charset="0"/>
                <a:cs typeface="Arial" pitchFamily="34" charset="0"/>
              </a:rPr>
              <a:t>))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=&gt;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 2 ряд</a:t>
            </a:r>
            <a:endParaRPr lang="en-US" sz="3600" dirty="0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3000"/>
              </a:spcBef>
            </a:pPr>
            <a:r>
              <a:rPr lang="ru-RU" sz="3600" dirty="0">
                <a:latin typeface="Arial" pitchFamily="34" charset="0"/>
                <a:cs typeface="Arial" pitchFamily="34" charset="0"/>
              </a:rPr>
              <a:t>Электронный паспорт: 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Be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)</a:t>
            </a:r>
            <a:r>
              <a:rPr lang="en-US" sz="4400" baseline="-80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)</a:t>
            </a:r>
            <a:r>
              <a:rPr lang="en-US" sz="4400" baseline="-80000" dirty="0" smtClean="0">
                <a:latin typeface="Arial" pitchFamily="34" charset="0"/>
                <a:cs typeface="Arial" pitchFamily="34" charset="0"/>
              </a:rPr>
              <a:t>2</a:t>
            </a:r>
            <a:endParaRPr lang="ru-RU" sz="3600" baseline="-80000" dirty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3000"/>
              </a:spcBef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Электронная формула: 1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s</a:t>
            </a:r>
            <a:r>
              <a:rPr lang="en-US" sz="3600" baseline="30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2s</a:t>
            </a:r>
            <a:r>
              <a:rPr lang="en-US" sz="3600" baseline="30000" dirty="0" smtClean="0">
                <a:latin typeface="Arial" pitchFamily="34" charset="0"/>
                <a:cs typeface="Arial" pitchFamily="34" charset="0"/>
              </a:rPr>
              <a:t>2</a:t>
            </a:r>
            <a:endParaRPr lang="ru-RU" sz="3600" baseline="30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363207"/>
            <a:ext cx="2071679" cy="23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47585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i="1" dirty="0" smtClean="0"/>
              <a:t>Особенности строения.</a:t>
            </a:r>
            <a:endParaRPr lang="ru-RU" sz="4400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0510" y="1700808"/>
            <a:ext cx="8712968" cy="452596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ru-RU" sz="2800" dirty="0" smtClean="0">
                <a:solidFill>
                  <a:schemeClr val="tx1"/>
                </a:solidFill>
              </a:rPr>
              <a:t> В природе встречается только один изотоп </a:t>
            </a:r>
            <a:r>
              <a:rPr lang="ru-RU" sz="2800" baseline="30000" dirty="0" smtClean="0">
                <a:solidFill>
                  <a:schemeClr val="tx1"/>
                </a:solidFill>
              </a:rPr>
              <a:t>9</a:t>
            </a:r>
            <a:r>
              <a:rPr lang="en-US" sz="2800" dirty="0" smtClean="0">
                <a:solidFill>
                  <a:schemeClr val="tx1"/>
                </a:solidFill>
              </a:rPr>
              <a:t>Be</a:t>
            </a:r>
            <a:r>
              <a:rPr lang="ru-RU" sz="2800" dirty="0" smtClean="0">
                <a:solidFill>
                  <a:schemeClr val="tx1"/>
                </a:solidFill>
              </a:rPr>
              <a:t>.</a:t>
            </a:r>
          </a:p>
          <a:p>
            <a:pPr>
              <a:buFont typeface="Wingdings" pitchFamily="2" charset="2"/>
              <a:buChar char="q"/>
            </a:pPr>
            <a:r>
              <a:rPr lang="ru-RU" sz="2800" dirty="0" smtClean="0">
                <a:solidFill>
                  <a:schemeClr val="tx1"/>
                </a:solidFill>
              </a:rPr>
              <a:t> Атомный радиус 0,113нм.</a:t>
            </a:r>
          </a:p>
          <a:p>
            <a:pPr>
              <a:buFont typeface="Wingdings" pitchFamily="2" charset="2"/>
              <a:buChar char="q"/>
            </a:pPr>
            <a:r>
              <a:rPr lang="ru-RU" sz="2800" dirty="0" smtClean="0">
                <a:solidFill>
                  <a:schemeClr val="tx1"/>
                </a:solidFill>
              </a:rPr>
              <a:t> В соединениях проявляет только степень окисления +2.</a:t>
            </a:r>
          </a:p>
          <a:p>
            <a:pPr>
              <a:buFont typeface="Wingdings" pitchFamily="2" charset="2"/>
              <a:buChar char="q"/>
            </a:pP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</a:rPr>
              <a:t>Электроотрицательность</a:t>
            </a:r>
            <a:r>
              <a:rPr lang="ru-RU" sz="2800" dirty="0" smtClean="0">
                <a:solidFill>
                  <a:schemeClr val="tx1"/>
                </a:solidFill>
              </a:rPr>
              <a:t> 1,5.</a:t>
            </a:r>
          </a:p>
          <a:p>
            <a:pPr>
              <a:buFont typeface="Wingdings" pitchFamily="2" charset="2"/>
              <a:buChar char="q"/>
            </a:pPr>
            <a:r>
              <a:rPr lang="ru-RU" sz="2800" dirty="0" smtClean="0">
                <a:solidFill>
                  <a:schemeClr val="tx1"/>
                </a:solidFill>
              </a:rPr>
              <a:t> Химическая формула- </a:t>
            </a:r>
            <a:r>
              <a:rPr lang="en-US" sz="2800" dirty="0" smtClean="0">
                <a:solidFill>
                  <a:schemeClr val="tx1"/>
                </a:solidFill>
              </a:rPr>
              <a:t>Be</a:t>
            </a:r>
            <a:r>
              <a:rPr lang="ru-RU" sz="2800" dirty="0" smtClean="0">
                <a:solidFill>
                  <a:schemeClr val="tx1"/>
                </a:solidFill>
              </a:rPr>
              <a:t>.</a:t>
            </a:r>
          </a:p>
          <a:p>
            <a:pPr>
              <a:buFont typeface="Wingdings" pitchFamily="2" charset="2"/>
              <a:buChar char="q"/>
            </a:pPr>
            <a:r>
              <a:rPr lang="ru-RU" sz="2800" dirty="0" smtClean="0">
                <a:solidFill>
                  <a:schemeClr val="tx1"/>
                </a:solidFill>
              </a:rPr>
              <a:t> Щелочноземельный металл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7" name="Picture 1" descr="Атомная структура берилл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008637"/>
            <a:ext cx="3600400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974816" y="6427113"/>
            <a:ext cx="216918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100" b="1" cap="all" dirty="0" smtClean="0">
                <a:solidFill>
                  <a:srgbClr val="FF0000"/>
                </a:solidFill>
                <a:hlinkClick r:id="rId3" tooltip="&lt;p style=&quot;text-align: center; text-align: center;&quot;&gt;&lt;b&gt;Познавать интересно по предмету Химия легче с презентациями&lt;/b&gt;&lt;/p&gt;&lt;p style=&quot;text-align: justify;&quot;&gt;Школьная программа разнообразна своими материалами и методами преподавания. Учителя могут использовать на уроках самые разнообразные методы обучения, которые помогут им объяснить ученикам основные моменты и показать как это выглядит на практике.&lt;/p&gt;&lt;p style=&quot;text-align: justify;&quot;&gt;При помощи &lt;b&gt;презентации по химии &lt;/b&gt;учитель может рассказать ученикам намного больше о протекающих химических реакциях с участием тех ли иных реактивов и химических веществ. Некоторые виды реакций опасны для повторения и с помощью мультимедийных слайдов имеется возможность рассказать о них, и наглядно показать каким образом протекает опасная реакция. Ученикам особенно понравится такой метод преподавания и за счет такого интереса возрастет успеваемость.&lt;/p&gt;&lt;p style=&quot;text-align: justify;&quot;&gt;Основные функции готовой презентации по химии:&lt;/p&gt;&lt;p style=&quot;text-align: justify;&quot;&gt;&lt;/p&gt;&lt;ul&gt;&lt;li&gt;      Развитие мышления у учеников&lt;br&gt;&lt;/li&gt;&lt;li&gt;     Возможность показать интересные химические реакции без вреда ля здоровья учеников&lt;br&gt;&lt;/li&gt;&lt;li&gt;     Заинтересовать и пробудить любовь к науке Химия у учеников&lt;br&gt;&lt;/li&gt;&lt;li&gt;    Возможность проводить лабораторные и проверочные работы с помощью слайдов&lt;br&gt;&lt;/li&gt;&lt;li&gt;     Всегда можно повторить пройденный материал и тем самым закрепить знания на практике.&lt;br&gt;&lt;/li&gt;&lt;/ul&gt;&lt;p style=&quot;text-align: justify;&quot;&gt;&#10;&#10;&#10;&#10;&#10;&#10;&#10;&#10;&#10;&#10;&#10;&#10;&#10;&#10;&#10;&#10;&#10;&#10;&lt;/p&gt;&lt;p style=&quot;text-align: justify;&quot;&gt;Современные методы обучения очень нравятся ученикам и учителям, поэтому такие уроки никогда не пройдут незамеченными и останутся в памяти, а значит усвоится пройденный материал.&lt;/p&gt;"/>
              </a:rPr>
              <a:t>ПРЕЗЕНТАЦИИ ПО </a:t>
            </a:r>
            <a:r>
              <a:rPr lang="ru-RU" sz="1100" b="1" cap="all" dirty="0" smtClean="0">
                <a:solidFill>
                  <a:srgbClr val="FF0000"/>
                </a:solidFill>
                <a:hlinkClick r:id="rId3" tooltip="&lt;p style=&quot;text-align: center; text-align: center;&quot;&gt;&lt;b&gt;Познавать интересно по предмету Химия легче с презентациями&lt;/b&gt;&lt;/p&gt;&lt;p style=&quot;text-align: justify;&quot;&gt;Школьная программа разнообразна своими материалами и методами преподавания. Учителя могут использовать на уроках самые разнообразные методы обучения, которые помогут им объяснить ученикам основные моменты и показать как это выглядит на практике.&lt;/p&gt;&lt;p style=&quot;text-align: justify;&quot;&gt;При помощи &lt;b&gt;презентации по химии &lt;/b&gt;учитель может рассказать ученикам намного больше о протекающих химических реакциях с участием тех ли иных реактивов и химических веществ. Некоторые виды реакций опасны для повторения и с помощью мультимедийных слайдов имеется возможность рассказать о них, и наглядно показать каким образом протекает опасная реакция. Ученикам особенно понравится такой метод преподавания и за счет такого интереса возрастет успеваемость.&lt;/p&gt;&lt;p style=&quot;text-align: justify;&quot;&gt;Основные функции готовой презентации по химии:&lt;/p&gt;&lt;p style=&quot;text-align: justify;&quot;&gt;&lt;/p&gt;&lt;ul&gt;&lt;li&gt;      Развитие мышления у учеников&lt;br&gt;&lt;/li&gt;&lt;li&gt;     Возможность показать интересные химические реакции без вреда ля здоровья учеников&lt;br&gt;&lt;/li&gt;&lt;li&gt;     Заинтересовать и пробудить любовь к науке Химия у учеников&lt;br&gt;&lt;/li&gt;&lt;li&gt;    Возможность проводить лабораторные и проверочные работы с помощью слайдов&lt;br&gt;&lt;/li&gt;&lt;li&gt;     Всегда можно повторить пройденный материал и тем самым закрепить знания на практике.&lt;br&gt;&lt;/li&gt;&lt;/ul&gt;&lt;p style=&quot;text-align: justify;&quot;&gt;&#10;&#10;&#10;&#10;&#10;&#10;&#10;&#10;&#10;&#10;&#10;&#10;&#10;&#10;&#10;&#10;&#10;&#10;&lt;/p&gt;&lt;p style=&quot;text-align: justify;&quot;&gt;Современные методы обучения очень нравятся ученикам и учителям, поэтому такие уроки никогда не пройдут незамеченными и останутся в памяти, а значит усвоится пройденный материал.&lt;/p&gt;"/>
              </a:rPr>
              <a:t>ХИМИИ</a:t>
            </a:r>
            <a:endParaRPr lang="ru-RU" sz="1100" b="1" cap="all" dirty="0" smtClean="0">
              <a:solidFill>
                <a:srgbClr val="FF0000"/>
              </a:solidFill>
            </a:endParaRPr>
          </a:p>
          <a:p>
            <a:pPr algn="ctr"/>
            <a:r>
              <a:rPr lang="en-US" sz="1100" dirty="0" smtClean="0">
                <a:solidFill>
                  <a:srgbClr val="FF0000"/>
                </a:solidFill>
                <a:hlinkClick r:id="rId4"/>
              </a:rPr>
              <a:t>http://prezentacija.biz/</a:t>
            </a:r>
            <a:endParaRPr lang="ru-RU" sz="11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30037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Autofit/>
          </a:bodyPr>
          <a:lstStyle/>
          <a:p>
            <a:r>
              <a:rPr lang="ru-RU" sz="4400" dirty="0" smtClean="0"/>
              <a:t>Вид связи и кристаллическая решетка.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916832"/>
            <a:ext cx="8712968" cy="4525963"/>
          </a:xfrm>
        </p:spPr>
        <p:txBody>
          <a:bodyPr>
            <a:normAutofit/>
          </a:bodyPr>
          <a:lstStyle/>
          <a:p>
            <a:pPr>
              <a:buFont typeface="Courier New" pitchFamily="49" charset="0"/>
              <a:buChar char="o"/>
            </a:pPr>
            <a:r>
              <a:rPr lang="ru-RU" dirty="0" smtClean="0"/>
              <a:t>Связь - металлическая</a:t>
            </a:r>
          </a:p>
          <a:p>
            <a:pPr marL="0" indent="0">
              <a:buNone/>
            </a:pPr>
            <a:r>
              <a:rPr lang="ru-RU" b="1" i="1" u="sng" dirty="0" smtClean="0"/>
              <a:t>Металлическая связь </a:t>
            </a:r>
            <a:r>
              <a:rPr lang="ru-RU" dirty="0" smtClean="0"/>
              <a:t>- химическая связь, которая обусловлена взаимодействием положительных ионов металлов, составляющих кристаллическую решетку, с электронным газов из валентных электронов.</a:t>
            </a:r>
          </a:p>
          <a:p>
            <a:pPr>
              <a:buFont typeface="Courier New" pitchFamily="49" charset="0"/>
              <a:buChar char="o"/>
            </a:pPr>
            <a:r>
              <a:rPr lang="ru-RU" dirty="0" smtClean="0"/>
              <a:t>Кристаллическая решетка:  </a:t>
            </a:r>
            <a:r>
              <a:rPr lang="el-GR" dirty="0" smtClean="0"/>
              <a:t>α</a:t>
            </a:r>
            <a:r>
              <a:rPr lang="ru-RU" dirty="0" smtClean="0"/>
              <a:t>-</a:t>
            </a:r>
            <a:r>
              <a:rPr lang="ru-RU" dirty="0" err="1" smtClean="0"/>
              <a:t>Ве</a:t>
            </a:r>
            <a:r>
              <a:rPr lang="ru-RU" dirty="0" smtClean="0"/>
              <a:t> решетка гексагонального типа</a:t>
            </a:r>
          </a:p>
          <a:p>
            <a:pPr marL="0" indent="0">
              <a:buNone/>
            </a:pPr>
            <a:r>
              <a:rPr lang="ru-RU" dirty="0" smtClean="0"/>
              <a:t>                                                         </a:t>
            </a:r>
            <a:r>
              <a:rPr lang="el-GR" dirty="0" smtClean="0"/>
              <a:t>β</a:t>
            </a:r>
            <a:r>
              <a:rPr lang="ru-RU" dirty="0" smtClean="0"/>
              <a:t>-</a:t>
            </a:r>
            <a:r>
              <a:rPr lang="ru-RU" dirty="0" err="1" smtClean="0"/>
              <a:t>Ве</a:t>
            </a:r>
            <a:r>
              <a:rPr lang="ru-RU" dirty="0" smtClean="0"/>
              <a:t> решетка </a:t>
            </a:r>
            <a:r>
              <a:rPr lang="ru-RU" dirty="0" err="1" smtClean="0"/>
              <a:t>кубическаго</a:t>
            </a:r>
            <a:r>
              <a:rPr lang="ru-RU" dirty="0" smtClean="0"/>
              <a:t> типа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4437112"/>
            <a:ext cx="1490108" cy="2054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29628" y="4635469"/>
            <a:ext cx="1853444" cy="1769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10692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Физические свойства: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/>
              <a:t>Легкий светло-серый металл</a:t>
            </a:r>
          </a:p>
          <a:p>
            <a:r>
              <a:rPr lang="ru-RU" sz="2800" dirty="0" smtClean="0"/>
              <a:t>Высокая теплоемкость и теплопроводность</a:t>
            </a:r>
          </a:p>
          <a:p>
            <a:r>
              <a:rPr lang="ru-RU" sz="2800" dirty="0" smtClean="0"/>
              <a:t>Низкое электросопротивление</a:t>
            </a:r>
          </a:p>
          <a:p>
            <a:r>
              <a:rPr lang="ru-RU" sz="2800" dirty="0" smtClean="0"/>
              <a:t>Хрупкий металл, плотность 1847,7 кг</a:t>
            </a:r>
            <a:r>
              <a:rPr lang="en-US" sz="2800" dirty="0" smtClean="0"/>
              <a:t>/</a:t>
            </a:r>
            <a:r>
              <a:rPr lang="ru-RU" sz="2800" dirty="0" smtClean="0"/>
              <a:t>м</a:t>
            </a:r>
            <a:r>
              <a:rPr lang="ru-RU" sz="2800" baseline="30000" dirty="0" smtClean="0"/>
              <a:t>3</a:t>
            </a:r>
          </a:p>
          <a:p>
            <a:r>
              <a:rPr lang="en-US" sz="2800" dirty="0" smtClean="0"/>
              <a:t>t</a:t>
            </a:r>
            <a:r>
              <a:rPr lang="ru-RU" sz="2800" baseline="-25000" dirty="0" smtClean="0"/>
              <a:t>кип</a:t>
            </a:r>
            <a:r>
              <a:rPr lang="ru-RU" sz="2800" dirty="0" smtClean="0"/>
              <a:t>=2470</a:t>
            </a:r>
            <a:r>
              <a:rPr lang="ru-RU" sz="2800" baseline="30000" dirty="0" smtClean="0"/>
              <a:t>◦</a:t>
            </a:r>
            <a:r>
              <a:rPr lang="ru-RU" sz="2800" dirty="0" smtClean="0"/>
              <a:t>С и </a:t>
            </a:r>
            <a:r>
              <a:rPr lang="en-US" sz="2800" dirty="0" smtClean="0"/>
              <a:t>t</a:t>
            </a:r>
            <a:r>
              <a:rPr lang="ru-RU" sz="2800" baseline="-25000" dirty="0" err="1" smtClean="0"/>
              <a:t>пл</a:t>
            </a:r>
            <a:r>
              <a:rPr lang="ru-RU" sz="2800" dirty="0" smtClean="0"/>
              <a:t>=1285</a:t>
            </a:r>
            <a:r>
              <a:rPr lang="ru-RU" sz="2800" baseline="30000" dirty="0"/>
              <a:t>◦</a:t>
            </a:r>
            <a:r>
              <a:rPr lang="ru-RU" sz="2800" dirty="0" smtClean="0"/>
              <a:t>С</a:t>
            </a:r>
          </a:p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573016"/>
            <a:ext cx="2019791" cy="2938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4390788"/>
            <a:ext cx="3096344" cy="2121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21606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Химические свойства: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800" dirty="0" smtClean="0"/>
              <a:t>Амфотерный гидроксид</a:t>
            </a:r>
          </a:p>
          <a:p>
            <a:pPr>
              <a:buFont typeface="Wingdings" pitchFamily="2" charset="2"/>
              <a:buChar char="ü"/>
            </a:pPr>
            <a:r>
              <a:rPr lang="ru-RU" sz="2800" dirty="0"/>
              <a:t>О</a:t>
            </a:r>
            <a:r>
              <a:rPr lang="ru-RU" sz="2800" dirty="0" smtClean="0"/>
              <a:t>ксид </a:t>
            </a:r>
            <a:r>
              <a:rPr lang="ru-RU" sz="2800" dirty="0"/>
              <a:t>и гидроксид бериллия реагируют со щелочами с образованием солей</a:t>
            </a:r>
            <a:r>
              <a:rPr lang="ru-RU" sz="2800" dirty="0" smtClean="0"/>
              <a:t>:</a:t>
            </a:r>
          </a:p>
          <a:p>
            <a:pPr>
              <a:buFont typeface="Wingdings" pitchFamily="2" charset="2"/>
              <a:buChar char="ü"/>
            </a:pPr>
            <a:endParaRPr lang="ru-RU" sz="2800" dirty="0"/>
          </a:p>
          <a:p>
            <a:pPr>
              <a:buFont typeface="Wingdings" pitchFamily="2" charset="2"/>
              <a:buChar char="ü"/>
            </a:pPr>
            <a:endParaRPr lang="ru-RU" sz="2800" dirty="0" smtClean="0"/>
          </a:p>
          <a:p>
            <a:pPr>
              <a:buFont typeface="Wingdings" pitchFamily="2" charset="2"/>
              <a:buChar char="ü"/>
            </a:pPr>
            <a:r>
              <a:rPr lang="ru-RU" sz="2800" dirty="0"/>
              <a:t>Бериллий плохо вступает в реакции. Если поджечь порошок бериллия, он будет гореть ярким пламенем</a:t>
            </a:r>
            <a:r>
              <a:rPr lang="ru-RU" sz="2800" dirty="0" smtClean="0"/>
              <a:t>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140968"/>
            <a:ext cx="4464496" cy="924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85784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57200" y="32607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sz="2800" dirty="0" smtClean="0"/>
              <a:t>Взаимодействует с серной кислотой:</a:t>
            </a:r>
          </a:p>
          <a:p>
            <a:pPr marL="0" indent="0">
              <a:buNone/>
            </a:pPr>
            <a:r>
              <a:rPr lang="en-US" sz="2800" dirty="0" smtClean="0"/>
              <a:t>         </a:t>
            </a:r>
            <a:r>
              <a:rPr lang="ru-RU" sz="2800" dirty="0" smtClean="0"/>
              <a:t> </a:t>
            </a:r>
            <a:r>
              <a:rPr lang="ru-RU" sz="2800" dirty="0" err="1"/>
              <a:t>Ве</a:t>
            </a:r>
            <a:r>
              <a:rPr lang="ru-RU" sz="2800" dirty="0"/>
              <a:t> + </a:t>
            </a:r>
            <a:r>
              <a:rPr lang="en-US" sz="2800" dirty="0"/>
              <a:t>2</a:t>
            </a:r>
            <a:r>
              <a:rPr lang="ru-RU" sz="2800" dirty="0" smtClean="0"/>
              <a:t>Н</a:t>
            </a:r>
            <a:r>
              <a:rPr lang="ru-RU" sz="2800" baseline="-25000" dirty="0" smtClean="0"/>
              <a:t>2</a:t>
            </a:r>
            <a:r>
              <a:rPr lang="en-US" sz="2800" dirty="0" smtClean="0"/>
              <a:t>SO</a:t>
            </a:r>
            <a:r>
              <a:rPr lang="en-US" sz="2800" baseline="-25000" dirty="0"/>
              <a:t>4</a:t>
            </a:r>
            <a:r>
              <a:rPr lang="ru-RU" sz="2800" baseline="-25000" dirty="0" smtClean="0"/>
              <a:t>(к</a:t>
            </a:r>
            <a:r>
              <a:rPr lang="ru-RU" sz="2800" baseline="-25000" dirty="0"/>
              <a:t>)</a:t>
            </a:r>
            <a:r>
              <a:rPr lang="en-US" sz="2800" baseline="-25000" dirty="0"/>
              <a:t> </a:t>
            </a:r>
            <a:r>
              <a:rPr lang="en-US" sz="2800" dirty="0"/>
              <a:t>= </a:t>
            </a:r>
            <a:r>
              <a:rPr lang="en-US" sz="2800" dirty="0" smtClean="0"/>
              <a:t>BeSO</a:t>
            </a:r>
            <a:r>
              <a:rPr lang="en-US" sz="2800" baseline="-25000" dirty="0"/>
              <a:t>4</a:t>
            </a:r>
            <a:r>
              <a:rPr lang="en-US" sz="2800" dirty="0" smtClean="0"/>
              <a:t> </a:t>
            </a:r>
            <a:r>
              <a:rPr lang="en-US" sz="2800" dirty="0"/>
              <a:t>+ 2H</a:t>
            </a:r>
            <a:r>
              <a:rPr lang="en-US" sz="2800" baseline="-25000" dirty="0"/>
              <a:t>2</a:t>
            </a:r>
            <a:r>
              <a:rPr lang="en-US" sz="2800" dirty="0"/>
              <a:t>O + S</a:t>
            </a:r>
            <a:r>
              <a:rPr lang="en-US" sz="2800" dirty="0" smtClean="0"/>
              <a:t>O</a:t>
            </a:r>
            <a:r>
              <a:rPr lang="en-US" sz="2800" baseline="-25000" dirty="0" smtClean="0"/>
              <a:t>2</a:t>
            </a:r>
            <a:endParaRPr lang="en-US" sz="2800" baseline="-25000" dirty="0"/>
          </a:p>
          <a:p>
            <a:pPr marL="0" indent="0">
              <a:buNone/>
            </a:pPr>
            <a:r>
              <a:rPr lang="ru-RU" sz="2800" dirty="0" smtClean="0"/>
              <a:t>            </a:t>
            </a:r>
            <a:r>
              <a:rPr lang="ru-RU" sz="2800" dirty="0" err="1" smtClean="0"/>
              <a:t>Ве</a:t>
            </a:r>
            <a:r>
              <a:rPr lang="ru-RU" sz="2800" dirty="0" smtClean="0"/>
              <a:t> </a:t>
            </a:r>
            <a:r>
              <a:rPr lang="ru-RU" sz="2800" dirty="0"/>
              <a:t>+ </a:t>
            </a:r>
            <a:r>
              <a:rPr lang="ru-RU" sz="2800" dirty="0" smtClean="0"/>
              <a:t>Н</a:t>
            </a:r>
            <a:r>
              <a:rPr lang="ru-RU" sz="2800" baseline="-25000" dirty="0" smtClean="0"/>
              <a:t>2</a:t>
            </a:r>
            <a:r>
              <a:rPr lang="en-US" sz="2800" dirty="0"/>
              <a:t>SO</a:t>
            </a:r>
            <a:r>
              <a:rPr lang="en-US" sz="2800" baseline="-25000" dirty="0"/>
              <a:t>4</a:t>
            </a:r>
            <a:r>
              <a:rPr lang="ru-RU" sz="2800" baseline="-25000" dirty="0" smtClean="0"/>
              <a:t>(</a:t>
            </a:r>
            <a:r>
              <a:rPr lang="ru-RU" sz="2800" baseline="-25000" dirty="0"/>
              <a:t>р</a:t>
            </a:r>
            <a:r>
              <a:rPr lang="ru-RU" sz="2800" baseline="-25000" dirty="0" smtClean="0"/>
              <a:t>) </a:t>
            </a:r>
            <a:r>
              <a:rPr lang="en-US" sz="2800" dirty="0" smtClean="0"/>
              <a:t>=</a:t>
            </a:r>
            <a:r>
              <a:rPr lang="ru-RU" sz="2800" dirty="0" smtClean="0"/>
              <a:t> </a:t>
            </a:r>
            <a:r>
              <a:rPr lang="en-US" sz="2800" dirty="0" smtClean="0"/>
              <a:t>BeSO</a:t>
            </a:r>
            <a:r>
              <a:rPr lang="en-US" sz="2800" baseline="-25000" dirty="0" smtClean="0"/>
              <a:t>4</a:t>
            </a:r>
            <a:r>
              <a:rPr lang="ru-RU" sz="2800" baseline="-25000" dirty="0" smtClean="0"/>
              <a:t> </a:t>
            </a:r>
            <a:r>
              <a:rPr lang="en-US" sz="2800" dirty="0"/>
              <a:t>+ </a:t>
            </a:r>
            <a:r>
              <a:rPr lang="en-US" sz="2800" dirty="0" smtClean="0"/>
              <a:t>H</a:t>
            </a:r>
            <a:r>
              <a:rPr lang="en-US" sz="2800" baseline="-25000" dirty="0" smtClean="0"/>
              <a:t>2</a:t>
            </a:r>
            <a:endParaRPr lang="ru-RU" sz="2800" baseline="-25000" dirty="0" smtClean="0"/>
          </a:p>
          <a:p>
            <a:pPr>
              <a:buFont typeface="Wingdings" pitchFamily="2" charset="2"/>
              <a:buChar char="ü"/>
            </a:pPr>
            <a:r>
              <a:rPr lang="ru-RU" sz="2800" dirty="0"/>
              <a:t>Взаимодействует с азотной кислотой:</a:t>
            </a:r>
          </a:p>
          <a:p>
            <a:pPr marL="0" indent="0">
              <a:buNone/>
            </a:pPr>
            <a:r>
              <a:rPr lang="ru-RU" sz="2800" dirty="0"/>
              <a:t>           </a:t>
            </a:r>
            <a:r>
              <a:rPr lang="ru-RU" sz="2800" dirty="0" smtClean="0"/>
              <a:t>  </a:t>
            </a:r>
            <a:r>
              <a:rPr lang="ru-RU" sz="2800" dirty="0" err="1"/>
              <a:t>Ве</a:t>
            </a:r>
            <a:r>
              <a:rPr lang="ru-RU" sz="2800" dirty="0"/>
              <a:t> + 4Н</a:t>
            </a:r>
            <a:r>
              <a:rPr lang="en-US" sz="2800" dirty="0"/>
              <a:t>NO</a:t>
            </a:r>
            <a:r>
              <a:rPr lang="en-US" sz="2800" baseline="-25000" dirty="0"/>
              <a:t>3</a:t>
            </a:r>
            <a:r>
              <a:rPr lang="ru-RU" sz="2800" baseline="-25000" dirty="0"/>
              <a:t>(к)</a:t>
            </a:r>
            <a:r>
              <a:rPr lang="en-US" sz="2800" baseline="-25000" dirty="0"/>
              <a:t> </a:t>
            </a:r>
            <a:r>
              <a:rPr lang="en-US" sz="2800" dirty="0"/>
              <a:t>= Be(NO</a:t>
            </a:r>
            <a:r>
              <a:rPr lang="en-US" sz="2800" baseline="-25000" dirty="0"/>
              <a:t>3</a:t>
            </a:r>
            <a:r>
              <a:rPr lang="en-US" sz="2800" dirty="0"/>
              <a:t>)</a:t>
            </a:r>
            <a:r>
              <a:rPr lang="en-US" sz="2800" baseline="-25000" dirty="0"/>
              <a:t>2</a:t>
            </a:r>
            <a:r>
              <a:rPr lang="en-US" sz="2800" dirty="0"/>
              <a:t> + 2H</a:t>
            </a:r>
            <a:r>
              <a:rPr lang="en-US" sz="2800" baseline="-25000" dirty="0"/>
              <a:t>2</a:t>
            </a:r>
            <a:r>
              <a:rPr lang="en-US" sz="2800" dirty="0"/>
              <a:t>O + 2NO</a:t>
            </a:r>
            <a:r>
              <a:rPr lang="en-US" sz="2800" baseline="-25000" dirty="0"/>
              <a:t>2</a:t>
            </a:r>
          </a:p>
          <a:p>
            <a:pPr marL="0" indent="0">
              <a:buNone/>
            </a:pPr>
            <a:r>
              <a:rPr lang="ru-RU" sz="2800" dirty="0"/>
              <a:t>             </a:t>
            </a:r>
            <a:r>
              <a:rPr lang="en-US" sz="2800" dirty="0" smtClean="0"/>
              <a:t>3Be </a:t>
            </a:r>
            <a:r>
              <a:rPr lang="en-US" sz="2800" dirty="0"/>
              <a:t>+ 8HNO</a:t>
            </a:r>
            <a:r>
              <a:rPr lang="en-US" sz="2800" baseline="-25000" dirty="0"/>
              <a:t>3(</a:t>
            </a:r>
            <a:r>
              <a:rPr lang="ru-RU" sz="2800" baseline="-25000" dirty="0"/>
              <a:t>р)</a:t>
            </a:r>
            <a:r>
              <a:rPr lang="en-US" sz="2800" baseline="-25000" dirty="0"/>
              <a:t> </a:t>
            </a:r>
            <a:r>
              <a:rPr lang="en-US" sz="2800" dirty="0"/>
              <a:t>= 3Be(NO</a:t>
            </a:r>
            <a:r>
              <a:rPr lang="en-US" sz="2800" baseline="-25000" dirty="0"/>
              <a:t>3</a:t>
            </a:r>
            <a:r>
              <a:rPr lang="en-US" sz="2800" dirty="0"/>
              <a:t>)</a:t>
            </a:r>
            <a:r>
              <a:rPr lang="en-US" sz="2800" baseline="-25000" dirty="0"/>
              <a:t>2</a:t>
            </a:r>
            <a:r>
              <a:rPr lang="en-US" sz="2800" dirty="0"/>
              <a:t> + 4H</a:t>
            </a:r>
            <a:r>
              <a:rPr lang="en-US" sz="2800" baseline="-25000" dirty="0"/>
              <a:t>2</a:t>
            </a:r>
            <a:r>
              <a:rPr lang="en-US" sz="2800" dirty="0"/>
              <a:t>O + 2NO</a:t>
            </a:r>
            <a:endParaRPr lang="ru-RU" sz="2800" dirty="0"/>
          </a:p>
          <a:p>
            <a:pPr marL="0" indent="0">
              <a:buNone/>
            </a:pPr>
            <a:endParaRPr lang="ru-RU" dirty="0"/>
          </a:p>
        </p:txBody>
      </p:sp>
      <p:cxnSp>
        <p:nvCxnSpPr>
          <p:cNvPr id="8" name="Прямая со стрелкой 7"/>
          <p:cNvCxnSpPr/>
          <p:nvPr/>
        </p:nvCxnSpPr>
        <p:spPr>
          <a:xfrm flipV="1">
            <a:off x="7308304" y="2132856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5576842" y="2645296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4650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Получение: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tx1"/>
                </a:solidFill>
              </a:rPr>
              <a:t>В виде простого вещества в 19 веке бериллий получали действием калия на безводный хлорид бериллия: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                          </a:t>
            </a:r>
            <a:r>
              <a:rPr lang="en-US" sz="2800" dirty="0" smtClean="0">
                <a:solidFill>
                  <a:schemeClr val="tx1"/>
                </a:solidFill>
              </a:rPr>
              <a:t>BeCl</a:t>
            </a:r>
            <a:r>
              <a:rPr lang="en-US" sz="2800" baseline="-25000" dirty="0" smtClean="0">
                <a:solidFill>
                  <a:schemeClr val="tx1"/>
                </a:solidFill>
              </a:rPr>
              <a:t>2</a:t>
            </a:r>
            <a:r>
              <a:rPr lang="en-US" sz="2800" dirty="0">
                <a:solidFill>
                  <a:schemeClr val="tx1"/>
                </a:solidFill>
              </a:rPr>
              <a:t> + </a:t>
            </a:r>
            <a:r>
              <a:rPr lang="ru-RU" sz="2800" dirty="0" smtClean="0">
                <a:solidFill>
                  <a:schemeClr val="tx1"/>
                </a:solidFill>
              </a:rPr>
              <a:t>2К</a:t>
            </a:r>
            <a:r>
              <a:rPr lang="en-US" sz="2800" dirty="0" smtClean="0">
                <a:solidFill>
                  <a:schemeClr val="tx1"/>
                </a:solidFill>
              </a:rPr>
              <a:t>  </a:t>
            </a:r>
            <a:r>
              <a:rPr lang="ru-RU" sz="2800" dirty="0" smtClean="0">
                <a:solidFill>
                  <a:schemeClr val="tx1"/>
                </a:solidFill>
              </a:rPr>
              <a:t>      </a:t>
            </a:r>
            <a:r>
              <a:rPr lang="en-US" sz="2800" dirty="0" smtClean="0">
                <a:solidFill>
                  <a:schemeClr val="tx1"/>
                </a:solidFill>
              </a:rPr>
              <a:t>Be </a:t>
            </a:r>
            <a:r>
              <a:rPr lang="en-US" sz="2800" dirty="0">
                <a:solidFill>
                  <a:schemeClr val="tx1"/>
                </a:solidFill>
              </a:rPr>
              <a:t>+ </a:t>
            </a:r>
            <a:r>
              <a:rPr lang="ru-RU" sz="2800" dirty="0" smtClean="0">
                <a:solidFill>
                  <a:schemeClr val="tx1"/>
                </a:solidFill>
              </a:rPr>
              <a:t>К</a:t>
            </a:r>
            <a:r>
              <a:rPr lang="en-US" sz="2800" dirty="0" err="1" smtClean="0">
                <a:solidFill>
                  <a:schemeClr val="tx1"/>
                </a:solidFill>
              </a:rPr>
              <a:t>Cl</a:t>
            </a:r>
            <a:endParaRPr lang="ru-RU" sz="2800" dirty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tx1"/>
                </a:solidFill>
              </a:rPr>
              <a:t>В настоящее время бериллий получают, восстанавливая его фторид магнием:</a:t>
            </a:r>
          </a:p>
          <a:p>
            <a:pPr marL="0" indent="0">
              <a:buNone/>
            </a:pPr>
            <a:r>
              <a:rPr lang="ru-RU" sz="2800" dirty="0" smtClean="0"/>
              <a:t>                          </a:t>
            </a:r>
            <a:r>
              <a:rPr lang="en-US" sz="2800" dirty="0" smtClean="0"/>
              <a:t>BeF</a:t>
            </a:r>
            <a:r>
              <a:rPr lang="en-US" sz="2800" baseline="-25000" dirty="0" smtClean="0"/>
              <a:t>2</a:t>
            </a:r>
            <a:r>
              <a:rPr lang="en-US" sz="2800" dirty="0"/>
              <a:t> + Mg = MgF</a:t>
            </a:r>
            <a:r>
              <a:rPr lang="en-US" sz="2800" baseline="-25000" dirty="0"/>
              <a:t>2</a:t>
            </a:r>
            <a:r>
              <a:rPr lang="en-US" sz="2800" dirty="0"/>
              <a:t> + </a:t>
            </a:r>
            <a:r>
              <a:rPr lang="en-US" sz="2800" dirty="0" smtClean="0"/>
              <a:t>Be</a:t>
            </a:r>
            <a:endParaRPr lang="ru-RU" sz="28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   Либо электролизом расплава смеси хлоридов      бериллия и натрия.</a:t>
            </a:r>
            <a:endParaRPr lang="ru-RU" sz="2800" dirty="0">
              <a:solidFill>
                <a:schemeClr val="tx1"/>
              </a:solidFill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3707904" y="2636912"/>
            <a:ext cx="504056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227870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Применение:</a:t>
            </a:r>
            <a:endParaRPr lang="ru-RU" sz="4400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57200" y="32607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sz="2800" dirty="0" smtClean="0">
                <a:solidFill>
                  <a:srgbClr val="FFFFFF"/>
                </a:solidFill>
                <a:latin typeface="verdana"/>
              </a:rPr>
              <a:t> в рентгенотехнике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solidFill>
                  <a:srgbClr val="FFFFFF"/>
                </a:solidFill>
                <a:latin typeface="verdana"/>
              </a:rPr>
              <a:t> в </a:t>
            </a:r>
            <a:r>
              <a:rPr lang="ru-RU" sz="2800" dirty="0">
                <a:solidFill>
                  <a:srgbClr val="FFFFFF"/>
                </a:solidFill>
                <a:latin typeface="verdana"/>
              </a:rPr>
              <a:t>ядерной энергетике, как замедлитель </a:t>
            </a:r>
            <a:r>
              <a:rPr lang="ru-RU" sz="2800" dirty="0" smtClean="0">
                <a:solidFill>
                  <a:srgbClr val="FFFFFF"/>
                </a:solidFill>
                <a:latin typeface="verdana"/>
              </a:rPr>
              <a:t>нейтронов</a:t>
            </a:r>
            <a:endParaRPr lang="ru-RU" sz="2800" dirty="0">
              <a:solidFill>
                <a:srgbClr val="FFFFFF"/>
              </a:solidFill>
              <a:latin typeface="verdana"/>
            </a:endParaRP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solidFill>
                  <a:srgbClr val="FFFFFF"/>
                </a:solidFill>
                <a:latin typeface="verdana"/>
              </a:rPr>
              <a:t> в </a:t>
            </a:r>
            <a:r>
              <a:rPr lang="ru-RU" sz="2800" dirty="0">
                <a:solidFill>
                  <a:srgbClr val="FFFFFF"/>
                </a:solidFill>
                <a:latin typeface="verdana"/>
              </a:rPr>
              <a:t>лазерной технике для изготовления </a:t>
            </a:r>
            <a:r>
              <a:rPr lang="ru-RU" sz="2800" dirty="0" smtClean="0">
                <a:solidFill>
                  <a:srgbClr val="FFFFFF"/>
                </a:solidFill>
                <a:latin typeface="verdana"/>
              </a:rPr>
              <a:t>излучателей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solidFill>
                  <a:srgbClr val="FFFFFF"/>
                </a:solidFill>
                <a:latin typeface="verdana"/>
              </a:rPr>
              <a:t> в </a:t>
            </a:r>
            <a:r>
              <a:rPr lang="ru-RU" sz="2800" dirty="0">
                <a:solidFill>
                  <a:srgbClr val="FFFFFF"/>
                </a:solidFill>
                <a:latin typeface="verdana"/>
              </a:rPr>
              <a:t>аэрокосмической технике, при </a:t>
            </a:r>
            <a:r>
              <a:rPr lang="ru-RU" sz="2800" dirty="0" smtClean="0">
                <a:solidFill>
                  <a:srgbClr val="FFFFFF"/>
                </a:solidFill>
                <a:latin typeface="verdana"/>
              </a:rPr>
              <a:t> изготовлении </a:t>
            </a:r>
            <a:r>
              <a:rPr lang="ru-RU" sz="2800" dirty="0">
                <a:solidFill>
                  <a:srgbClr val="FFFFFF"/>
                </a:solidFill>
                <a:latin typeface="verdana"/>
              </a:rPr>
              <a:t>тепловых </a:t>
            </a:r>
            <a:r>
              <a:rPr lang="ru-RU" sz="2800" dirty="0" smtClean="0">
                <a:solidFill>
                  <a:srgbClr val="FFFFFF"/>
                </a:solidFill>
                <a:latin typeface="verdana"/>
              </a:rPr>
              <a:t>экранов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solidFill>
                  <a:srgbClr val="FFFFFF"/>
                </a:solidFill>
                <a:latin typeface="verdana"/>
              </a:rPr>
              <a:t> как </a:t>
            </a:r>
            <a:r>
              <a:rPr lang="ru-RU" sz="2800" dirty="0">
                <a:solidFill>
                  <a:srgbClr val="FFFFFF"/>
                </a:solidFill>
                <a:latin typeface="verdana"/>
              </a:rPr>
              <a:t>огнеупорный материал</a:t>
            </a:r>
          </a:p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923166"/>
            <a:ext cx="2297832" cy="1723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53346"/>
            <a:ext cx="2418233" cy="18743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364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2a163712969bf634dd5c5486bdcc1a2b9cc2cc59"/>
</p:tagLst>
</file>

<file path=ppt/theme/theme1.xml><?xml version="1.0" encoding="utf-8"?>
<a:theme xmlns:a="http://schemas.openxmlformats.org/drawingml/2006/main" name="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177</TotalTime>
  <Words>355</Words>
  <Application>Microsoft Office PowerPoint</Application>
  <PresentationFormat>Экран (4:3)</PresentationFormat>
  <Paragraphs>62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Паркет</vt:lpstr>
      <vt:lpstr>Бериллий</vt:lpstr>
      <vt:lpstr>Положение в периодической таблице.</vt:lpstr>
      <vt:lpstr>Особенности строения.</vt:lpstr>
      <vt:lpstr>Вид связи и кристаллическая решетка.</vt:lpstr>
      <vt:lpstr>Физические свойства:</vt:lpstr>
      <vt:lpstr>Химические свойства:</vt:lpstr>
      <vt:lpstr>Слайд 7</vt:lpstr>
      <vt:lpstr>Получение:</vt:lpstr>
      <vt:lpstr>Применение:</vt:lpstr>
      <vt:lpstr>Интересные факты:</vt:lpstr>
      <vt:lpstr>Знаете ли Вы, что...</vt:lpstr>
      <vt:lpstr>Конец!!!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Бериллий</dc:title>
  <dc:creator>Sergey N. Zavileysky</dc:creator>
  <cp:lastModifiedBy>nebom zav</cp:lastModifiedBy>
  <cp:revision>16</cp:revision>
  <dcterms:created xsi:type="dcterms:W3CDTF">2014-02-02T15:26:39Z</dcterms:created>
  <dcterms:modified xsi:type="dcterms:W3CDTF">2015-04-15T12:48:16Z</dcterms:modified>
</cp:coreProperties>
</file>