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4" r:id="rId8"/>
    <p:sldId id="261" r:id="rId9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1" autoAdjust="0"/>
    <p:restoredTop sz="94643" autoAdjust="0"/>
  </p:normalViewPr>
  <p:slideViewPr>
    <p:cSldViewPr>
      <p:cViewPr>
        <p:scale>
          <a:sx n="82" d="100"/>
          <a:sy n="82" d="100"/>
        </p:scale>
        <p:origin x="-1200" y="-180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EC7FEE4-7C6F-45C2-BE74-E8B1281FA5C1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CB6F115-4B86-4D90-A869-68107686D9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prezentacii-po-ximii/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ja.biz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smtClean="0"/>
              <a:t>Основные характеристики, свойства, способы получения</a:t>
            </a:r>
          </a:p>
          <a:p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3024336" cy="1584176"/>
          </a:xfrm>
        </p:spPr>
        <p:txBody>
          <a:bodyPr/>
          <a:lstStyle/>
          <a:p>
            <a:r>
              <a:rPr lang="ru-RU" dirty="0" smtClean="0"/>
              <a:t>Аргон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D:\Презентация\pb_0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92696"/>
            <a:ext cx="2148830" cy="24066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3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4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История открытия.</a:t>
            </a:r>
          </a:p>
          <a:p>
            <a:r>
              <a:rPr lang="ru-RU" dirty="0" smtClean="0"/>
              <a:t>Распространённость.</a:t>
            </a:r>
          </a:p>
          <a:p>
            <a:r>
              <a:rPr lang="ru-RU" dirty="0" smtClean="0"/>
              <a:t>Физические свойства.</a:t>
            </a:r>
          </a:p>
          <a:p>
            <a:r>
              <a:rPr lang="ru-RU" dirty="0" smtClean="0"/>
              <a:t>Химические свойства.</a:t>
            </a:r>
          </a:p>
          <a:p>
            <a:r>
              <a:rPr lang="ru-RU" dirty="0" smtClean="0"/>
              <a:t>Получение.</a:t>
            </a:r>
          </a:p>
          <a:p>
            <a:r>
              <a:rPr lang="ru-RU" dirty="0" smtClean="0"/>
              <a:t>Применение.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400" dirty="0" smtClean="0"/>
              <a:t>1785 год, английский физик и химик Генри Кавендиш.</a:t>
            </a:r>
          </a:p>
          <a:p>
            <a:r>
              <a:rPr lang="ru-RU" sz="2400" dirty="0" smtClean="0"/>
              <a:t>Дальнейшая история открытия связана с именем Рэлея.</a:t>
            </a:r>
          </a:p>
          <a:p>
            <a:r>
              <a:rPr lang="ru-RU" sz="2400" dirty="0" smtClean="0"/>
              <a:t>7 августа 1894 года в Оксфорде, было сделано сообщение об открытии нового элемента.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748464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История открытия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219200"/>
          </a:xfrm>
        </p:spPr>
        <p:txBody>
          <a:bodyPr>
            <a:normAutofit/>
          </a:bodyPr>
          <a:lstStyle/>
          <a:p>
            <a:r>
              <a:rPr lang="ru-RU" b="1" dirty="0" smtClean="0"/>
              <a:t>Распространённость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79512" y="1556792"/>
            <a:ext cx="5328592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Во вселенной:</a:t>
            </a:r>
          </a:p>
          <a:p>
            <a:pPr>
              <a:buNone/>
            </a:pPr>
            <a:r>
              <a:rPr lang="ru-RU" sz="1600" dirty="0" smtClean="0"/>
              <a:t>Содержание </a:t>
            </a:r>
            <a:r>
              <a:rPr lang="ru-RU" sz="1600" i="1" dirty="0" smtClean="0"/>
              <a:t>аргона</a:t>
            </a:r>
            <a:r>
              <a:rPr lang="ru-RU" sz="1600" dirty="0" smtClean="0"/>
              <a:t> в мировой материи оценивается приблизительно в 0,02 % по массе.</a:t>
            </a:r>
          </a:p>
          <a:p>
            <a:pPr>
              <a:buNone/>
            </a:pPr>
            <a:r>
              <a:rPr lang="ru-RU" sz="1600" dirty="0" smtClean="0"/>
              <a:t>Наблюдается на некоторых звёздах и планетарных туманностях.</a:t>
            </a:r>
          </a:p>
          <a:p>
            <a:pPr>
              <a:buNone/>
            </a:pPr>
            <a:r>
              <a:rPr lang="ru-RU" sz="1600" dirty="0" smtClean="0"/>
              <a:t>В земной коре:</a:t>
            </a:r>
          </a:p>
          <a:p>
            <a:pPr>
              <a:buNone/>
            </a:pPr>
            <a:r>
              <a:rPr lang="ru-RU" sz="1600" dirty="0" smtClean="0"/>
              <a:t>Третий по содержанию после азота и кислорода компонент воздуха</a:t>
            </a:r>
          </a:p>
          <a:p>
            <a:pPr>
              <a:buNone/>
            </a:pPr>
            <a:r>
              <a:rPr lang="ru-RU" sz="1600" dirty="0" smtClean="0"/>
              <a:t>среднестатистическое содержание в атмосфере Земли составляет 0,934 % по объему и 1,288 % по массе</a:t>
            </a:r>
          </a:p>
          <a:p>
            <a:pPr>
              <a:buNone/>
            </a:pPr>
            <a:r>
              <a:rPr lang="ru-RU" sz="1600" dirty="0" smtClean="0"/>
              <a:t>В земной атмосфере, в 1 м³ воздуха содержится 9,34 л. Аргона</a:t>
            </a:r>
          </a:p>
          <a:p>
            <a:pPr>
              <a:buNone/>
            </a:pPr>
            <a:r>
              <a:rPr lang="ru-RU" sz="1600" dirty="0" smtClean="0"/>
              <a:t>Содержание аргона в литосфере — 4·10</a:t>
            </a:r>
            <a:r>
              <a:rPr lang="ru-RU" sz="1600" baseline="30000" dirty="0" smtClean="0"/>
              <a:t>−6</a:t>
            </a:r>
            <a:r>
              <a:rPr lang="ru-RU" sz="1600" dirty="0" smtClean="0"/>
              <a:t> % по массе</a:t>
            </a:r>
          </a:p>
          <a:p>
            <a:pPr>
              <a:buNone/>
            </a:pPr>
            <a:r>
              <a:rPr lang="ru-RU" sz="1600" dirty="0" smtClean="0"/>
              <a:t>В пресной воде его содержится 5,5·10</a:t>
            </a:r>
            <a:r>
              <a:rPr lang="ru-RU" sz="1600" baseline="30000" dirty="0" smtClean="0"/>
              <a:t>−5</a:t>
            </a:r>
            <a:r>
              <a:rPr lang="ru-RU" sz="1600" dirty="0" smtClean="0"/>
              <a:t> — 9,7·10</a:t>
            </a:r>
            <a:r>
              <a:rPr lang="ru-RU" sz="1600" baseline="30000" dirty="0" smtClean="0"/>
              <a:t>−5</a:t>
            </a:r>
            <a:r>
              <a:rPr lang="ru-RU" sz="1600" dirty="0" smtClean="0"/>
              <a:t> %</a:t>
            </a:r>
          </a:p>
          <a:p>
            <a:pPr>
              <a:buNone/>
            </a:pPr>
            <a:r>
              <a:rPr lang="ru-RU" sz="1600" dirty="0" smtClean="0"/>
              <a:t>В Мировом океане оценивается в 7,5·10</a:t>
            </a:r>
            <a:r>
              <a:rPr lang="ru-RU" sz="1600" baseline="30000" dirty="0" smtClean="0"/>
              <a:t>11</a:t>
            </a:r>
            <a:r>
              <a:rPr lang="ru-RU" sz="1600" dirty="0" smtClean="0"/>
              <a:t> т</a:t>
            </a:r>
            <a:endParaRPr lang="ru-RU" sz="1600" dirty="0"/>
          </a:p>
        </p:txBody>
      </p:sp>
      <p:pic>
        <p:nvPicPr>
          <p:cNvPr id="2050" name="Picture 2" descr="D:\Презентация\ArTub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628800"/>
            <a:ext cx="352839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716016" y="1124744"/>
            <a:ext cx="4194048" cy="5040560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Температура кипения 185,8 </a:t>
            </a:r>
            <a:r>
              <a:rPr lang="en-US" sz="2000" dirty="0" smtClean="0"/>
              <a:t>°C</a:t>
            </a:r>
            <a:endParaRPr lang="ru-RU" sz="2000" dirty="0" smtClean="0"/>
          </a:p>
          <a:p>
            <a:r>
              <a:rPr lang="ru-RU" sz="2000" dirty="0" smtClean="0"/>
              <a:t>Теплоёмкость кДж/(кг*</a:t>
            </a:r>
            <a:r>
              <a:rPr lang="en-US" sz="2000" dirty="0" smtClean="0"/>
              <a:t>°C</a:t>
            </a:r>
            <a:r>
              <a:rPr lang="ru-RU" sz="2000" dirty="0" smtClean="0"/>
              <a:t>)</a:t>
            </a:r>
          </a:p>
          <a:p>
            <a:r>
              <a:rPr lang="ru-RU" sz="2000" dirty="0" smtClean="0"/>
              <a:t>Тяжелее воздуха в 1,38 раза</a:t>
            </a:r>
          </a:p>
          <a:p>
            <a:r>
              <a:rPr lang="ru-RU" sz="2000" dirty="0" smtClean="0"/>
              <a:t>Из инертных газов самый лёгкий</a:t>
            </a:r>
          </a:p>
          <a:p>
            <a:r>
              <a:rPr lang="ru-RU" sz="2000" dirty="0" smtClean="0"/>
              <a:t>Адсорбируется на поверхностях твёрдых тел</a:t>
            </a:r>
          </a:p>
          <a:p>
            <a:r>
              <a:rPr lang="ru-RU" sz="2000" dirty="0" smtClean="0"/>
              <a:t>Растворим в воде и органических жидкостях</a:t>
            </a:r>
          </a:p>
          <a:p>
            <a:r>
              <a:rPr lang="ru-RU" sz="2000" dirty="0" smtClean="0"/>
              <a:t>Под действием </a:t>
            </a:r>
            <a:r>
              <a:rPr lang="ru-RU" sz="2000" dirty="0" err="1" smtClean="0"/>
              <a:t>эл</a:t>
            </a:r>
            <a:r>
              <a:rPr lang="ru-RU" sz="2000" dirty="0" smtClean="0"/>
              <a:t>. тока с</a:t>
            </a:r>
            <a:r>
              <a:rPr lang="ru-RU" sz="2000" b="1" dirty="0" smtClean="0"/>
              <a:t>ветится , сине-голубое свечение.</a:t>
            </a:r>
            <a:endParaRPr lang="ru-RU" sz="20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-171400"/>
            <a:ext cx="7560840" cy="92370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Физические свойства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79512" y="4077072"/>
            <a:ext cx="4932040" cy="2376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Аргон- газ без цвета, вкуса и запаха.</a:t>
            </a:r>
          </a:p>
          <a:p>
            <a:pPr>
              <a:buNone/>
            </a:pPr>
            <a:r>
              <a:rPr lang="ru-RU" sz="2200" dirty="0" smtClean="0"/>
              <a:t>Высокая электропроводность</a:t>
            </a:r>
          </a:p>
          <a:p>
            <a:pPr>
              <a:buNone/>
            </a:pPr>
            <a:r>
              <a:rPr lang="ru-RU" sz="2200" dirty="0" smtClean="0"/>
              <a:t>Плотность, кг/м</a:t>
            </a:r>
            <a:r>
              <a:rPr lang="ru-RU" sz="2200" baseline="30000" dirty="0" smtClean="0"/>
              <a:t>3 </a:t>
            </a:r>
            <a:r>
              <a:rPr lang="ru-RU" sz="2200" dirty="0" smtClean="0"/>
              <a:t>1,7839</a:t>
            </a:r>
          </a:p>
          <a:p>
            <a:pPr>
              <a:buNone/>
            </a:pPr>
            <a:r>
              <a:rPr lang="ru-RU" sz="2200" dirty="0" smtClean="0"/>
              <a:t>Температура плавления 189,2</a:t>
            </a:r>
            <a:r>
              <a:rPr lang="en-US" sz="2400" dirty="0" smtClean="0"/>
              <a:t>°C</a:t>
            </a:r>
            <a:endParaRPr lang="ru-RU" sz="2200" dirty="0" smtClean="0"/>
          </a:p>
          <a:p>
            <a:endParaRPr lang="ru-RU" sz="22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D:\Презентация\Argon_ic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3389406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9900592" y="908720"/>
            <a:ext cx="1097704" cy="381642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07288" cy="85169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Химические свойства</a:t>
            </a:r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80920" cy="5472608"/>
          </a:xfrm>
        </p:spPr>
        <p:txBody>
          <a:bodyPr/>
          <a:lstStyle/>
          <a:p>
            <a:r>
              <a:rPr lang="ru-RU" dirty="0" smtClean="0"/>
              <a:t>Образует </a:t>
            </a:r>
            <a:r>
              <a:rPr lang="ru-RU" dirty="0" err="1" smtClean="0"/>
              <a:t>эксимерные</a:t>
            </a:r>
            <a:r>
              <a:rPr lang="ru-RU" dirty="0" smtClean="0"/>
              <a:t> молекулы</a:t>
            </a:r>
          </a:p>
          <a:p>
            <a:r>
              <a:rPr lang="ru-RU" dirty="0" smtClean="0"/>
              <a:t>Инертность аргона и </a:t>
            </a:r>
            <a:r>
              <a:rPr lang="ru-RU" dirty="0" err="1" smtClean="0"/>
              <a:t>одноатомность</a:t>
            </a:r>
            <a:r>
              <a:rPr lang="ru-RU" dirty="0" smtClean="0"/>
              <a:t> его молекул объясняются предельной насыщенностью электронных оболочек.</a:t>
            </a:r>
          </a:p>
          <a:p>
            <a:r>
              <a:rPr lang="ru-RU" dirty="0" smtClean="0"/>
              <a:t>нестойкое соединение </a:t>
            </a:r>
            <a:r>
              <a:rPr lang="ru-RU" dirty="0" err="1" smtClean="0"/>
              <a:t>Hg</a:t>
            </a:r>
            <a:r>
              <a:rPr lang="ru-RU" dirty="0" smtClean="0"/>
              <a:t>—</a:t>
            </a:r>
            <a:r>
              <a:rPr lang="ru-RU" dirty="0" err="1" smtClean="0"/>
              <a:t>Ar</a:t>
            </a:r>
            <a:r>
              <a:rPr lang="ru-RU" dirty="0" smtClean="0"/>
              <a:t>, образующееся в электрическом разряде, — это подлинно химическое (валентное) соединение</a:t>
            </a:r>
          </a:p>
          <a:p>
            <a:r>
              <a:rPr lang="ru-RU" dirty="0" smtClean="0"/>
              <a:t>Известны только 2 химических соединения – </a:t>
            </a:r>
            <a:r>
              <a:rPr lang="ru-RU" dirty="0" err="1" smtClean="0"/>
              <a:t>гидрофторид</a:t>
            </a:r>
            <a:r>
              <a:rPr lang="ru-RU" dirty="0" smtClean="0"/>
              <a:t> аргона (</a:t>
            </a:r>
            <a:r>
              <a:rPr lang="en-US" dirty="0" err="1" smtClean="0"/>
              <a:t>HArF</a:t>
            </a:r>
            <a:r>
              <a:rPr lang="ru-RU" dirty="0" smtClean="0"/>
              <a:t>) и </a:t>
            </a:r>
            <a:r>
              <a:rPr lang="en-US" dirty="0" smtClean="0"/>
              <a:t>CU(</a:t>
            </a:r>
            <a:r>
              <a:rPr lang="en-US" dirty="0" err="1" smtClean="0"/>
              <a:t>Ar</a:t>
            </a:r>
            <a:r>
              <a:rPr lang="en-US" dirty="0" smtClean="0"/>
              <a:t>)O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524000"/>
            <a:ext cx="3754760" cy="4572000"/>
          </a:xfrm>
        </p:spPr>
        <p:txBody>
          <a:bodyPr/>
          <a:lstStyle/>
          <a:p>
            <a:r>
              <a:rPr lang="ru-RU" sz="2000" dirty="0" smtClean="0"/>
              <a:t>В промышленности аргон получают как побочный продукт при крупномасштабном разделении воздуха на кислород и азот.</a:t>
            </a:r>
          </a:p>
          <a:p>
            <a:r>
              <a:rPr lang="ru-RU" sz="2000" dirty="0" smtClean="0"/>
              <a:t>Обычно используют воздухоразделительные аппараты двукратной ректификации.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Получение</a:t>
            </a:r>
            <a:endParaRPr lang="ru-RU" b="1" dirty="0"/>
          </a:p>
        </p:txBody>
      </p:sp>
      <p:pic>
        <p:nvPicPr>
          <p:cNvPr id="4098" name="Picture 2" descr="D:\Презентация\00c84e7354ca3729d41765a0686_html_7447169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12776"/>
            <a:ext cx="416461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516216" y="1340768"/>
            <a:ext cx="2448272" cy="5112568"/>
          </a:xfrm>
        </p:spPr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  <a:p>
            <a:pPr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63272" cy="6356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Применение Аргона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784976" cy="5760640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dirty="0" smtClean="0"/>
              <a:t>В аргоновых лазерах</a:t>
            </a:r>
          </a:p>
          <a:p>
            <a:r>
              <a:rPr lang="ru-RU" sz="1800" b="1" dirty="0" smtClean="0"/>
              <a:t>в лампах накаливания и при заполнении внутреннего пространства стеклопакетов</a:t>
            </a:r>
          </a:p>
          <a:p>
            <a:r>
              <a:rPr lang="ru-RU" sz="1800" b="1" dirty="0" smtClean="0"/>
              <a:t>в качестве защитной среды при сварке (дуговой, лазерной, контактной и т. п.) как металлов(например, титана), так и неметаллов;</a:t>
            </a:r>
          </a:p>
          <a:p>
            <a:r>
              <a:rPr lang="ru-RU" sz="1800" b="1" dirty="0" smtClean="0"/>
              <a:t>в качестве </a:t>
            </a:r>
            <a:r>
              <a:rPr lang="ru-RU" sz="1800" b="1" dirty="0" err="1" smtClean="0"/>
              <a:t>плазмаобразователя</a:t>
            </a:r>
            <a:r>
              <a:rPr lang="ru-RU" sz="1800" b="1" dirty="0" smtClean="0"/>
              <a:t> в плазматронах при сварке и резке;</a:t>
            </a:r>
          </a:p>
          <a:p>
            <a:r>
              <a:rPr lang="ru-RU" sz="1800" b="1" dirty="0" smtClean="0"/>
              <a:t>в пищевой промышленности аргон зарегистрирован в качестве пищевой добавки E938, в качестве </a:t>
            </a:r>
            <a:r>
              <a:rPr lang="ru-RU" sz="1800" b="1" dirty="0" err="1" smtClean="0"/>
              <a:t>пропеллента</a:t>
            </a:r>
            <a:r>
              <a:rPr lang="ru-RU" sz="1800" b="1" dirty="0" smtClean="0"/>
              <a:t> и упаковочного газа;</a:t>
            </a:r>
          </a:p>
          <a:p>
            <a:r>
              <a:rPr lang="ru-RU" sz="1800" b="1" dirty="0" smtClean="0"/>
              <a:t>в качестве огнетушащего вещества в газовых установках пожаротушения;</a:t>
            </a:r>
          </a:p>
          <a:p>
            <a:r>
              <a:rPr lang="ru-RU" sz="1800" b="1" dirty="0" smtClean="0"/>
              <a:t>в медицине во время операций для очистки воздуха и разрезов, так как аргон почти не образует химических соединений</a:t>
            </a:r>
          </a:p>
          <a:p>
            <a:r>
              <a:rPr lang="ru-RU" sz="1800" b="1" dirty="0" smtClean="0"/>
              <a:t>в качестве составной части атмосферы эксперимента Марс-500[10] с целью снижения </a:t>
            </a:r>
            <a:r>
              <a:rPr lang="ru-RU" sz="1800" b="1" dirty="0" err="1" smtClean="0"/>
              <a:t>уровнякислорода</a:t>
            </a:r>
            <a:r>
              <a:rPr lang="ru-RU" sz="1800" b="1" dirty="0" smtClean="0"/>
              <a:t> для предотвращения пожара на борту космического корабля при путешествии </a:t>
            </a:r>
            <a:r>
              <a:rPr lang="ru-RU" sz="1800" b="1" dirty="0" err="1" smtClean="0"/>
              <a:t>наМарс</a:t>
            </a:r>
            <a:r>
              <a:rPr lang="ru-RU" sz="1800" b="1" dirty="0" smtClean="0"/>
              <a:t>;</a:t>
            </a:r>
          </a:p>
          <a:p>
            <a:r>
              <a:rPr lang="ru-RU" sz="1800" b="1" dirty="0" smtClean="0"/>
              <a:t>из-за низкой теплопроводности аргон применяется в </a:t>
            </a:r>
            <a:r>
              <a:rPr lang="ru-RU" sz="1800" b="1" dirty="0" err="1" smtClean="0"/>
              <a:t>дайвинге</a:t>
            </a:r>
            <a:r>
              <a:rPr lang="ru-RU" sz="1800" b="1" dirty="0" smtClean="0"/>
              <a:t> для </a:t>
            </a:r>
            <a:r>
              <a:rPr lang="ru-RU" sz="1800" b="1" dirty="0" err="1" smtClean="0"/>
              <a:t>поддува</a:t>
            </a:r>
            <a:r>
              <a:rPr lang="ru-RU" sz="1800" b="1" dirty="0" smtClean="0"/>
              <a:t> сухих гидрокостюмов, однако есть ряд недостатков, например, высокая цена газа (кроме этого нужна отдельная система для аргона);</a:t>
            </a:r>
          </a:p>
          <a:p>
            <a:r>
              <a:rPr lang="ru-RU" sz="1800" b="1" dirty="0" smtClean="0"/>
              <a:t>в химическом синтезе для создания инертной атмосферы при работе с нестабильными на воздухе соединениями;</a:t>
            </a:r>
          </a:p>
          <a:p>
            <a:r>
              <a:rPr lang="ru-RU" sz="1800" b="1" dirty="0" smtClean="0"/>
              <a:t>в химическом синтезе </a:t>
            </a:r>
            <a:r>
              <a:rPr lang="ru-RU" sz="1800" b="1" dirty="0" err="1" smtClean="0"/>
              <a:t>гексанитрогексаазаизовюрцитана</a:t>
            </a:r>
            <a:endParaRPr lang="ru-RU" sz="1800" b="1" dirty="0" smtClean="0"/>
          </a:p>
          <a:p>
            <a:endParaRPr lang="ru-RU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d513b4f108f1a1d7b217ebbc794678e57394068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834</TotalTime>
  <Words>180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Аргон </vt:lpstr>
      <vt:lpstr>Содержание</vt:lpstr>
      <vt:lpstr>История открытия </vt:lpstr>
      <vt:lpstr>Распространённость</vt:lpstr>
      <vt:lpstr>Физические свойства</vt:lpstr>
      <vt:lpstr>Химические свойства</vt:lpstr>
      <vt:lpstr>Получение</vt:lpstr>
      <vt:lpstr>Применение Аргона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Пористый анодный оксид алюминия (ПАОА)</dc:title>
  <dc:creator>Елена</dc:creator>
  <cp:lastModifiedBy>nebom zav</cp:lastModifiedBy>
  <cp:revision>37</cp:revision>
  <dcterms:created xsi:type="dcterms:W3CDTF">2014-05-03T08:36:18Z</dcterms:created>
  <dcterms:modified xsi:type="dcterms:W3CDTF">2015-04-15T12:51:24Z</dcterms:modified>
</cp:coreProperties>
</file>