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custDataLst>
    <p:tags r:id="rId16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27.03.2015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27.03.2015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27.03.2015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27.03.2015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prezentacija.biz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5976" y="4509120"/>
            <a:ext cx="5637010" cy="882119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Калинченко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Е.Н, 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205 группа.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908720"/>
            <a:ext cx="7165348" cy="2072521"/>
          </a:xfrm>
        </p:spPr>
        <p:txBody>
          <a:bodyPr/>
          <a:lstStyle/>
          <a:p>
            <a:pPr marL="18288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течения и значения возрастных кризисов в развитии ребенка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777583" y="6488668"/>
            <a:ext cx="23664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2"/>
              </a:rPr>
              <a:t>http://prezentacija.biz/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85677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692696"/>
            <a:ext cx="828092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Смысл (новообразования):</a:t>
            </a:r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1. Ребенок </a:t>
            </a:r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постепенно овладевает своими психическими процессами, учится управлять вниманием, памятью, мышлением.</a:t>
            </a:r>
            <a:b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2. Появляются </a:t>
            </a:r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суждения о собственной социальной значимости – </a:t>
            </a:r>
            <a:r>
              <a:rPr lang="ru-RU" sz="2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самооценка.</a:t>
            </a:r>
          </a:p>
          <a:p>
            <a:r>
              <a:rPr lang="ru-RU" sz="2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3. Ребенок </a:t>
            </a:r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становится способен подчинить намерение интеллектуальной цели, способен удержать его в течение длительного времени</a:t>
            </a:r>
            <a:r>
              <a:rPr lang="ru-RU" sz="2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4293096"/>
            <a:ext cx="8280920" cy="1791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Советы по преодолению кризиса 7 лет</a:t>
            </a:r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 Нужно заранее готовить ребенка к школе (развивающие игры, стихи).Поощрять общение со сверстниками</a:t>
            </a:r>
            <a:r>
              <a:rPr lang="ru-RU" sz="2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 Не </a:t>
            </a:r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надо перегружать дополнительными занятиями</a:t>
            </a:r>
            <a:r>
              <a:rPr lang="ru-RU" sz="2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 Больше </a:t>
            </a:r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хвалить.</a:t>
            </a:r>
          </a:p>
        </p:txBody>
      </p:sp>
    </p:spTree>
    <p:extLst>
      <p:ext uri="{BB962C8B-B14F-4D97-AF65-F5344CB8AC3E}">
        <p14:creationId xmlns:p14="http://schemas.microsoft.com/office/powerpoint/2010/main" xmlns="" val="3111993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83768" y="188640"/>
            <a:ext cx="380610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4400" b="1" dirty="0">
                <a:solidFill>
                  <a:prstClr val="black"/>
                </a:solidFill>
                <a:ea typeface="Calibri"/>
                <a:cs typeface="Times New Roman"/>
              </a:rPr>
              <a:t>Кризис </a:t>
            </a:r>
            <a:r>
              <a:rPr lang="ru-RU" sz="4400" b="1" dirty="0" smtClean="0">
                <a:solidFill>
                  <a:prstClr val="black"/>
                </a:solidFill>
                <a:ea typeface="Calibri"/>
                <a:cs typeface="Times New Roman"/>
              </a:rPr>
              <a:t>13 </a:t>
            </a:r>
            <a:r>
              <a:rPr lang="ru-RU" sz="4400" b="1" dirty="0">
                <a:solidFill>
                  <a:prstClr val="black"/>
                </a:solidFill>
                <a:ea typeface="Calibri"/>
                <a:cs typeface="Times New Roman"/>
              </a:rPr>
              <a:t>лет</a:t>
            </a:r>
            <a:r>
              <a:rPr lang="ru-RU" sz="4400" dirty="0">
                <a:solidFill>
                  <a:prstClr val="black"/>
                </a:solidFill>
                <a:ea typeface="Calibri"/>
                <a:cs typeface="Times New Roman"/>
              </a:rPr>
              <a:t>. </a:t>
            </a:r>
            <a:endParaRPr lang="ru-RU" sz="4400" dirty="0">
              <a:solidFill>
                <a:prstClr val="black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958081"/>
            <a:ext cx="8784976" cy="39149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Связан </a:t>
            </a:r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 перестройкой организма ребенка – половым созреванием. Активизация и сложное взаимодействие гормонов роста и половых гормонов вызывают интенсивное физическое и физиологическое развитие. Появляются вторичные половые признаки. Подростковый возраст иногда называют затянувшимся кризисом. В связи с быстрым развитием возникают трудности в функционировании сердца, легких, кровоснабжении головного мозга. В подростковом возрасте эмоциональный фон становится неровным, нестабильным. </a:t>
            </a:r>
          </a:p>
        </p:txBody>
      </p:sp>
      <p:pic>
        <p:nvPicPr>
          <p:cNvPr id="8194" name="Picture 2" descr="C:\Users\Ирина\Pictures\1__513f5d03226dc_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24148" y="4409843"/>
            <a:ext cx="3646643" cy="2429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12806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548680"/>
            <a:ext cx="711053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Смысл (новообразования):</a:t>
            </a:r>
            <a:r>
              <a:rPr lang="ru-RU" sz="28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1. Познание себя как такового, начало становления личности. Самосознание подростка включает в себя все компоненты самосознания взрослой личности. </a:t>
            </a:r>
            <a:br>
              <a:rPr lang="ru-RU" sz="28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2. «Чувство взрослости».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69534" y="3473100"/>
            <a:ext cx="8222946" cy="2074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Советы по преодолению подросткового </a:t>
            </a:r>
            <a:r>
              <a:rPr lang="ru-RU" sz="28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кризиса. </a:t>
            </a:r>
            <a:r>
              <a:rPr lang="ru-RU" sz="28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Понимание, терпение</a:t>
            </a:r>
            <a:r>
              <a:rPr lang="ru-RU" sz="28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 Общение </a:t>
            </a:r>
            <a:r>
              <a:rPr lang="ru-RU" sz="28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на равных</a:t>
            </a:r>
            <a:r>
              <a:rPr lang="ru-RU" sz="28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 Принимать </a:t>
            </a:r>
            <a:r>
              <a:rPr lang="ru-RU" sz="28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ребенка таким, какой он есть</a:t>
            </a:r>
            <a:r>
              <a:rPr lang="ru-RU" sz="28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 Нужно </a:t>
            </a:r>
            <a:r>
              <a:rPr lang="ru-RU" sz="28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быть другом.</a:t>
            </a:r>
          </a:p>
        </p:txBody>
      </p:sp>
    </p:spTree>
    <p:extLst>
      <p:ext uri="{BB962C8B-B14F-4D97-AF65-F5344CB8AC3E}">
        <p14:creationId xmlns:p14="http://schemas.microsoft.com/office/powerpoint/2010/main" xmlns="" val="2943861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27784" y="188639"/>
            <a:ext cx="334610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ea typeface="Calibri"/>
                <a:cs typeface="Times New Roman"/>
              </a:rPr>
              <a:t>Кризис 17 лет 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844366"/>
            <a:ext cx="5184576" cy="60136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Возникает точно на рубеже привычной школьной и новой взрослой жизни. Может сместиться на 15 лет. В это время ребенок оказывается на пороге реальной взрослой жизни. Для тех, кто тяжело переживает кризис 17 лет, характерны различные страхи. Ответственность перед собой и своими родными за выбор, реальные достижения в это время – уже большой груз. К этому прибавляется страх перед новой жизнью, перед возможностью </a:t>
            </a:r>
            <a:r>
              <a:rPr lang="ru-RU" sz="2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ошибки.</a:t>
            </a:r>
            <a:endParaRPr lang="ru-RU" sz="2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pic>
        <p:nvPicPr>
          <p:cNvPr id="9218" name="Picture 2" descr="C:\Users\Ирина\Pictures\podrostlovie-krizis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5450" y="1296988"/>
            <a:ext cx="3434578" cy="4652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98801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6974" y="260648"/>
            <a:ext cx="8136904" cy="356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Смысл (новообразования):</a:t>
            </a:r>
            <a:r>
              <a:rPr lang="ru-RU" sz="28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1. Выбор внутренней позиции. </a:t>
            </a:r>
            <a:br>
              <a:rPr lang="ru-RU" sz="28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2. Овладение защитными механизмами, которые не только позволяют внешне защищать себя от постороннего вторжения, но и укрепляют внутренне. </a:t>
            </a:r>
            <a:br>
              <a:rPr lang="ru-RU" sz="28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3. Профессиональное самоопределение.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86974" y="4128655"/>
            <a:ext cx="8136904" cy="2074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«Любить, понимать, принимать, сострадать, помогать» </a:t>
            </a:r>
            <a:r>
              <a:rPr lang="ru-RU" sz="28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(</a:t>
            </a:r>
            <a:r>
              <a:rPr lang="ru-RU" sz="2800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Е.Н.Ильин</a:t>
            </a:r>
            <a:r>
              <a:rPr lang="ru-RU" sz="28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) Кризисы </a:t>
            </a:r>
            <a:r>
              <a:rPr lang="ru-RU" sz="28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помогают человеку развиваться дальше</a:t>
            </a:r>
            <a:r>
              <a:rPr lang="ru-RU" sz="28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 Необходим </a:t>
            </a:r>
            <a:r>
              <a:rPr lang="ru-RU" sz="28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индивидуальный подход.</a:t>
            </a:r>
          </a:p>
        </p:txBody>
      </p:sp>
    </p:spTree>
    <p:extLst>
      <p:ext uri="{BB962C8B-B14F-4D97-AF65-F5344CB8AC3E}">
        <p14:creationId xmlns:p14="http://schemas.microsoft.com/office/powerpoint/2010/main" xmlns="" val="2652424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497047"/>
            <a:ext cx="4680520" cy="6038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Возрастной кризис - это нормальное состояние для каждого растущего человека. Кризис возникает на стыке двух возрастов и свидетельствует о завершении одного этапа  развития и начале следующего. В такие периоды появляются новые потребности, меняется поведение ребенка.</a:t>
            </a:r>
          </a:p>
        </p:txBody>
      </p:sp>
      <p:pic>
        <p:nvPicPr>
          <p:cNvPr id="1026" name="Picture 2" descr="C:\Users\Ирина\Pictures\13ddcedaa435efa3d9d16db66c15431b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657018"/>
            <a:ext cx="4176464" cy="5878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37124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8624" y="260648"/>
            <a:ext cx="8341847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Л.С.Выготский</a:t>
            </a:r>
            <a:r>
              <a:rPr lang="ru-RU" sz="32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выделял относительно устойчивые, стабильные, возрасты, когда развитие совершается главным образом за счет микроскопических изменений личности ребенка. Стабильные возраста разделяются кризисными, во время которых на протяжении относительно короткого времени сосредоточены резкие и капитальные сдвиги и смещения, изменения и переломы в личности ребенка. Критические периоды являются переломными, поворотными пунктами в развитии.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04147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3645024"/>
            <a:ext cx="813690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Всего выделяют следующие кризисы: </a:t>
            </a:r>
            <a:br>
              <a:rPr lang="ru-RU" sz="24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 кризис новорожденности (младенческий возраст: 2 мес. – 1 год); </a:t>
            </a:r>
            <a:br>
              <a:rPr lang="ru-RU" sz="24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 кризис одного года (раннее детство: 1 год – 3 года); </a:t>
            </a:r>
            <a:br>
              <a:rPr lang="ru-RU" sz="24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 кризис 3 лет (дошкольный возраст: 3 года – 7 лет); </a:t>
            </a:r>
            <a:br>
              <a:rPr lang="ru-RU" sz="24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 кризис 7 лет (школьный возраст: 8 лет – 12 лет); </a:t>
            </a:r>
            <a:br>
              <a:rPr lang="ru-RU" sz="24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 кризис 13 лет (пубертатный возраст: 14 лет – 18 лет); </a:t>
            </a:r>
            <a:br>
              <a:rPr lang="ru-RU" sz="24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 кризис 17 лет. </a:t>
            </a:r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C:\Users\Ирина\Pictures\img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54971" y="30591"/>
            <a:ext cx="4588092" cy="3441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51181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21087" y="260648"/>
            <a:ext cx="681058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ea typeface="Calibri"/>
                <a:cs typeface="Times New Roman"/>
              </a:rPr>
              <a:t>Кризис новорожденности</a:t>
            </a:r>
            <a:r>
              <a:rPr lang="ru-RU" sz="4400" dirty="0">
                <a:ea typeface="Calibri"/>
                <a:cs typeface="Times New Roman"/>
              </a:rPr>
              <a:t>. </a:t>
            </a:r>
            <a:endParaRPr lang="ru-RU" sz="4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7" y="1254580"/>
            <a:ext cx="4197379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000"/>
              </a:spcAft>
            </a:pPr>
            <a:r>
              <a:rPr lang="ru-RU" sz="32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Связан с резким изменением условий жизни. Ребенок из комфортных привычных условий жизни попадает в тяжелые (новое питание, дыхание). Адаптация ребенка к новым условиям жизни.</a:t>
            </a:r>
          </a:p>
        </p:txBody>
      </p:sp>
      <p:pic>
        <p:nvPicPr>
          <p:cNvPr id="4098" name="Picture 2" descr="C:\Users\Ирина\Pictures\get_img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060848"/>
            <a:ext cx="3837633" cy="3682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65364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7744" y="116632"/>
            <a:ext cx="414581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>
                <a:ea typeface="Calibri"/>
                <a:cs typeface="Times New Roman"/>
              </a:rPr>
              <a:t>Кризис 1 года</a:t>
            </a:r>
            <a:r>
              <a:rPr lang="ru-RU" sz="4800" dirty="0">
                <a:ea typeface="Calibri"/>
                <a:cs typeface="Times New Roman"/>
              </a:rPr>
              <a:t>. </a:t>
            </a:r>
            <a:endParaRPr lang="ru-RU" sz="4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947629"/>
            <a:ext cx="84249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Связан с увеличением возможностей ребенка и появлением новых потребностей. Всплеск самостоятельности, появление аффективных реакций. Аффективные вспышки как реакция на непонимание со стороны взрослых. Главное приобретение переходного периода – своеобразная детская речь, называемая Л.С. Выготским автономной.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C:\Users\Ирина\Pictures\img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57589" y="3255953"/>
            <a:ext cx="4209405" cy="3448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66673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27784" y="188640"/>
            <a:ext cx="364247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>
                <a:ea typeface="Calibri"/>
                <a:cs typeface="Times New Roman"/>
              </a:rPr>
              <a:t>Кризис 3 лет</a:t>
            </a:r>
            <a:r>
              <a:rPr lang="ru-RU" dirty="0">
                <a:ea typeface="Calibri"/>
                <a:cs typeface="Times New Roman"/>
              </a:rPr>
              <a:t>.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96652" y="974608"/>
            <a:ext cx="8667836" cy="30314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Граница между ранним и дошкольным возрастом – один из наиболее трудных моментов в жизни ребенка. Это разрушение, пересмотр старой системы социальных отношений, кризис выделения своего «Я». Проходит под лозунгом: «Я сам!» Рождается самооценка и самосознание ребенка. На запреты взрослых все чаще отвечает протестом. Таким образом ребенок отстаивает свои права. Ведущей деятельностью становится игра.</a:t>
            </a:r>
          </a:p>
        </p:txBody>
      </p:sp>
      <p:pic>
        <p:nvPicPr>
          <p:cNvPr id="6146" name="Picture 2" descr="C:\Users\Ирина\Pictures\Tantrum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39752" y="4077071"/>
            <a:ext cx="4824536" cy="2460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9817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404664"/>
            <a:ext cx="770485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Смысл (новообразования): </a:t>
            </a:r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1. Возникает тенденция к самостоятельной деятельности, в то же время похожей на деятельность взрослого – ведь взрослые выступают для ребенка как образцы, и ребенок хочет действовать, как они. </a:t>
            </a:r>
            <a:b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2. У ребенка возникают и приобретают собственную динамику развития какие-то желания. Ребенок познает различие между «должен» и «хочу».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3933056"/>
            <a:ext cx="7272808" cy="1791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Советы по преодолению кризиса 3 лет. </a:t>
            </a:r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Личное пространство ребенка (комната, игрушки…) </a:t>
            </a:r>
            <a:r>
              <a:rPr lang="ru-RU" sz="24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Компромиссы. </a:t>
            </a:r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Распорядок дня. Четкая система запретов.</a:t>
            </a:r>
          </a:p>
        </p:txBody>
      </p:sp>
    </p:spTree>
    <p:extLst>
      <p:ext uri="{BB962C8B-B14F-4D97-AF65-F5344CB8AC3E}">
        <p14:creationId xmlns:p14="http://schemas.microsoft.com/office/powerpoint/2010/main" xmlns="" val="4094668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43808" y="188640"/>
            <a:ext cx="352077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ea typeface="Calibri"/>
                <a:cs typeface="Times New Roman"/>
              </a:rPr>
              <a:t>Кризис 7 лет</a:t>
            </a:r>
            <a:r>
              <a:rPr lang="ru-RU" sz="4400" dirty="0">
                <a:ea typeface="Calibri"/>
                <a:cs typeface="Times New Roman"/>
              </a:rPr>
              <a:t>. </a:t>
            </a:r>
            <a:endParaRPr lang="ru-RU" sz="4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988092"/>
            <a:ext cx="8064896" cy="3465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Может начаться в 7 лет, а может сместиться к 6 или 8 годам. Открытие значения новой социальной позиции – позиции школьника, связанной с выполнением высоко ценимой взрослыми учебной работы. Формирование соответствующей внутренней позиции коренным образом меняет его самосознание. Ведущей деятельностью становится учеба</a:t>
            </a:r>
            <a:r>
              <a:rPr lang="ru-RU" sz="2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 Раздражительность. Страхи</a:t>
            </a:r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, повышенная тревожность</a:t>
            </a:r>
            <a:r>
              <a:rPr lang="ru-RU" sz="2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pic>
        <p:nvPicPr>
          <p:cNvPr id="7170" name="Picture 2" descr="C:\Users\Ирина\Pictures\How-NOT-to-Raise-Spoiled-Brats-II-taylor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5976" y="4221087"/>
            <a:ext cx="3650761" cy="2424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33641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d2fac17211cddc855d5a284f34c1357022189529"/>
</p:tagLst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79</TotalTime>
  <Words>581</Words>
  <Application>Microsoft Office PowerPoint</Application>
  <PresentationFormat>Экран (4:3)</PresentationFormat>
  <Paragraphs>28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Воздушный поток</vt:lpstr>
      <vt:lpstr>Особенности течения и значения возрастных кризисов в развитии ребенка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</dc:creator>
  <cp:lastModifiedBy>nebom zav</cp:lastModifiedBy>
  <cp:revision>10</cp:revision>
  <dcterms:created xsi:type="dcterms:W3CDTF">2014-11-13T08:54:58Z</dcterms:created>
  <dcterms:modified xsi:type="dcterms:W3CDTF">2015-03-27T11:18:35Z</dcterms:modified>
</cp:coreProperties>
</file>