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259" r:id="rId4"/>
    <p:sldId id="257" r:id="rId5"/>
    <p:sldId id="260" r:id="rId6"/>
    <p:sldId id="262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6DE76E-733E-4F2E-BE51-135836CDA1E2}" type="doc">
      <dgm:prSet loTypeId="urn:microsoft.com/office/officeart/2005/8/layout/hProcess9" loCatId="process" qsTypeId="urn:microsoft.com/office/officeart/2005/8/quickstyle/simple5" qsCatId="simple" csTypeId="urn:microsoft.com/office/officeart/2005/8/colors/accent1_2" csCatId="accent1" phldr="1"/>
      <dgm:spPr/>
    </dgm:pt>
    <dgm:pt modelId="{D0E2A657-74BB-4B73-AB63-D3837B6523E3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+mn-lt"/>
            </a:rPr>
            <a:t>Анализ и дизайн</a:t>
          </a:r>
          <a:endParaRPr lang="ru-RU" sz="1200" dirty="0">
            <a:solidFill>
              <a:schemeClr val="tx1"/>
            </a:solidFill>
            <a:latin typeface="+mn-lt"/>
          </a:endParaRPr>
        </a:p>
      </dgm:t>
    </dgm:pt>
    <dgm:pt modelId="{BD0A96CC-0F6C-4D58-ABAA-B2CB5CA35A11}" type="parTrans" cxnId="{839DB6DA-5B1E-4207-8193-16419F8100FD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0F3F9F2F-5B3B-4476-AD30-7D1466D53C4C}" type="sibTrans" cxnId="{839DB6DA-5B1E-4207-8193-16419F8100FD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6D3B2B86-AA7F-4D72-99FD-BB38265B5FAE}">
      <dgm:prSet phldrT="[Текст]" custT="1"/>
      <dgm:spPr/>
      <dgm:t>
        <a:bodyPr/>
        <a:lstStyle/>
        <a:p>
          <a:r>
            <a:rPr lang="ru-RU" sz="1200" dirty="0" err="1" smtClean="0">
              <a:solidFill>
                <a:schemeClr val="tx1"/>
              </a:solidFill>
              <a:latin typeface="+mn-lt"/>
            </a:rPr>
            <a:t>Рекрутинг</a:t>
          </a:r>
          <a:endParaRPr lang="ru-RU" sz="1200" dirty="0">
            <a:solidFill>
              <a:schemeClr val="tx1"/>
            </a:solidFill>
            <a:latin typeface="+mn-lt"/>
          </a:endParaRPr>
        </a:p>
      </dgm:t>
    </dgm:pt>
    <dgm:pt modelId="{F1852FFF-089E-4A74-A39D-29AC26C0D29D}" type="parTrans" cxnId="{41F81741-22B4-41FB-B7C9-2047830AE56A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7196E966-761F-432D-A8B5-814B0CF9021B}" type="sibTrans" cxnId="{41F81741-22B4-41FB-B7C9-2047830AE56A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974432CF-0C4D-4825-9087-DC05219D60B5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+mn-lt"/>
            </a:rPr>
            <a:t>Отбор</a:t>
          </a:r>
          <a:endParaRPr lang="ru-RU" sz="1200" dirty="0">
            <a:solidFill>
              <a:schemeClr val="tx1"/>
            </a:solidFill>
            <a:latin typeface="+mn-lt"/>
          </a:endParaRPr>
        </a:p>
      </dgm:t>
    </dgm:pt>
    <dgm:pt modelId="{61674539-0F89-41D1-AAEA-EEA5ACBAD62C}" type="parTrans" cxnId="{63ED94A2-CADF-4F3B-949F-15C3239218D7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743267BB-8325-4CEC-9D5E-F024280E1F7F}" type="sibTrans" cxnId="{63ED94A2-CADF-4F3B-949F-15C3239218D7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85B53280-2C83-4CEF-B127-14DBFCA18791}">
      <dgm:prSet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+mn-lt"/>
            </a:rPr>
            <a:t>Обучение и развитие </a:t>
          </a:r>
          <a:endParaRPr lang="ru-RU" sz="1200" dirty="0">
            <a:solidFill>
              <a:schemeClr val="tx1"/>
            </a:solidFill>
            <a:latin typeface="+mn-lt"/>
          </a:endParaRPr>
        </a:p>
      </dgm:t>
    </dgm:pt>
    <dgm:pt modelId="{48FDE99C-4222-4E7B-90E5-423506CD0C23}" type="parTrans" cxnId="{69519C7D-53EE-4F88-AC6A-A0668A67E5B6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1B7D97DA-E796-4C3A-8551-A61317DB4EE1}" type="sibTrans" cxnId="{69519C7D-53EE-4F88-AC6A-A0668A67E5B6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472C36AA-5509-4DAF-89B1-D57FE25731C4}">
      <dgm:prSet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+mn-lt"/>
            </a:rPr>
            <a:t>Управление результатом: оценка и аттестация</a:t>
          </a:r>
          <a:endParaRPr lang="ru-RU" sz="1200" dirty="0">
            <a:solidFill>
              <a:schemeClr val="tx1"/>
            </a:solidFill>
            <a:latin typeface="+mn-lt"/>
          </a:endParaRPr>
        </a:p>
      </dgm:t>
    </dgm:pt>
    <dgm:pt modelId="{1A1F293A-FBE5-4814-9C71-9F61134DE052}" type="parTrans" cxnId="{7B2A8444-A9DA-4663-8A83-7E5B6933F738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99888B99-8546-4E4A-B878-062EF22B7F36}" type="sibTrans" cxnId="{7B2A8444-A9DA-4663-8A83-7E5B6933F738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F4D6D50F-E030-4510-BDCF-A1A723CE3259}">
      <dgm:prSet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+mn-lt"/>
            </a:rPr>
            <a:t>Вознаграждения</a:t>
          </a:r>
          <a:endParaRPr lang="ru-RU" sz="1200" dirty="0">
            <a:solidFill>
              <a:schemeClr val="tx1"/>
            </a:solidFill>
            <a:latin typeface="+mn-lt"/>
          </a:endParaRPr>
        </a:p>
      </dgm:t>
    </dgm:pt>
    <dgm:pt modelId="{C87D3E6C-94BA-43E7-9F2D-A0DCBE4A79ED}" type="parTrans" cxnId="{BC99C222-6F01-4C28-940B-C694AFBE38D1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3CE7C33E-BBB0-457C-84EF-F2EE9BF6B62C}" type="sibTrans" cxnId="{BC99C222-6F01-4C28-940B-C694AFBE38D1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00B94489-37CD-4FE5-80A0-A6E7A8D7DEAF}">
      <dgm:prSet custT="1"/>
      <dgm:spPr/>
      <dgm:t>
        <a:bodyPr/>
        <a:lstStyle/>
        <a:p>
          <a:r>
            <a:rPr lang="ru-RU" sz="1200" baseline="0" dirty="0" smtClean="0">
              <a:solidFill>
                <a:schemeClr val="tx1"/>
              </a:solidFill>
              <a:latin typeface="+mn-lt"/>
            </a:rPr>
            <a:t>Взаимоотношения в коллективе</a:t>
          </a:r>
          <a:endParaRPr lang="ru-RU" sz="1200" baseline="0" dirty="0">
            <a:solidFill>
              <a:schemeClr val="tx1"/>
            </a:solidFill>
            <a:latin typeface="+mn-lt"/>
          </a:endParaRPr>
        </a:p>
      </dgm:t>
    </dgm:pt>
    <dgm:pt modelId="{01CBD99A-244D-4833-A683-AA89DC183C47}" type="parTrans" cxnId="{697BB544-9890-4CB5-9ABE-49999E35BC40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6A199892-8B2C-4A0F-887F-0C4C6781A6F8}" type="sibTrans" cxnId="{697BB544-9890-4CB5-9ABE-49999E35BC40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F364CDBD-CD10-4938-9019-C9BDE3B57C98}">
      <dgm:prSet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+mn-lt"/>
            </a:rPr>
            <a:t>Поддержание стратегии организации</a:t>
          </a:r>
          <a:endParaRPr lang="ru-RU" sz="1200" dirty="0">
            <a:solidFill>
              <a:schemeClr val="tx1"/>
            </a:solidFill>
            <a:latin typeface="+mn-lt"/>
          </a:endParaRPr>
        </a:p>
      </dgm:t>
    </dgm:pt>
    <dgm:pt modelId="{9038CAD9-6CC9-4A52-804A-74F308E35277}" type="parTrans" cxnId="{F305A105-C2FB-40D5-9D13-995EA75BB03A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8FE44438-3F4D-4A8A-B6D6-2C614F2D08FB}" type="sibTrans" cxnId="{F305A105-C2FB-40D5-9D13-995EA75BB03A}">
      <dgm:prSet/>
      <dgm:spPr/>
      <dgm:t>
        <a:bodyPr/>
        <a:lstStyle/>
        <a:p>
          <a:endParaRPr lang="ru-RU" sz="1200">
            <a:solidFill>
              <a:schemeClr val="tx1"/>
            </a:solidFill>
            <a:latin typeface="+mn-lt"/>
          </a:endParaRPr>
        </a:p>
      </dgm:t>
    </dgm:pt>
    <dgm:pt modelId="{7F38CC07-72A2-495F-8E30-95A9FDB1FD4B}" type="pres">
      <dgm:prSet presAssocID="{8D6DE76E-733E-4F2E-BE51-135836CDA1E2}" presName="CompostProcess" presStyleCnt="0">
        <dgm:presLayoutVars>
          <dgm:dir/>
          <dgm:resizeHandles val="exact"/>
        </dgm:presLayoutVars>
      </dgm:prSet>
      <dgm:spPr/>
    </dgm:pt>
    <dgm:pt modelId="{FEFADC52-B483-4B95-96CF-CA4318118B6C}" type="pres">
      <dgm:prSet presAssocID="{8D6DE76E-733E-4F2E-BE51-135836CDA1E2}" presName="arrow" presStyleLbl="bgShp" presStyleIdx="0" presStyleCnt="1"/>
      <dgm:spPr/>
    </dgm:pt>
    <dgm:pt modelId="{3C776D66-B3AA-4D09-8FF9-F758570BB7D9}" type="pres">
      <dgm:prSet presAssocID="{8D6DE76E-733E-4F2E-BE51-135836CDA1E2}" presName="linearProcess" presStyleCnt="0"/>
      <dgm:spPr/>
    </dgm:pt>
    <dgm:pt modelId="{6A35235C-E56E-439A-8599-17F964CBAC39}" type="pres">
      <dgm:prSet presAssocID="{D0E2A657-74BB-4B73-AB63-D3837B6523E3}" presName="tex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C69B39-2A0F-4385-BD13-5862F3B27FA3}" type="pres">
      <dgm:prSet presAssocID="{0F3F9F2F-5B3B-4476-AD30-7D1466D53C4C}" presName="sibTrans" presStyleCnt="0"/>
      <dgm:spPr/>
    </dgm:pt>
    <dgm:pt modelId="{9D7FAEC0-0AAD-47C8-AE4A-E49FF0B27F88}" type="pres">
      <dgm:prSet presAssocID="{6D3B2B86-AA7F-4D72-99FD-BB38265B5FAE}" presName="text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7475E0-AE12-4E2F-A8A1-96B7B3AD084E}" type="pres">
      <dgm:prSet presAssocID="{7196E966-761F-432D-A8B5-814B0CF9021B}" presName="sibTrans" presStyleCnt="0"/>
      <dgm:spPr/>
    </dgm:pt>
    <dgm:pt modelId="{1C2EB9BF-EC30-487B-BB8B-54F463522DB3}" type="pres">
      <dgm:prSet presAssocID="{974432CF-0C4D-4825-9087-DC05219D60B5}" presName="text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B19DB-657A-4939-96E3-ED32D5397314}" type="pres">
      <dgm:prSet presAssocID="{743267BB-8325-4CEC-9D5E-F024280E1F7F}" presName="sibTrans" presStyleCnt="0"/>
      <dgm:spPr/>
    </dgm:pt>
    <dgm:pt modelId="{CBE5AB57-4BD5-4278-8852-20D94F7E3A82}" type="pres">
      <dgm:prSet presAssocID="{85B53280-2C83-4CEF-B127-14DBFCA18791}" presName="text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5D012-2A4F-428C-9365-9CF35A42C096}" type="pres">
      <dgm:prSet presAssocID="{1B7D97DA-E796-4C3A-8551-A61317DB4EE1}" presName="sibTrans" presStyleCnt="0"/>
      <dgm:spPr/>
    </dgm:pt>
    <dgm:pt modelId="{5CFEABA9-1FB8-42E1-90F7-2319B1E0ACFA}" type="pres">
      <dgm:prSet presAssocID="{472C36AA-5509-4DAF-89B1-D57FE25731C4}" presName="text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4CA5D-F4C9-468D-909E-4BA17142B818}" type="pres">
      <dgm:prSet presAssocID="{99888B99-8546-4E4A-B878-062EF22B7F36}" presName="sibTrans" presStyleCnt="0"/>
      <dgm:spPr/>
    </dgm:pt>
    <dgm:pt modelId="{A3563F97-F567-4476-AA73-B66F68E2F965}" type="pres">
      <dgm:prSet presAssocID="{F4D6D50F-E030-4510-BDCF-A1A723CE3259}" presName="text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321C61-9898-4A0A-A0DD-C47CBE269837}" type="pres">
      <dgm:prSet presAssocID="{3CE7C33E-BBB0-457C-84EF-F2EE9BF6B62C}" presName="sibTrans" presStyleCnt="0"/>
      <dgm:spPr/>
    </dgm:pt>
    <dgm:pt modelId="{A81DF7FE-2449-4D37-8ABF-AC3E1277AC69}" type="pres">
      <dgm:prSet presAssocID="{00B94489-37CD-4FE5-80A0-A6E7A8D7DEAF}" presName="text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CDDA86-24EA-4DFC-AC16-0C7F59B098E5}" type="pres">
      <dgm:prSet presAssocID="{6A199892-8B2C-4A0F-887F-0C4C6781A6F8}" presName="sibTrans" presStyleCnt="0"/>
      <dgm:spPr/>
    </dgm:pt>
    <dgm:pt modelId="{1C16FAA1-3376-41C5-BC03-7F8D8E312390}" type="pres">
      <dgm:prSet presAssocID="{F364CDBD-CD10-4938-9019-C9BDE3B57C98}" presName="text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03E0BD-CC04-481B-B95B-7397579412AF}" type="presOf" srcId="{472C36AA-5509-4DAF-89B1-D57FE25731C4}" destId="{5CFEABA9-1FB8-42E1-90F7-2319B1E0ACFA}" srcOrd="0" destOrd="0" presId="urn:microsoft.com/office/officeart/2005/8/layout/hProcess9"/>
    <dgm:cxn modelId="{341A7171-F097-4895-9FDC-005625115AD1}" type="presOf" srcId="{85B53280-2C83-4CEF-B127-14DBFCA18791}" destId="{CBE5AB57-4BD5-4278-8852-20D94F7E3A82}" srcOrd="0" destOrd="0" presId="urn:microsoft.com/office/officeart/2005/8/layout/hProcess9"/>
    <dgm:cxn modelId="{3D4921AE-1AC6-4BAB-8C05-72CC39AB4B0C}" type="presOf" srcId="{974432CF-0C4D-4825-9087-DC05219D60B5}" destId="{1C2EB9BF-EC30-487B-BB8B-54F463522DB3}" srcOrd="0" destOrd="0" presId="urn:microsoft.com/office/officeart/2005/8/layout/hProcess9"/>
    <dgm:cxn modelId="{E5B676FD-1BCE-40B0-A77A-6DB09B12C71A}" type="presOf" srcId="{F364CDBD-CD10-4938-9019-C9BDE3B57C98}" destId="{1C16FAA1-3376-41C5-BC03-7F8D8E312390}" srcOrd="0" destOrd="0" presId="urn:microsoft.com/office/officeart/2005/8/layout/hProcess9"/>
    <dgm:cxn modelId="{C1884BA2-1AD7-4F32-AAFB-27FD3E216927}" type="presOf" srcId="{8D6DE76E-733E-4F2E-BE51-135836CDA1E2}" destId="{7F38CC07-72A2-495F-8E30-95A9FDB1FD4B}" srcOrd="0" destOrd="0" presId="urn:microsoft.com/office/officeart/2005/8/layout/hProcess9"/>
    <dgm:cxn modelId="{7B2A8444-A9DA-4663-8A83-7E5B6933F738}" srcId="{8D6DE76E-733E-4F2E-BE51-135836CDA1E2}" destId="{472C36AA-5509-4DAF-89B1-D57FE25731C4}" srcOrd="4" destOrd="0" parTransId="{1A1F293A-FBE5-4814-9C71-9F61134DE052}" sibTransId="{99888B99-8546-4E4A-B878-062EF22B7F36}"/>
    <dgm:cxn modelId="{F305A105-C2FB-40D5-9D13-995EA75BB03A}" srcId="{8D6DE76E-733E-4F2E-BE51-135836CDA1E2}" destId="{F364CDBD-CD10-4938-9019-C9BDE3B57C98}" srcOrd="7" destOrd="0" parTransId="{9038CAD9-6CC9-4A52-804A-74F308E35277}" sibTransId="{8FE44438-3F4D-4A8A-B6D6-2C614F2D08FB}"/>
    <dgm:cxn modelId="{41F81741-22B4-41FB-B7C9-2047830AE56A}" srcId="{8D6DE76E-733E-4F2E-BE51-135836CDA1E2}" destId="{6D3B2B86-AA7F-4D72-99FD-BB38265B5FAE}" srcOrd="1" destOrd="0" parTransId="{F1852FFF-089E-4A74-A39D-29AC26C0D29D}" sibTransId="{7196E966-761F-432D-A8B5-814B0CF9021B}"/>
    <dgm:cxn modelId="{D221E9FD-1C00-4BC2-8623-8E96C59FC679}" type="presOf" srcId="{00B94489-37CD-4FE5-80A0-A6E7A8D7DEAF}" destId="{A81DF7FE-2449-4D37-8ABF-AC3E1277AC69}" srcOrd="0" destOrd="0" presId="urn:microsoft.com/office/officeart/2005/8/layout/hProcess9"/>
    <dgm:cxn modelId="{D82637FA-C468-4A53-8A65-932BB3FD26C3}" type="presOf" srcId="{6D3B2B86-AA7F-4D72-99FD-BB38265B5FAE}" destId="{9D7FAEC0-0AAD-47C8-AE4A-E49FF0B27F88}" srcOrd="0" destOrd="0" presId="urn:microsoft.com/office/officeart/2005/8/layout/hProcess9"/>
    <dgm:cxn modelId="{69519C7D-53EE-4F88-AC6A-A0668A67E5B6}" srcId="{8D6DE76E-733E-4F2E-BE51-135836CDA1E2}" destId="{85B53280-2C83-4CEF-B127-14DBFCA18791}" srcOrd="3" destOrd="0" parTransId="{48FDE99C-4222-4E7B-90E5-423506CD0C23}" sibTransId="{1B7D97DA-E796-4C3A-8551-A61317DB4EE1}"/>
    <dgm:cxn modelId="{BC99C222-6F01-4C28-940B-C694AFBE38D1}" srcId="{8D6DE76E-733E-4F2E-BE51-135836CDA1E2}" destId="{F4D6D50F-E030-4510-BDCF-A1A723CE3259}" srcOrd="5" destOrd="0" parTransId="{C87D3E6C-94BA-43E7-9F2D-A0DCBE4A79ED}" sibTransId="{3CE7C33E-BBB0-457C-84EF-F2EE9BF6B62C}"/>
    <dgm:cxn modelId="{63ED94A2-CADF-4F3B-949F-15C3239218D7}" srcId="{8D6DE76E-733E-4F2E-BE51-135836CDA1E2}" destId="{974432CF-0C4D-4825-9087-DC05219D60B5}" srcOrd="2" destOrd="0" parTransId="{61674539-0F89-41D1-AAEA-EEA5ACBAD62C}" sibTransId="{743267BB-8325-4CEC-9D5E-F024280E1F7F}"/>
    <dgm:cxn modelId="{839DB6DA-5B1E-4207-8193-16419F8100FD}" srcId="{8D6DE76E-733E-4F2E-BE51-135836CDA1E2}" destId="{D0E2A657-74BB-4B73-AB63-D3837B6523E3}" srcOrd="0" destOrd="0" parTransId="{BD0A96CC-0F6C-4D58-ABAA-B2CB5CA35A11}" sibTransId="{0F3F9F2F-5B3B-4476-AD30-7D1466D53C4C}"/>
    <dgm:cxn modelId="{1EA5927B-B6BC-409A-94DB-C72A1A6C11DD}" type="presOf" srcId="{D0E2A657-74BB-4B73-AB63-D3837B6523E3}" destId="{6A35235C-E56E-439A-8599-17F964CBAC39}" srcOrd="0" destOrd="0" presId="urn:microsoft.com/office/officeart/2005/8/layout/hProcess9"/>
    <dgm:cxn modelId="{697BB544-9890-4CB5-9ABE-49999E35BC40}" srcId="{8D6DE76E-733E-4F2E-BE51-135836CDA1E2}" destId="{00B94489-37CD-4FE5-80A0-A6E7A8D7DEAF}" srcOrd="6" destOrd="0" parTransId="{01CBD99A-244D-4833-A683-AA89DC183C47}" sibTransId="{6A199892-8B2C-4A0F-887F-0C4C6781A6F8}"/>
    <dgm:cxn modelId="{2F9588CA-BBB4-4F92-B32A-80B1AA3F161B}" type="presOf" srcId="{F4D6D50F-E030-4510-BDCF-A1A723CE3259}" destId="{A3563F97-F567-4476-AA73-B66F68E2F965}" srcOrd="0" destOrd="0" presId="urn:microsoft.com/office/officeart/2005/8/layout/hProcess9"/>
    <dgm:cxn modelId="{04CB7429-D9F1-4E84-B18F-DF2B3C4AD9D5}" type="presParOf" srcId="{7F38CC07-72A2-495F-8E30-95A9FDB1FD4B}" destId="{FEFADC52-B483-4B95-96CF-CA4318118B6C}" srcOrd="0" destOrd="0" presId="urn:microsoft.com/office/officeart/2005/8/layout/hProcess9"/>
    <dgm:cxn modelId="{8DD39A8D-EE5D-4658-8540-747819016CB0}" type="presParOf" srcId="{7F38CC07-72A2-495F-8E30-95A9FDB1FD4B}" destId="{3C776D66-B3AA-4D09-8FF9-F758570BB7D9}" srcOrd="1" destOrd="0" presId="urn:microsoft.com/office/officeart/2005/8/layout/hProcess9"/>
    <dgm:cxn modelId="{D2668178-C955-40EB-A63E-731AF0587B95}" type="presParOf" srcId="{3C776D66-B3AA-4D09-8FF9-F758570BB7D9}" destId="{6A35235C-E56E-439A-8599-17F964CBAC39}" srcOrd="0" destOrd="0" presId="urn:microsoft.com/office/officeart/2005/8/layout/hProcess9"/>
    <dgm:cxn modelId="{FC01001F-667C-42F0-91C4-932FFE05C400}" type="presParOf" srcId="{3C776D66-B3AA-4D09-8FF9-F758570BB7D9}" destId="{2AC69B39-2A0F-4385-BD13-5862F3B27FA3}" srcOrd="1" destOrd="0" presId="urn:microsoft.com/office/officeart/2005/8/layout/hProcess9"/>
    <dgm:cxn modelId="{E36CCC29-748F-4700-9131-D1200768DA88}" type="presParOf" srcId="{3C776D66-B3AA-4D09-8FF9-F758570BB7D9}" destId="{9D7FAEC0-0AAD-47C8-AE4A-E49FF0B27F88}" srcOrd="2" destOrd="0" presId="urn:microsoft.com/office/officeart/2005/8/layout/hProcess9"/>
    <dgm:cxn modelId="{92D84ACF-6F5F-4F10-95A7-E75052018272}" type="presParOf" srcId="{3C776D66-B3AA-4D09-8FF9-F758570BB7D9}" destId="{2B7475E0-AE12-4E2F-A8A1-96B7B3AD084E}" srcOrd="3" destOrd="0" presId="urn:microsoft.com/office/officeart/2005/8/layout/hProcess9"/>
    <dgm:cxn modelId="{48E66826-414B-45C1-867B-F87F67424DE9}" type="presParOf" srcId="{3C776D66-B3AA-4D09-8FF9-F758570BB7D9}" destId="{1C2EB9BF-EC30-487B-BB8B-54F463522DB3}" srcOrd="4" destOrd="0" presId="urn:microsoft.com/office/officeart/2005/8/layout/hProcess9"/>
    <dgm:cxn modelId="{453739CE-E32B-4524-BAF1-95EEF86084EF}" type="presParOf" srcId="{3C776D66-B3AA-4D09-8FF9-F758570BB7D9}" destId="{37AB19DB-657A-4939-96E3-ED32D5397314}" srcOrd="5" destOrd="0" presId="urn:microsoft.com/office/officeart/2005/8/layout/hProcess9"/>
    <dgm:cxn modelId="{32E1F3A7-1445-46EA-82E9-5A28E861B9D8}" type="presParOf" srcId="{3C776D66-B3AA-4D09-8FF9-F758570BB7D9}" destId="{CBE5AB57-4BD5-4278-8852-20D94F7E3A82}" srcOrd="6" destOrd="0" presId="urn:microsoft.com/office/officeart/2005/8/layout/hProcess9"/>
    <dgm:cxn modelId="{20CB7D7E-046A-47C5-AFCD-FA18314470D9}" type="presParOf" srcId="{3C776D66-B3AA-4D09-8FF9-F758570BB7D9}" destId="{6FB5D012-2A4F-428C-9365-9CF35A42C096}" srcOrd="7" destOrd="0" presId="urn:microsoft.com/office/officeart/2005/8/layout/hProcess9"/>
    <dgm:cxn modelId="{CAD55382-8107-4BEF-8E0C-6111FC26B635}" type="presParOf" srcId="{3C776D66-B3AA-4D09-8FF9-F758570BB7D9}" destId="{5CFEABA9-1FB8-42E1-90F7-2319B1E0ACFA}" srcOrd="8" destOrd="0" presId="urn:microsoft.com/office/officeart/2005/8/layout/hProcess9"/>
    <dgm:cxn modelId="{F9FD35BD-9C82-40D4-9487-B74AEAF67269}" type="presParOf" srcId="{3C776D66-B3AA-4D09-8FF9-F758570BB7D9}" destId="{6934CA5D-F4C9-468D-909E-4BA17142B818}" srcOrd="9" destOrd="0" presId="urn:microsoft.com/office/officeart/2005/8/layout/hProcess9"/>
    <dgm:cxn modelId="{5DEFE7E7-0097-4BA3-B8DC-5596A675A43E}" type="presParOf" srcId="{3C776D66-B3AA-4D09-8FF9-F758570BB7D9}" destId="{A3563F97-F567-4476-AA73-B66F68E2F965}" srcOrd="10" destOrd="0" presId="urn:microsoft.com/office/officeart/2005/8/layout/hProcess9"/>
    <dgm:cxn modelId="{6C8E53C1-5910-439C-BACF-B8352AA4E7A3}" type="presParOf" srcId="{3C776D66-B3AA-4D09-8FF9-F758570BB7D9}" destId="{AA321C61-9898-4A0A-A0DD-C47CBE269837}" srcOrd="11" destOrd="0" presId="urn:microsoft.com/office/officeart/2005/8/layout/hProcess9"/>
    <dgm:cxn modelId="{4BFD64A1-508A-4C1A-B869-2E4B665C2826}" type="presParOf" srcId="{3C776D66-B3AA-4D09-8FF9-F758570BB7D9}" destId="{A81DF7FE-2449-4D37-8ABF-AC3E1277AC69}" srcOrd="12" destOrd="0" presId="urn:microsoft.com/office/officeart/2005/8/layout/hProcess9"/>
    <dgm:cxn modelId="{79B9062E-A0A6-4CB0-9FEE-0E6920AEA16E}" type="presParOf" srcId="{3C776D66-B3AA-4D09-8FF9-F758570BB7D9}" destId="{FFCDDA86-24EA-4DFC-AC16-0C7F59B098E5}" srcOrd="13" destOrd="0" presId="urn:microsoft.com/office/officeart/2005/8/layout/hProcess9"/>
    <dgm:cxn modelId="{259290CC-0C2E-40D8-B726-D117AE89102E}" type="presParOf" srcId="{3C776D66-B3AA-4D09-8FF9-F758570BB7D9}" destId="{1C16FAA1-3376-41C5-BC03-7F8D8E312390}" srcOrd="1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ADC52-B483-4B95-96CF-CA4318118B6C}">
      <dsp:nvSpPr>
        <dsp:cNvPr id="0" name=""/>
        <dsp:cNvSpPr/>
      </dsp:nvSpPr>
      <dsp:spPr>
        <a:xfrm>
          <a:off x="523858" y="0"/>
          <a:ext cx="5937059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35235C-E56E-439A-8599-17F964CBAC39}">
      <dsp:nvSpPr>
        <dsp:cNvPr id="0" name=""/>
        <dsp:cNvSpPr/>
      </dsp:nvSpPr>
      <dsp:spPr>
        <a:xfrm>
          <a:off x="3410" y="1219199"/>
          <a:ext cx="761231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+mn-lt"/>
            </a:rPr>
            <a:t>Анализ и дизайн</a:t>
          </a:r>
          <a:endParaRPr lang="ru-RU" sz="1200" kern="1200" dirty="0">
            <a:solidFill>
              <a:schemeClr val="tx1"/>
            </a:solidFill>
            <a:latin typeface="+mn-lt"/>
          </a:endParaRPr>
        </a:p>
      </dsp:txBody>
      <dsp:txXfrm>
        <a:off x="40570" y="1256359"/>
        <a:ext cx="686911" cy="1551280"/>
      </dsp:txXfrm>
    </dsp:sp>
    <dsp:sp modelId="{9D7FAEC0-0AAD-47C8-AE4A-E49FF0B27F88}">
      <dsp:nvSpPr>
        <dsp:cNvPr id="0" name=""/>
        <dsp:cNvSpPr/>
      </dsp:nvSpPr>
      <dsp:spPr>
        <a:xfrm>
          <a:off x="891513" y="1219199"/>
          <a:ext cx="761231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>
              <a:solidFill>
                <a:schemeClr val="tx1"/>
              </a:solidFill>
              <a:latin typeface="+mn-lt"/>
            </a:rPr>
            <a:t>Рекрутинг</a:t>
          </a:r>
          <a:endParaRPr lang="ru-RU" sz="1200" kern="1200" dirty="0">
            <a:solidFill>
              <a:schemeClr val="tx1"/>
            </a:solidFill>
            <a:latin typeface="+mn-lt"/>
          </a:endParaRPr>
        </a:p>
      </dsp:txBody>
      <dsp:txXfrm>
        <a:off x="928673" y="1256359"/>
        <a:ext cx="686911" cy="1551280"/>
      </dsp:txXfrm>
    </dsp:sp>
    <dsp:sp modelId="{1C2EB9BF-EC30-487B-BB8B-54F463522DB3}">
      <dsp:nvSpPr>
        <dsp:cNvPr id="0" name=""/>
        <dsp:cNvSpPr/>
      </dsp:nvSpPr>
      <dsp:spPr>
        <a:xfrm>
          <a:off x="1779617" y="1219199"/>
          <a:ext cx="761231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+mn-lt"/>
            </a:rPr>
            <a:t>Отбор</a:t>
          </a:r>
          <a:endParaRPr lang="ru-RU" sz="1200" kern="1200" dirty="0">
            <a:solidFill>
              <a:schemeClr val="tx1"/>
            </a:solidFill>
            <a:latin typeface="+mn-lt"/>
          </a:endParaRPr>
        </a:p>
      </dsp:txBody>
      <dsp:txXfrm>
        <a:off x="1816777" y="1256359"/>
        <a:ext cx="686911" cy="1551280"/>
      </dsp:txXfrm>
    </dsp:sp>
    <dsp:sp modelId="{CBE5AB57-4BD5-4278-8852-20D94F7E3A82}">
      <dsp:nvSpPr>
        <dsp:cNvPr id="0" name=""/>
        <dsp:cNvSpPr/>
      </dsp:nvSpPr>
      <dsp:spPr>
        <a:xfrm>
          <a:off x="2667720" y="1219199"/>
          <a:ext cx="761231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+mn-lt"/>
            </a:rPr>
            <a:t>Обучение и развитие </a:t>
          </a:r>
          <a:endParaRPr lang="ru-RU" sz="1200" kern="1200" dirty="0">
            <a:solidFill>
              <a:schemeClr val="tx1"/>
            </a:solidFill>
            <a:latin typeface="+mn-lt"/>
          </a:endParaRPr>
        </a:p>
      </dsp:txBody>
      <dsp:txXfrm>
        <a:off x="2704880" y="1256359"/>
        <a:ext cx="686911" cy="1551280"/>
      </dsp:txXfrm>
    </dsp:sp>
    <dsp:sp modelId="{5CFEABA9-1FB8-42E1-90F7-2319B1E0ACFA}">
      <dsp:nvSpPr>
        <dsp:cNvPr id="0" name=""/>
        <dsp:cNvSpPr/>
      </dsp:nvSpPr>
      <dsp:spPr>
        <a:xfrm>
          <a:off x="3555823" y="1219199"/>
          <a:ext cx="761231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+mn-lt"/>
            </a:rPr>
            <a:t>Управление результатом: оценка и аттестация</a:t>
          </a:r>
          <a:endParaRPr lang="ru-RU" sz="1200" kern="1200" dirty="0">
            <a:solidFill>
              <a:schemeClr val="tx1"/>
            </a:solidFill>
            <a:latin typeface="+mn-lt"/>
          </a:endParaRPr>
        </a:p>
      </dsp:txBody>
      <dsp:txXfrm>
        <a:off x="3592983" y="1256359"/>
        <a:ext cx="686911" cy="1551280"/>
      </dsp:txXfrm>
    </dsp:sp>
    <dsp:sp modelId="{A3563F97-F567-4476-AA73-B66F68E2F965}">
      <dsp:nvSpPr>
        <dsp:cNvPr id="0" name=""/>
        <dsp:cNvSpPr/>
      </dsp:nvSpPr>
      <dsp:spPr>
        <a:xfrm>
          <a:off x="4443927" y="1219199"/>
          <a:ext cx="761231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+mn-lt"/>
            </a:rPr>
            <a:t>Вознаграждения</a:t>
          </a:r>
          <a:endParaRPr lang="ru-RU" sz="1200" kern="1200" dirty="0">
            <a:solidFill>
              <a:schemeClr val="tx1"/>
            </a:solidFill>
            <a:latin typeface="+mn-lt"/>
          </a:endParaRPr>
        </a:p>
      </dsp:txBody>
      <dsp:txXfrm>
        <a:off x="4481087" y="1256359"/>
        <a:ext cx="686911" cy="1551280"/>
      </dsp:txXfrm>
    </dsp:sp>
    <dsp:sp modelId="{A81DF7FE-2449-4D37-8ABF-AC3E1277AC69}">
      <dsp:nvSpPr>
        <dsp:cNvPr id="0" name=""/>
        <dsp:cNvSpPr/>
      </dsp:nvSpPr>
      <dsp:spPr>
        <a:xfrm>
          <a:off x="5332030" y="1219199"/>
          <a:ext cx="761231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baseline="0" dirty="0" smtClean="0">
              <a:solidFill>
                <a:schemeClr val="tx1"/>
              </a:solidFill>
              <a:latin typeface="+mn-lt"/>
            </a:rPr>
            <a:t>Взаимоотношения в коллективе</a:t>
          </a:r>
          <a:endParaRPr lang="ru-RU" sz="1200" kern="1200" baseline="0" dirty="0">
            <a:solidFill>
              <a:schemeClr val="tx1"/>
            </a:solidFill>
            <a:latin typeface="+mn-lt"/>
          </a:endParaRPr>
        </a:p>
      </dsp:txBody>
      <dsp:txXfrm>
        <a:off x="5369190" y="1256359"/>
        <a:ext cx="686911" cy="1551280"/>
      </dsp:txXfrm>
    </dsp:sp>
    <dsp:sp modelId="{1C16FAA1-3376-41C5-BC03-7F8D8E312390}">
      <dsp:nvSpPr>
        <dsp:cNvPr id="0" name=""/>
        <dsp:cNvSpPr/>
      </dsp:nvSpPr>
      <dsp:spPr>
        <a:xfrm>
          <a:off x="6220134" y="1219199"/>
          <a:ext cx="761231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1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+mn-lt"/>
            </a:rPr>
            <a:t>Поддержание стратегии организации</a:t>
          </a:r>
          <a:endParaRPr lang="ru-RU" sz="1200" kern="1200" dirty="0">
            <a:solidFill>
              <a:schemeClr val="tx1"/>
            </a:solidFill>
            <a:latin typeface="+mn-lt"/>
          </a:endParaRPr>
        </a:p>
      </dsp:txBody>
      <dsp:txXfrm>
        <a:off x="6257294" y="1256359"/>
        <a:ext cx="686911" cy="1551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6B659-5B6E-4C23-B63F-437226C93C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0A556-BE2C-49DD-8C8D-A27F8E1728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6513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Подробнее сим.: Кравченко,</a:t>
            </a:r>
            <a:r>
              <a:rPr lang="ru-RU" baseline="0" dirty="0" smtClean="0"/>
              <a:t> Тюрина. Социология управления, С.649 -650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0A556-BE2C-49DD-8C8D-A27F8E17287A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6312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9E8A2E-6A53-4F57-9756-727097E7C9A4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8313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ja.bi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439035" cy="1702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Управление человеческими ресурсами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653136"/>
            <a:ext cx="3655059" cy="1260629"/>
          </a:xfrm>
        </p:spPr>
        <p:txBody>
          <a:bodyPr/>
          <a:lstStyle/>
          <a:p>
            <a:r>
              <a:rPr lang="ru-RU" dirty="0" smtClean="0"/>
              <a:t>Преподаватель: Ю.С. Шкурко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6457890"/>
            <a:ext cx="18085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000" b="1" dirty="0">
                <a:hlinkClick r:id="rId2"/>
              </a:rPr>
              <a:t>Бесплатные </a:t>
            </a:r>
            <a:r>
              <a:rPr lang="ru-RU" sz="1000" b="1" dirty="0" smtClean="0">
                <a:hlinkClick r:id="rId2"/>
              </a:rPr>
              <a:t>презентации</a:t>
            </a:r>
            <a:endParaRPr lang="en-US" sz="1000" b="1" dirty="0" smtClean="0"/>
          </a:p>
          <a:p>
            <a:pPr algn="ctr"/>
            <a:r>
              <a:rPr lang="en-US" sz="1000" dirty="0" smtClean="0"/>
              <a:t>http://prezentacija.biz/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xmlns="" val="22757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2474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Характеристики организации с управлением без профсоюзов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n-US" sz="2200" dirty="0" err="1" smtClean="0">
                <a:solidFill>
                  <a:schemeClr val="accent1">
                    <a:lumMod val="75000"/>
                  </a:schemeClr>
                </a:solidFill>
              </a:rPr>
              <a:t>Millward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 е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al. 1992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45727186"/>
              </p:ext>
            </p:extLst>
          </p:nvPr>
        </p:nvGraphicFramePr>
        <p:xfrm>
          <a:off x="1042988" y="2324100"/>
          <a:ext cx="6777037" cy="404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7037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r>
                        <a:rPr lang="ru-RU" baseline="0" dirty="0" smtClean="0"/>
                        <a:t> Редкость забастовок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 Большая</a:t>
                      </a:r>
                      <a:r>
                        <a:rPr lang="ru-RU" baseline="0" dirty="0" smtClean="0"/>
                        <a:t> текучесть кадров и одновременно низкий уровень невыходов на работу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 Уровень</a:t>
                      </a:r>
                      <a:r>
                        <a:rPr lang="ru-RU" baseline="0" dirty="0" smtClean="0"/>
                        <a:t> оплаты труда устанавливается в одностороннем порядке руководителем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 Высокий разброс</a:t>
                      </a:r>
                      <a:r>
                        <a:rPr lang="ru-RU" baseline="0" dirty="0" smtClean="0"/>
                        <a:t> заработной платы, ориентация на показатели работы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Большее увольнение работников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6. Более неформальные отношения с</a:t>
                      </a:r>
                      <a:r>
                        <a:rPr lang="ru-RU" baseline="0" dirty="0" smtClean="0"/>
                        <a:t> работниками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7. Использование труда</a:t>
                      </a:r>
                      <a:r>
                        <a:rPr lang="ru-RU" baseline="0" dirty="0" smtClean="0"/>
                        <a:t> работников более гибкое, чаще привлекается временная рабочая сила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8291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Социальные компенсационные пакеты: политика замещения профсоюзов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2564904"/>
            <a:ext cx="3456384" cy="16747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4466511"/>
            <a:ext cx="2799697" cy="166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846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2474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Вовлечение и участие работников в управлении организацией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Вовлечение</a:t>
            </a:r>
            <a:r>
              <a:rPr lang="ru-RU" dirty="0" smtClean="0"/>
              <a:t> – деятельность, направленная на увеличение у работников знания организации и повышение уровня приверженности ей.</a:t>
            </a:r>
          </a:p>
          <a:p>
            <a:r>
              <a:rPr lang="ru-RU" b="1" dirty="0" smtClean="0"/>
              <a:t>Участие</a:t>
            </a:r>
            <a:r>
              <a:rPr lang="ru-RU" dirty="0" smtClean="0"/>
              <a:t> – влияние работников, которое реализуется через различные переговоры по вопросам, связанным с организацией работы и ее выполнением.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215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Особенности вовлечения и участия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4076732"/>
              </p:ext>
            </p:extLst>
          </p:nvPr>
        </p:nvGraphicFramePr>
        <p:xfrm>
          <a:off x="1187624" y="2708920"/>
          <a:ext cx="6777036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012"/>
                <a:gridCol w="2259012"/>
                <a:gridCol w="22590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Особенности: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Вовлечение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Участие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Субъект </a:t>
                      </a:r>
                      <a:r>
                        <a:rPr lang="ru-RU" baseline="0" dirty="0" smtClean="0"/>
                        <a:t>отношений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Индивид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Инициатор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Руководство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Работники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Приверженность</a:t>
                      </a:r>
                      <a:r>
                        <a:rPr lang="ru-RU" baseline="0" dirty="0" smtClean="0"/>
                        <a:t> организации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Влияние на принятие решений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5533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712879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Формы вовлечения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/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участия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(М.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Марчингтон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7200916" cy="350897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Нисходящая коммуникация</a:t>
            </a:r>
          </a:p>
          <a:p>
            <a:r>
              <a:rPr lang="ru-RU" dirty="0" smtClean="0"/>
              <a:t>Участие в консультациях и представительствах (директора от работников, консультативные советы)</a:t>
            </a:r>
          </a:p>
          <a:p>
            <a:r>
              <a:rPr lang="ru-RU" dirty="0" smtClean="0"/>
              <a:t>Решение проблем по восходящей (кружки качества, системы внесения предложений)</a:t>
            </a:r>
          </a:p>
          <a:p>
            <a:r>
              <a:rPr lang="ru-RU" dirty="0" smtClean="0"/>
              <a:t>Финансовое участие (участие в прибылях, долевая собственность, информирование о финансовых показателях)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3361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Уровни вовлечения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участия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 механизмы вовлечения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348880"/>
            <a:ext cx="7920880" cy="3508977"/>
          </a:xfrm>
        </p:spPr>
        <p:txBody>
          <a:bodyPr>
            <a:normAutofit/>
          </a:bodyPr>
          <a:lstStyle/>
          <a:p>
            <a:r>
              <a:rPr lang="ru-RU" dirty="0" smtClean="0"/>
              <a:t>1. Уровень выполнения работы </a:t>
            </a:r>
          </a:p>
          <a:p>
            <a:r>
              <a:rPr lang="ru-RU" dirty="0" smtClean="0"/>
              <a:t>2. Уровень управления </a:t>
            </a:r>
          </a:p>
          <a:p>
            <a:r>
              <a:rPr lang="ru-RU" dirty="0" smtClean="0"/>
              <a:t>3. Уровень выработки политики</a:t>
            </a:r>
          </a:p>
          <a:p>
            <a:r>
              <a:rPr lang="ru-RU" dirty="0" smtClean="0"/>
              <a:t>4. Уровень собственности</a:t>
            </a:r>
          </a:p>
          <a:p>
            <a:endParaRPr lang="ru-RU" dirty="0"/>
          </a:p>
          <a:p>
            <a:pPr marL="68580" indent="0">
              <a:buNone/>
            </a:pPr>
            <a:r>
              <a:rPr lang="ru-RU" dirty="0" smtClean="0"/>
              <a:t>На каждом уровне может быть разная степень участия работников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215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9928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Шкала участия (М.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Армстронг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916832"/>
            <a:ext cx="7128792" cy="4449247"/>
          </a:xfrm>
        </p:spPr>
      </p:pic>
    </p:spTree>
    <p:extLst>
      <p:ext uri="{BB962C8B-B14F-4D97-AF65-F5344CB8AC3E}">
        <p14:creationId xmlns:p14="http://schemas.microsoft.com/office/powerpoint/2010/main" xmlns="" val="94737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7024744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Принципы деятельности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HR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менеджера по выстраиванию отношений между работниками и работодателями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348880"/>
            <a:ext cx="7488948" cy="42737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1. Создание у работников чувства приверженности своей организации</a:t>
            </a:r>
          </a:p>
          <a:p>
            <a:r>
              <a:rPr lang="ru-RU" dirty="0" smtClean="0"/>
              <a:t>2. Упор на взаимность, совпадения интересов работника и работодателя</a:t>
            </a:r>
          </a:p>
          <a:p>
            <a:r>
              <a:rPr lang="ru-RU" dirty="0" smtClean="0"/>
              <a:t>3. Организация дополнительных форм коммуникации (приоритет непосредственной коммуникации)</a:t>
            </a:r>
          </a:p>
          <a:p>
            <a:r>
              <a:rPr lang="ru-RU" dirty="0" smtClean="0"/>
              <a:t>4. Применение методов вовлечения работников в процесс управления</a:t>
            </a:r>
          </a:p>
          <a:p>
            <a:r>
              <a:rPr lang="ru-RU" dirty="0" smtClean="0"/>
              <a:t>5. Повышение гибкости рабочих соглашений для обеспечения эффективного использования рабочей силы</a:t>
            </a:r>
          </a:p>
          <a:p>
            <a:r>
              <a:rPr lang="ru-RU" dirty="0" smtClean="0"/>
              <a:t>6. Акцент на работе в команде</a:t>
            </a:r>
          </a:p>
          <a:p>
            <a:r>
              <a:rPr lang="ru-RU" dirty="0" smtClean="0"/>
              <a:t>7. Создание благоприятных условий для каждого работника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620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Качество трудовой жизни как оценка деятельности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HR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менеджера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492896"/>
            <a:ext cx="6777317" cy="3508977"/>
          </a:xfrm>
        </p:spPr>
        <p:txBody>
          <a:bodyPr/>
          <a:lstStyle/>
          <a:p>
            <a:r>
              <a:rPr lang="ru-RU" b="1" dirty="0" smtClean="0"/>
              <a:t>Качество трудовой жизни </a:t>
            </a:r>
            <a:r>
              <a:rPr lang="ru-RU" dirty="0" smtClean="0"/>
              <a:t>(Дж. </a:t>
            </a:r>
            <a:r>
              <a:rPr lang="ru-RU" dirty="0" err="1" smtClean="0"/>
              <a:t>Хекман</a:t>
            </a:r>
            <a:r>
              <a:rPr lang="ru-RU" dirty="0" smtClean="0"/>
              <a:t> и Дж. Ллойд </a:t>
            </a:r>
            <a:r>
              <a:rPr lang="ru-RU" dirty="0" err="1" smtClean="0"/>
              <a:t>Саттл</a:t>
            </a:r>
            <a:r>
              <a:rPr lang="ru-RU" dirty="0" smtClean="0"/>
              <a:t>) – степень, в которой члены организации имеют возможность удовлетворить свои личные потребности через посредство работы в этой организации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222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Характеристики высокого качества трудовой жизни: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7488948" cy="39136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работа должна быть интересной</a:t>
            </a:r>
          </a:p>
          <a:p>
            <a:r>
              <a:rPr lang="ru-RU" dirty="0" smtClean="0"/>
              <a:t>2. рабочие должны получать справедливое вознаграждение и признание своего труда</a:t>
            </a:r>
          </a:p>
          <a:p>
            <a:r>
              <a:rPr lang="ru-RU" dirty="0" smtClean="0"/>
              <a:t>3. надзор со стороны руководства должен быть минимальным, но осуществляться всегда когда есть необходимость</a:t>
            </a:r>
          </a:p>
          <a:p>
            <a:r>
              <a:rPr lang="ru-RU" dirty="0" smtClean="0"/>
              <a:t>4. рабочие должны принимать участие в принятии решений</a:t>
            </a:r>
          </a:p>
          <a:p>
            <a:r>
              <a:rPr lang="ru-RU" dirty="0" smtClean="0"/>
              <a:t>5. гарантия работы и развитие дружеских взаимоотношений с коллегами</a:t>
            </a:r>
          </a:p>
          <a:p>
            <a:r>
              <a:rPr lang="ru-RU" dirty="0" smtClean="0"/>
              <a:t>6. рабочая среда должна быть чистой, с низким уровнем шума и хорошей освещенностью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8743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1560" y="620688"/>
            <a:ext cx="7024744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Основные виды деятельности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HR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менеджера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2636" y="2996952"/>
            <a:ext cx="1879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Результаты деятельности компании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57565" y="5471781"/>
            <a:ext cx="7362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Эти виды деятельности вносят вклад в результаты компании за счет максимального использования талантов работников</a:t>
            </a:r>
            <a:endParaRPr lang="ru-RU" sz="20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1437853320"/>
              </p:ext>
            </p:extLst>
          </p:nvPr>
        </p:nvGraphicFramePr>
        <p:xfrm>
          <a:off x="395536" y="1443313"/>
          <a:ext cx="69847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7351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Program Files\Microsoft Office\Media\CntCD1\ClipArt5\j028693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784" y="1556792"/>
            <a:ext cx="4008331" cy="40707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9094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Взаимоотношения в коллективе: отношения с работниками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Отношение с работниками с участием и без участия профсоюзов</a:t>
            </a:r>
          </a:p>
          <a:p>
            <a:pPr marL="457200" indent="-457200">
              <a:buAutoNum type="arabicPeriod"/>
            </a:pPr>
            <a:r>
              <a:rPr lang="ru-RU" dirty="0" smtClean="0"/>
              <a:t>Понятие вовлечения и участия персонала</a:t>
            </a:r>
          </a:p>
          <a:p>
            <a:pPr marL="457200" indent="-457200">
              <a:buAutoNum type="arabicPeriod"/>
            </a:pPr>
            <a:r>
              <a:rPr lang="ru-RU" dirty="0" smtClean="0"/>
              <a:t>Формы и механизмы </a:t>
            </a:r>
            <a:r>
              <a:rPr lang="ru-RU" smtClean="0"/>
              <a:t>вовлечения и участия </a:t>
            </a:r>
            <a:r>
              <a:rPr lang="ru-RU" dirty="0" smtClean="0"/>
              <a:t>персонала</a:t>
            </a:r>
          </a:p>
          <a:p>
            <a:pPr marL="457200" indent="-457200">
              <a:buAutoNum type="arabicPeriod"/>
            </a:pPr>
            <a:r>
              <a:rPr lang="ru-RU" dirty="0" smtClean="0"/>
              <a:t>Качество трудовой жизни и качество деятельности </a:t>
            </a:r>
            <a:r>
              <a:rPr lang="en-US" dirty="0" smtClean="0"/>
              <a:t>HR-</a:t>
            </a:r>
            <a:r>
              <a:rPr lang="ru-RU" dirty="0" smtClean="0"/>
              <a:t>менеджера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0162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Отношения с работниками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Отношения с работниками </a:t>
            </a:r>
            <a:r>
              <a:rPr lang="ru-RU" dirty="0" smtClean="0"/>
              <a:t>– область управления человеческими ресурсами, которая связана с взаимодействием с работниками непосредственно и</a:t>
            </a:r>
            <a:r>
              <a:rPr lang="en-US" dirty="0" smtClean="0"/>
              <a:t>/</a:t>
            </a:r>
            <a:r>
              <a:rPr lang="ru-RU" dirty="0" smtClean="0"/>
              <a:t>или через коллективные договора.</a:t>
            </a:r>
            <a:endParaRPr lang="en-US" dirty="0" smtClean="0"/>
          </a:p>
          <a:p>
            <a:r>
              <a:rPr lang="ru-RU" dirty="0" smtClean="0"/>
              <a:t>Профсоюзы </a:t>
            </a: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042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Профсоюзы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420888"/>
            <a:ext cx="7272924" cy="3508977"/>
          </a:xfrm>
        </p:spPr>
        <p:txBody>
          <a:bodyPr/>
          <a:lstStyle/>
          <a:p>
            <a:r>
              <a:rPr lang="ru-RU" b="1" dirty="0" smtClean="0"/>
              <a:t>Профсоюзы</a:t>
            </a:r>
            <a:r>
              <a:rPr lang="ru-RU" dirty="0" smtClean="0"/>
              <a:t> – объединения, создаваемые самими работниками для отстаивания и защиты своих интересов и разрешения конфликтов с руководителями.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00434"/>
            <a:ext cx="2808312" cy="2748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8291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92088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Два вида управления: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1. Управление при участии профсоюзов</a:t>
            </a:r>
          </a:p>
          <a:p>
            <a:pPr marL="68580" indent="0">
              <a:buNone/>
            </a:pPr>
            <a:r>
              <a:rPr lang="ru-RU" dirty="0" smtClean="0"/>
              <a:t>1.1. Совместная работа с профсоюзами</a:t>
            </a:r>
          </a:p>
          <a:p>
            <a:pPr marL="68580" indent="0">
              <a:buNone/>
            </a:pPr>
            <a:r>
              <a:rPr lang="ru-RU" dirty="0" smtClean="0"/>
              <a:t>Профсоюзы являются каналом коммуникации между руководителями предприятия и подчиненными, позволяющим совместно решать проблемы коллектива.</a:t>
            </a:r>
          </a:p>
          <a:p>
            <a:r>
              <a:rPr lang="ru-RU" dirty="0" smtClean="0"/>
              <a:t>Альтернатива – создание дополнительных структур в организации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5725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9208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Два вида управления 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(продолжение)</a:t>
            </a:r>
            <a:endParaRPr lang="ru-RU" sz="3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420888"/>
            <a:ext cx="7344816" cy="3508977"/>
          </a:xfrm>
        </p:spPr>
        <p:txBody>
          <a:bodyPr/>
          <a:lstStyle/>
          <a:p>
            <a:r>
              <a:rPr lang="ru-RU" dirty="0" smtClean="0"/>
              <a:t>1.2. Профсоюзы существуют, но отодвинуты на второй план</a:t>
            </a:r>
          </a:p>
          <a:p>
            <a:r>
              <a:rPr lang="ru-RU" dirty="0" smtClean="0"/>
              <a:t>Стратегия – не вступать в конфронтацию </a:t>
            </a:r>
          </a:p>
          <a:p>
            <a:pPr marL="68580" indent="0">
              <a:buNone/>
            </a:pPr>
            <a:endParaRPr lang="ru-RU" dirty="0" smtClean="0"/>
          </a:p>
          <a:p>
            <a:r>
              <a:rPr lang="ru-RU" i="1" dirty="0" smtClean="0"/>
              <a:t>Смит и </a:t>
            </a:r>
            <a:r>
              <a:rPr lang="ru-RU" i="1" dirty="0" err="1" smtClean="0"/>
              <a:t>Мортон</a:t>
            </a:r>
            <a:r>
              <a:rPr lang="ru-RU" dirty="0" smtClean="0"/>
              <a:t>, 1993: лучше позволить им отмирать, чем провоцировать их активность конфронтацией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79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6624736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Типы управления организацией с опорой на профсоюзы (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Перселл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Сиссон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+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</a:rPr>
              <a:t>Манкс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):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420888"/>
            <a:ext cx="6777317" cy="350897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</a:t>
            </a:r>
            <a:r>
              <a:rPr lang="ru-RU" b="1" dirty="0" smtClean="0"/>
              <a:t>Традиционный</a:t>
            </a:r>
            <a:r>
              <a:rPr lang="ru-RU" dirty="0" smtClean="0"/>
              <a:t>: противники профсоюзов с сильным управлением</a:t>
            </a:r>
          </a:p>
          <a:p>
            <a:r>
              <a:rPr lang="ru-RU" dirty="0" smtClean="0"/>
              <a:t>2. </a:t>
            </a:r>
            <a:r>
              <a:rPr lang="ru-RU" b="1" dirty="0" smtClean="0"/>
              <a:t>Утонченно-</a:t>
            </a:r>
            <a:r>
              <a:rPr lang="ru-RU" b="1" dirty="0" err="1" smtClean="0"/>
              <a:t>патерналистический</a:t>
            </a:r>
            <a:r>
              <a:rPr lang="ru-RU" dirty="0" smtClean="0"/>
              <a:t>: стремятся к совместной работе с профсоюзами и затрачивают много усилий для культивирования лояльности со стороны работников</a:t>
            </a:r>
          </a:p>
          <a:p>
            <a:r>
              <a:rPr lang="ru-RU" dirty="0" smtClean="0"/>
              <a:t>3. </a:t>
            </a:r>
            <a:r>
              <a:rPr lang="ru-RU" b="1" dirty="0" smtClean="0"/>
              <a:t>Изощренно-модернистский</a:t>
            </a:r>
            <a:r>
              <a:rPr lang="ru-RU" dirty="0" smtClean="0"/>
              <a:t>: работают с профсоюзами, однако, стремятся свести к минимуму совместную работу, подчеркивают консультационный (а неконфликтный) характер отношений</a:t>
            </a:r>
          </a:p>
          <a:p>
            <a:r>
              <a:rPr lang="ru-RU" dirty="0" smtClean="0"/>
              <a:t>4. </a:t>
            </a:r>
            <a:r>
              <a:rPr lang="ru-RU" b="1" dirty="0" smtClean="0"/>
              <a:t>Утонченно-модернистский</a:t>
            </a:r>
            <a:r>
              <a:rPr lang="ru-RU" dirty="0" smtClean="0"/>
              <a:t>: признают профсоюзы, однако, обращаются к ним в крайних случаях  («тушение пожаров») </a:t>
            </a:r>
          </a:p>
          <a:p>
            <a:r>
              <a:rPr lang="ru-RU" dirty="0" smtClean="0"/>
              <a:t>5. </a:t>
            </a:r>
            <a:r>
              <a:rPr lang="ru-RU" b="1" dirty="0" smtClean="0"/>
              <a:t>Партнерский</a:t>
            </a:r>
            <a:r>
              <a:rPr lang="ru-RU" dirty="0" smtClean="0"/>
              <a:t>: взаимное признание выгодности сотрудничества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9222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9208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Два вида управления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(продолжение)</a:t>
            </a:r>
            <a:endParaRPr lang="ru-RU" sz="3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708920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2. Управление без профсоюзов</a:t>
            </a:r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r>
              <a:rPr lang="en-US" dirty="0" smtClean="0"/>
              <a:t> </a:t>
            </a:r>
            <a:endParaRPr lang="ru-RU" dirty="0" smtClean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077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4d59eb456f52c2fe1cf3e60ba74b19eab36859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498</TotalTime>
  <Words>764</Words>
  <Application>Microsoft Office PowerPoint</Application>
  <PresentationFormat>Экран (4:3)</PresentationFormat>
  <Paragraphs>104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Остин</vt:lpstr>
      <vt:lpstr>Управление человеческими ресурсами</vt:lpstr>
      <vt:lpstr>Основные виды деятельности HR менеджера</vt:lpstr>
      <vt:lpstr>Взаимоотношения в коллективе: отношения с работниками</vt:lpstr>
      <vt:lpstr>Отношения с работниками</vt:lpstr>
      <vt:lpstr>Профсоюзы</vt:lpstr>
      <vt:lpstr>Два вида управления:</vt:lpstr>
      <vt:lpstr>Два вида управления (продолжение)</vt:lpstr>
      <vt:lpstr>Типы управления организацией с опорой на профсоюзы (Перселл, Сиссон + Манкс):</vt:lpstr>
      <vt:lpstr>Два вида управления (продолжение)</vt:lpstr>
      <vt:lpstr>Характеристики организации с управлением без профсоюзов (Millward еt al. 1992)</vt:lpstr>
      <vt:lpstr>Социальные компенсационные пакеты: политика замещения профсоюзов</vt:lpstr>
      <vt:lpstr>Вовлечение и участие работников в управлении организацией</vt:lpstr>
      <vt:lpstr>Особенности вовлечения и участия</vt:lpstr>
      <vt:lpstr>Формы вовлечения/ участия  (М. Марчингтон)</vt:lpstr>
      <vt:lpstr>Уровни вовлечения/ участия и механизмы вовлечения</vt:lpstr>
      <vt:lpstr>Шкала участия (М. Армстронг)</vt:lpstr>
      <vt:lpstr>Принципы деятельности HR менеджера по выстраиванию отношений между работниками и работодателями</vt:lpstr>
      <vt:lpstr>Качество трудовой жизни как оценка деятельности HR менеджера</vt:lpstr>
      <vt:lpstr>Характеристики высокого качества трудовой жизни: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человеческими ресурсами</dc:title>
  <cp:lastModifiedBy>nebom zav</cp:lastModifiedBy>
  <cp:revision>53</cp:revision>
  <dcterms:modified xsi:type="dcterms:W3CDTF">2015-04-16T09:59:49Z</dcterms:modified>
</cp:coreProperties>
</file>