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4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22" autoAdjust="0"/>
  </p:normalViewPr>
  <p:slideViewPr>
    <p:cSldViewPr>
      <p:cViewPr varScale="1">
        <p:scale>
          <a:sx n="95" d="100"/>
          <a:sy n="95" d="100"/>
        </p:scale>
        <p:origin x="-12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9AC6FE-9208-4EC2-8980-D70804854D6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F7557E-7926-44A3-9BCF-AA417FC1C5F2}">
      <dgm:prSet phldrT="[Текст]" custT="1"/>
      <dgm:spPr/>
      <dgm:t>
        <a:bodyPr/>
        <a:lstStyle/>
        <a:p>
          <a:r>
            <a:rPr lang="ru-RU" sz="1800" b="1" i="1" dirty="0" smtClean="0"/>
            <a:t>В параллели </a:t>
          </a:r>
          <a:r>
            <a:rPr lang="ru-RU" sz="1800" b="0" i="0" dirty="0" smtClean="0"/>
            <a:t>(группы и классы различных уровней: гимназические, классы компенсирующего обучения и т.д.)</a:t>
          </a:r>
          <a:endParaRPr lang="ru-RU" sz="1800" dirty="0"/>
        </a:p>
      </dgm:t>
    </dgm:pt>
    <dgm:pt modelId="{A55CA342-941C-4362-B4F7-CAF6666157DD}" type="parTrans" cxnId="{B9AABED8-8340-45B3-BCFD-F7E126F95E5E}">
      <dgm:prSet/>
      <dgm:spPr/>
      <dgm:t>
        <a:bodyPr/>
        <a:lstStyle/>
        <a:p>
          <a:endParaRPr lang="ru-RU"/>
        </a:p>
      </dgm:t>
    </dgm:pt>
    <dgm:pt modelId="{C616E976-98F8-40C4-8BDD-C4C0B704B6FB}" type="sibTrans" cxnId="{B9AABED8-8340-45B3-BCFD-F7E126F95E5E}">
      <dgm:prSet/>
      <dgm:spPr/>
      <dgm:t>
        <a:bodyPr/>
        <a:lstStyle/>
        <a:p>
          <a:endParaRPr lang="ru-RU"/>
        </a:p>
      </dgm:t>
    </dgm:pt>
    <dgm:pt modelId="{96DC7C69-6C62-4546-948F-7067E9A7C655}">
      <dgm:prSet phldrT="[Текст]"/>
      <dgm:spPr/>
      <dgm:t>
        <a:bodyPr/>
        <a:lstStyle/>
        <a:p>
          <a:r>
            <a:rPr lang="ru-RU" b="1" i="1" dirty="0" err="1" smtClean="0"/>
            <a:t>Внутриклассную</a:t>
          </a:r>
          <a:r>
            <a:rPr lang="ru-RU" b="1" i="1" dirty="0" smtClean="0"/>
            <a:t>, </a:t>
          </a:r>
          <a:r>
            <a:rPr lang="ru-RU" b="0" i="0" dirty="0" smtClean="0"/>
            <a:t>или </a:t>
          </a:r>
          <a:r>
            <a:rPr lang="ru-RU" b="0" i="0" dirty="0" err="1" smtClean="0"/>
            <a:t>внутрипредметную</a:t>
          </a:r>
          <a:r>
            <a:rPr lang="ru-RU" b="0" i="0" dirty="0" smtClean="0"/>
            <a:t> (группы в составе класса). </a:t>
          </a:r>
          <a:r>
            <a:rPr lang="ru-RU" b="0" i="0" dirty="0" err="1" smtClean="0"/>
            <a:t>Внутриклассную</a:t>
          </a:r>
          <a:r>
            <a:rPr lang="ru-RU" b="0" i="0" dirty="0" smtClean="0"/>
            <a:t> дифференциацию называют еще «внутренней», в отличие от всех других видов «внешней» дифференциации.</a:t>
          </a:r>
          <a:endParaRPr lang="ru-RU" dirty="0"/>
        </a:p>
      </dgm:t>
    </dgm:pt>
    <dgm:pt modelId="{700B1467-CB3A-4E06-9DF4-D9D4F80A5F8B}" type="parTrans" cxnId="{B419C3F3-610A-49F1-9BB4-F9D0EBFD598E}">
      <dgm:prSet/>
      <dgm:spPr/>
      <dgm:t>
        <a:bodyPr/>
        <a:lstStyle/>
        <a:p>
          <a:endParaRPr lang="ru-RU"/>
        </a:p>
      </dgm:t>
    </dgm:pt>
    <dgm:pt modelId="{7B78A04F-B654-4BC5-8C68-BEA8123FD875}" type="sibTrans" cxnId="{B419C3F3-610A-49F1-9BB4-F9D0EBFD598E}">
      <dgm:prSet/>
      <dgm:spPr/>
      <dgm:t>
        <a:bodyPr/>
        <a:lstStyle/>
        <a:p>
          <a:endParaRPr lang="ru-RU"/>
        </a:p>
      </dgm:t>
    </dgm:pt>
    <dgm:pt modelId="{DFF7FCD1-8E64-4863-BB60-B8CFE1A1D08E}">
      <dgm:prSet custT="1"/>
      <dgm:spPr/>
      <dgm:t>
        <a:bodyPr/>
        <a:lstStyle/>
        <a:p>
          <a:r>
            <a:rPr lang="ru-RU" sz="1800" b="0" i="0" dirty="0" smtClean="0"/>
            <a:t>Региональную - </a:t>
          </a:r>
          <a:r>
            <a:rPr lang="ru-RU" sz="1800" b="1" i="1" dirty="0" smtClean="0"/>
            <a:t>по типу школ </a:t>
          </a:r>
          <a:r>
            <a:rPr lang="ru-RU" sz="1800" b="0" i="0" dirty="0" smtClean="0"/>
            <a:t>(спецшколы, гимназии, лицеи, колледжи, частные школы, комплексы)</a:t>
          </a:r>
          <a:endParaRPr lang="ru-RU" sz="1800" dirty="0"/>
        </a:p>
      </dgm:t>
    </dgm:pt>
    <dgm:pt modelId="{BEC92ADE-4BC8-4624-8EDD-B774DD7C45C6}" type="parTrans" cxnId="{BDD5BF16-17CD-4C12-956C-CC9A227A8A6E}">
      <dgm:prSet/>
      <dgm:spPr/>
      <dgm:t>
        <a:bodyPr/>
        <a:lstStyle/>
        <a:p>
          <a:endParaRPr lang="ru-RU"/>
        </a:p>
      </dgm:t>
    </dgm:pt>
    <dgm:pt modelId="{23E57C4E-A12C-4F36-B835-989D7B008CAE}" type="sibTrans" cxnId="{BDD5BF16-17CD-4C12-956C-CC9A227A8A6E}">
      <dgm:prSet/>
      <dgm:spPr/>
      <dgm:t>
        <a:bodyPr/>
        <a:lstStyle/>
        <a:p>
          <a:endParaRPr lang="ru-RU"/>
        </a:p>
      </dgm:t>
    </dgm:pt>
    <dgm:pt modelId="{0CA5386D-6F9C-4238-B9F8-1D78134E545D}">
      <dgm:prSet custT="1"/>
      <dgm:spPr/>
      <dgm:t>
        <a:bodyPr/>
        <a:lstStyle/>
        <a:p>
          <a:r>
            <a:rPr lang="ru-RU" sz="1800" b="1" i="1" dirty="0" err="1" smtClean="0"/>
            <a:t>Внутришколъную</a:t>
          </a:r>
          <a:r>
            <a:rPr lang="ru-RU" sz="1800" b="1" i="1" dirty="0" smtClean="0"/>
            <a:t> </a:t>
          </a:r>
          <a:r>
            <a:rPr lang="ru-RU" sz="1800" b="0" i="0" dirty="0" smtClean="0"/>
            <a:t>(уровни, профили, отделения, углубления</a:t>
          </a:r>
          <a:r>
            <a:rPr lang="ru-RU" sz="1800" b="0" i="0" smtClean="0"/>
            <a:t>, </a:t>
          </a:r>
          <a:r>
            <a:rPr lang="ru-RU" sz="1800" b="0" i="0" smtClean="0"/>
            <a:t>уклоны)</a:t>
          </a:r>
          <a:endParaRPr lang="ru-RU" sz="1800" dirty="0"/>
        </a:p>
      </dgm:t>
    </dgm:pt>
    <dgm:pt modelId="{5B793766-4AB4-4374-BD79-D4328130D111}" type="parTrans" cxnId="{5980AF8F-31B9-453A-B897-D41123334B46}">
      <dgm:prSet/>
      <dgm:spPr/>
      <dgm:t>
        <a:bodyPr/>
        <a:lstStyle/>
        <a:p>
          <a:endParaRPr lang="ru-RU"/>
        </a:p>
      </dgm:t>
    </dgm:pt>
    <dgm:pt modelId="{6C0985C3-1704-47C9-9504-F3CE5E384758}" type="sibTrans" cxnId="{5980AF8F-31B9-453A-B897-D41123334B46}">
      <dgm:prSet/>
      <dgm:spPr/>
      <dgm:t>
        <a:bodyPr/>
        <a:lstStyle/>
        <a:p>
          <a:endParaRPr lang="ru-RU"/>
        </a:p>
      </dgm:t>
    </dgm:pt>
    <dgm:pt modelId="{45FFCCA6-7147-4E1D-87DA-71B22C38EC92}">
      <dgm:prSet custT="1"/>
      <dgm:spPr/>
      <dgm:t>
        <a:bodyPr/>
        <a:lstStyle/>
        <a:p>
          <a:r>
            <a:rPr lang="ru-RU" sz="2000" b="1" i="1" dirty="0" err="1" smtClean="0"/>
            <a:t>Межклассную</a:t>
          </a:r>
          <a:r>
            <a:rPr lang="ru-RU" sz="2000" b="1" i="1" dirty="0" smtClean="0"/>
            <a:t> </a:t>
          </a:r>
          <a:r>
            <a:rPr lang="ru-RU" sz="2000" b="0" i="0" dirty="0" smtClean="0"/>
            <a:t>(факультативные, сводные, разновозрастные группы)</a:t>
          </a:r>
          <a:endParaRPr lang="ru-RU" sz="2000" dirty="0"/>
        </a:p>
      </dgm:t>
    </dgm:pt>
    <dgm:pt modelId="{A51D446D-8127-49F6-9441-A2C66BAF1D64}" type="parTrans" cxnId="{E1DA1FDD-674D-47D3-9123-7BC8B76E47CE}">
      <dgm:prSet/>
      <dgm:spPr/>
      <dgm:t>
        <a:bodyPr/>
        <a:lstStyle/>
        <a:p>
          <a:endParaRPr lang="ru-RU"/>
        </a:p>
      </dgm:t>
    </dgm:pt>
    <dgm:pt modelId="{5489294E-9752-44F8-A954-A9E0E6D4D839}" type="sibTrans" cxnId="{E1DA1FDD-674D-47D3-9123-7BC8B76E47CE}">
      <dgm:prSet/>
      <dgm:spPr/>
      <dgm:t>
        <a:bodyPr/>
        <a:lstStyle/>
        <a:p>
          <a:endParaRPr lang="ru-RU"/>
        </a:p>
      </dgm:t>
    </dgm:pt>
    <dgm:pt modelId="{6DAEC89B-BE62-4137-A489-78CF0EF2A4EA}" type="pres">
      <dgm:prSet presAssocID="{5B9AC6FE-9208-4EC2-8980-D70804854D6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F7DE47-C91F-4888-99AA-C6559526D076}" type="pres">
      <dgm:prSet presAssocID="{F0F7557E-7926-44A3-9BCF-AA417FC1C5F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F67F2E-42AA-485E-8C2E-950B2E4BF4BB}" type="pres">
      <dgm:prSet presAssocID="{C616E976-98F8-40C4-8BDD-C4C0B704B6FB}" presName="sibTrans" presStyleCnt="0"/>
      <dgm:spPr/>
    </dgm:pt>
    <dgm:pt modelId="{72392AB3-2E33-4A13-92D1-EC323FBA3DB9}" type="pres">
      <dgm:prSet presAssocID="{0CA5386D-6F9C-4238-B9F8-1D78134E545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0459D-1E6F-4CE1-A289-D666FB9B3BFD}" type="pres">
      <dgm:prSet presAssocID="{6C0985C3-1704-47C9-9504-F3CE5E384758}" presName="sibTrans" presStyleCnt="0"/>
      <dgm:spPr/>
    </dgm:pt>
    <dgm:pt modelId="{F2127175-A24D-421C-BBDB-7465A8698E16}" type="pres">
      <dgm:prSet presAssocID="{DFF7FCD1-8E64-4863-BB60-B8CFE1A1D08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6C2C35-DCAF-4462-ACC2-93ED4762D932}" type="pres">
      <dgm:prSet presAssocID="{23E57C4E-A12C-4F36-B835-989D7B008CAE}" presName="sibTrans" presStyleCnt="0"/>
      <dgm:spPr/>
    </dgm:pt>
    <dgm:pt modelId="{B84137B9-07B0-4F49-97F2-7F512D9B851B}" type="pres">
      <dgm:prSet presAssocID="{45FFCCA6-7147-4E1D-87DA-71B22C38EC9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A6EABF-DFB9-4847-ADA1-437A8C4FEEAD}" type="pres">
      <dgm:prSet presAssocID="{5489294E-9752-44F8-A954-A9E0E6D4D839}" presName="sibTrans" presStyleCnt="0"/>
      <dgm:spPr/>
    </dgm:pt>
    <dgm:pt modelId="{20E49452-0747-4CC9-87B6-327D94F20CDF}" type="pres">
      <dgm:prSet presAssocID="{96DC7C69-6C62-4546-948F-7067E9A7C655}" presName="node" presStyleLbl="node1" presStyleIdx="4" presStyleCnt="5" custScaleX="92966" custScaleY="120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21A79E-6DF2-453B-88AA-68AD3F793773}" type="presOf" srcId="{DFF7FCD1-8E64-4863-BB60-B8CFE1A1D08E}" destId="{F2127175-A24D-421C-BBDB-7465A8698E16}" srcOrd="0" destOrd="0" presId="urn:microsoft.com/office/officeart/2005/8/layout/default"/>
    <dgm:cxn modelId="{B419C3F3-610A-49F1-9BB4-F9D0EBFD598E}" srcId="{5B9AC6FE-9208-4EC2-8980-D70804854D67}" destId="{96DC7C69-6C62-4546-948F-7067E9A7C655}" srcOrd="4" destOrd="0" parTransId="{700B1467-CB3A-4E06-9DF4-D9D4F80A5F8B}" sibTransId="{7B78A04F-B654-4BC5-8C68-BEA8123FD875}"/>
    <dgm:cxn modelId="{BDD5BF16-17CD-4C12-956C-CC9A227A8A6E}" srcId="{5B9AC6FE-9208-4EC2-8980-D70804854D67}" destId="{DFF7FCD1-8E64-4863-BB60-B8CFE1A1D08E}" srcOrd="2" destOrd="0" parTransId="{BEC92ADE-4BC8-4624-8EDD-B774DD7C45C6}" sibTransId="{23E57C4E-A12C-4F36-B835-989D7B008CAE}"/>
    <dgm:cxn modelId="{E1DA1FDD-674D-47D3-9123-7BC8B76E47CE}" srcId="{5B9AC6FE-9208-4EC2-8980-D70804854D67}" destId="{45FFCCA6-7147-4E1D-87DA-71B22C38EC92}" srcOrd="3" destOrd="0" parTransId="{A51D446D-8127-49F6-9441-A2C66BAF1D64}" sibTransId="{5489294E-9752-44F8-A954-A9E0E6D4D839}"/>
    <dgm:cxn modelId="{99A4F46A-A111-45B8-A94F-2662674F8C99}" type="presOf" srcId="{45FFCCA6-7147-4E1D-87DA-71B22C38EC92}" destId="{B84137B9-07B0-4F49-97F2-7F512D9B851B}" srcOrd="0" destOrd="0" presId="urn:microsoft.com/office/officeart/2005/8/layout/default"/>
    <dgm:cxn modelId="{09CA1CB9-F981-4579-911F-28971B464C63}" type="presOf" srcId="{0CA5386D-6F9C-4238-B9F8-1D78134E545D}" destId="{72392AB3-2E33-4A13-92D1-EC323FBA3DB9}" srcOrd="0" destOrd="0" presId="urn:microsoft.com/office/officeart/2005/8/layout/default"/>
    <dgm:cxn modelId="{96B2466A-2EF0-404D-B183-3D12B05C6771}" type="presOf" srcId="{96DC7C69-6C62-4546-948F-7067E9A7C655}" destId="{20E49452-0747-4CC9-87B6-327D94F20CDF}" srcOrd="0" destOrd="0" presId="urn:microsoft.com/office/officeart/2005/8/layout/default"/>
    <dgm:cxn modelId="{5980AF8F-31B9-453A-B897-D41123334B46}" srcId="{5B9AC6FE-9208-4EC2-8980-D70804854D67}" destId="{0CA5386D-6F9C-4238-B9F8-1D78134E545D}" srcOrd="1" destOrd="0" parTransId="{5B793766-4AB4-4374-BD79-D4328130D111}" sibTransId="{6C0985C3-1704-47C9-9504-F3CE5E384758}"/>
    <dgm:cxn modelId="{5DB9B7F0-5397-4940-B422-5ACC215758F9}" type="presOf" srcId="{5B9AC6FE-9208-4EC2-8980-D70804854D67}" destId="{6DAEC89B-BE62-4137-A489-78CF0EF2A4EA}" srcOrd="0" destOrd="0" presId="urn:microsoft.com/office/officeart/2005/8/layout/default"/>
    <dgm:cxn modelId="{B9AABED8-8340-45B3-BCFD-F7E126F95E5E}" srcId="{5B9AC6FE-9208-4EC2-8980-D70804854D67}" destId="{F0F7557E-7926-44A3-9BCF-AA417FC1C5F2}" srcOrd="0" destOrd="0" parTransId="{A55CA342-941C-4362-B4F7-CAF6666157DD}" sibTransId="{C616E976-98F8-40C4-8BDD-C4C0B704B6FB}"/>
    <dgm:cxn modelId="{A6ED41FA-D7D4-4325-9CCF-63A90519976C}" type="presOf" srcId="{F0F7557E-7926-44A3-9BCF-AA417FC1C5F2}" destId="{9FF7DE47-C91F-4888-99AA-C6559526D076}" srcOrd="0" destOrd="0" presId="urn:microsoft.com/office/officeart/2005/8/layout/default"/>
    <dgm:cxn modelId="{8693DFD2-11E1-4216-B727-16BD26298E60}" type="presParOf" srcId="{6DAEC89B-BE62-4137-A489-78CF0EF2A4EA}" destId="{9FF7DE47-C91F-4888-99AA-C6559526D076}" srcOrd="0" destOrd="0" presId="urn:microsoft.com/office/officeart/2005/8/layout/default"/>
    <dgm:cxn modelId="{1A1DF5BE-9FB3-42FF-9E03-FFD714232FFF}" type="presParOf" srcId="{6DAEC89B-BE62-4137-A489-78CF0EF2A4EA}" destId="{BEF67F2E-42AA-485E-8C2E-950B2E4BF4BB}" srcOrd="1" destOrd="0" presId="urn:microsoft.com/office/officeart/2005/8/layout/default"/>
    <dgm:cxn modelId="{EB34DB0F-F1A9-416B-96FF-1ED2AB183DEF}" type="presParOf" srcId="{6DAEC89B-BE62-4137-A489-78CF0EF2A4EA}" destId="{72392AB3-2E33-4A13-92D1-EC323FBA3DB9}" srcOrd="2" destOrd="0" presId="urn:microsoft.com/office/officeart/2005/8/layout/default"/>
    <dgm:cxn modelId="{95E4860B-A1B7-499F-9096-D8BD82EB99F6}" type="presParOf" srcId="{6DAEC89B-BE62-4137-A489-78CF0EF2A4EA}" destId="{4CC0459D-1E6F-4CE1-A289-D666FB9B3BFD}" srcOrd="3" destOrd="0" presId="urn:microsoft.com/office/officeart/2005/8/layout/default"/>
    <dgm:cxn modelId="{FC4D9469-A116-485B-90BE-F2A20D340C55}" type="presParOf" srcId="{6DAEC89B-BE62-4137-A489-78CF0EF2A4EA}" destId="{F2127175-A24D-421C-BBDB-7465A8698E16}" srcOrd="4" destOrd="0" presId="urn:microsoft.com/office/officeart/2005/8/layout/default"/>
    <dgm:cxn modelId="{98643995-52AE-4733-90FC-05E116311BEE}" type="presParOf" srcId="{6DAEC89B-BE62-4137-A489-78CF0EF2A4EA}" destId="{886C2C35-DCAF-4462-ACC2-93ED4762D932}" srcOrd="5" destOrd="0" presId="urn:microsoft.com/office/officeart/2005/8/layout/default"/>
    <dgm:cxn modelId="{A631951F-CE81-4C2E-9E8E-F9E659FA0265}" type="presParOf" srcId="{6DAEC89B-BE62-4137-A489-78CF0EF2A4EA}" destId="{B84137B9-07B0-4F49-97F2-7F512D9B851B}" srcOrd="6" destOrd="0" presId="urn:microsoft.com/office/officeart/2005/8/layout/default"/>
    <dgm:cxn modelId="{5D8F7D26-41F9-47F5-9760-153075C83BEF}" type="presParOf" srcId="{6DAEC89B-BE62-4137-A489-78CF0EF2A4EA}" destId="{CFA6EABF-DFB9-4847-ADA1-437A8C4FEEAD}" srcOrd="7" destOrd="0" presId="urn:microsoft.com/office/officeart/2005/8/layout/default"/>
    <dgm:cxn modelId="{6D114F28-F7F1-45C5-B40D-6A13233BD859}" type="presParOf" srcId="{6DAEC89B-BE62-4137-A489-78CF0EF2A4EA}" destId="{20E49452-0747-4CC9-87B6-327D94F20CD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F7DE47-C91F-4888-99AA-C6559526D076}">
      <dsp:nvSpPr>
        <dsp:cNvPr id="0" name=""/>
        <dsp:cNvSpPr/>
      </dsp:nvSpPr>
      <dsp:spPr>
        <a:xfrm>
          <a:off x="1505991" y="99132"/>
          <a:ext cx="2920007" cy="17520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В параллели </a:t>
          </a:r>
          <a:r>
            <a:rPr lang="ru-RU" sz="1800" b="0" i="0" kern="1200" dirty="0" smtClean="0"/>
            <a:t>(группы и классы различных уровней: гимназические, классы компенсирующего обучения и т.д.)</a:t>
          </a:r>
          <a:endParaRPr lang="ru-RU" sz="1800" kern="1200" dirty="0"/>
        </a:p>
      </dsp:txBody>
      <dsp:txXfrm>
        <a:off x="1505991" y="99132"/>
        <a:ext cx="2920007" cy="1752004"/>
      </dsp:txXfrm>
    </dsp:sp>
    <dsp:sp modelId="{72392AB3-2E33-4A13-92D1-EC323FBA3DB9}">
      <dsp:nvSpPr>
        <dsp:cNvPr id="0" name=""/>
        <dsp:cNvSpPr/>
      </dsp:nvSpPr>
      <dsp:spPr>
        <a:xfrm>
          <a:off x="4718000" y="99132"/>
          <a:ext cx="2920007" cy="17520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err="1" smtClean="0"/>
            <a:t>Внутришколъную</a:t>
          </a:r>
          <a:r>
            <a:rPr lang="ru-RU" sz="1800" b="1" i="1" kern="1200" dirty="0" smtClean="0"/>
            <a:t> </a:t>
          </a:r>
          <a:r>
            <a:rPr lang="ru-RU" sz="1800" b="0" i="0" kern="1200" dirty="0" smtClean="0"/>
            <a:t>(уровни, профили, отделения, углубления</a:t>
          </a:r>
          <a:r>
            <a:rPr lang="ru-RU" sz="1800" b="0" i="0" kern="1200" smtClean="0"/>
            <a:t>, </a:t>
          </a:r>
          <a:r>
            <a:rPr lang="ru-RU" sz="1800" b="0" i="0" kern="1200" smtClean="0"/>
            <a:t>уклоны)</a:t>
          </a:r>
          <a:endParaRPr lang="ru-RU" sz="1800" kern="1200" dirty="0"/>
        </a:p>
      </dsp:txBody>
      <dsp:txXfrm>
        <a:off x="4718000" y="99132"/>
        <a:ext cx="2920007" cy="1752004"/>
      </dsp:txXfrm>
    </dsp:sp>
    <dsp:sp modelId="{F2127175-A24D-421C-BBDB-7465A8698E16}">
      <dsp:nvSpPr>
        <dsp:cNvPr id="0" name=""/>
        <dsp:cNvSpPr/>
      </dsp:nvSpPr>
      <dsp:spPr>
        <a:xfrm>
          <a:off x="2684" y="2324847"/>
          <a:ext cx="2920007" cy="17520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Региональную - </a:t>
          </a:r>
          <a:r>
            <a:rPr lang="ru-RU" sz="1800" b="1" i="1" kern="1200" dirty="0" smtClean="0"/>
            <a:t>по типу школ </a:t>
          </a:r>
          <a:r>
            <a:rPr lang="ru-RU" sz="1800" b="0" i="0" kern="1200" dirty="0" smtClean="0"/>
            <a:t>(спецшколы, гимназии, лицеи, колледжи, частные школы, комплексы)</a:t>
          </a:r>
          <a:endParaRPr lang="ru-RU" sz="1800" kern="1200" dirty="0"/>
        </a:p>
      </dsp:txBody>
      <dsp:txXfrm>
        <a:off x="2684" y="2324847"/>
        <a:ext cx="2920007" cy="1752004"/>
      </dsp:txXfrm>
    </dsp:sp>
    <dsp:sp modelId="{B84137B9-07B0-4F49-97F2-7F512D9B851B}">
      <dsp:nvSpPr>
        <dsp:cNvPr id="0" name=""/>
        <dsp:cNvSpPr/>
      </dsp:nvSpPr>
      <dsp:spPr>
        <a:xfrm>
          <a:off x="3214692" y="2324847"/>
          <a:ext cx="2920007" cy="17520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err="1" smtClean="0"/>
            <a:t>Межклассную</a:t>
          </a:r>
          <a:r>
            <a:rPr lang="ru-RU" sz="2000" b="1" i="1" kern="1200" dirty="0" smtClean="0"/>
            <a:t> </a:t>
          </a:r>
          <a:r>
            <a:rPr lang="ru-RU" sz="2000" b="0" i="0" kern="1200" dirty="0" smtClean="0"/>
            <a:t>(факультативные, сводные, разновозрастные группы)</a:t>
          </a:r>
          <a:endParaRPr lang="ru-RU" sz="2000" kern="1200" dirty="0"/>
        </a:p>
      </dsp:txBody>
      <dsp:txXfrm>
        <a:off x="3214692" y="2324847"/>
        <a:ext cx="2920007" cy="1752004"/>
      </dsp:txXfrm>
    </dsp:sp>
    <dsp:sp modelId="{20E49452-0747-4CC9-87B6-327D94F20CDF}">
      <dsp:nvSpPr>
        <dsp:cNvPr id="0" name=""/>
        <dsp:cNvSpPr/>
      </dsp:nvSpPr>
      <dsp:spPr>
        <a:xfrm>
          <a:off x="6426701" y="2143138"/>
          <a:ext cx="2714614" cy="2115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err="1" smtClean="0"/>
            <a:t>Внутриклассную</a:t>
          </a:r>
          <a:r>
            <a:rPr lang="ru-RU" sz="1500" b="1" i="1" kern="1200" dirty="0" smtClean="0"/>
            <a:t>, </a:t>
          </a:r>
          <a:r>
            <a:rPr lang="ru-RU" sz="1500" b="0" i="0" kern="1200" dirty="0" smtClean="0"/>
            <a:t>или </a:t>
          </a:r>
          <a:r>
            <a:rPr lang="ru-RU" sz="1500" b="0" i="0" kern="1200" dirty="0" err="1" smtClean="0"/>
            <a:t>внутрипредметную</a:t>
          </a:r>
          <a:r>
            <a:rPr lang="ru-RU" sz="1500" b="0" i="0" kern="1200" dirty="0" smtClean="0"/>
            <a:t> (группы в составе класса). </a:t>
          </a:r>
          <a:r>
            <a:rPr lang="ru-RU" sz="1500" b="0" i="0" kern="1200" dirty="0" err="1" smtClean="0"/>
            <a:t>Внутриклассную</a:t>
          </a:r>
          <a:r>
            <a:rPr lang="ru-RU" sz="1500" b="0" i="0" kern="1200" dirty="0" smtClean="0"/>
            <a:t> дифференциацию называют еще «внутренней», в отличие от всех других видов «внешней» дифференциации.</a:t>
          </a:r>
          <a:endParaRPr lang="ru-RU" sz="1500" kern="1200" dirty="0"/>
        </a:p>
      </dsp:txBody>
      <dsp:txXfrm>
        <a:off x="6426701" y="2143138"/>
        <a:ext cx="2714614" cy="21154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F2EDBC9-60CC-4F77-B8AB-8195D448570A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965D0A9-69EC-44C9-BA1C-9DD9B9D464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Педагогические технологии на основе эффективности управления и организации учебного процесса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929066"/>
            <a:ext cx="5114778" cy="1101248"/>
          </a:xfrm>
        </p:spPr>
        <p:txBody>
          <a:bodyPr/>
          <a:lstStyle/>
          <a:p>
            <a:r>
              <a:rPr lang="ru-RU" b="1" i="1" cap="all" dirty="0" smtClean="0"/>
              <a:t>ТЕХНОЛОГИИ УРОВНЕВОЙ ДИФФЕРЕНЦИАЦИИ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по области интересов </a:t>
            </a: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754902" cy="1931316"/>
          </a:xfrm>
        </p:spPr>
        <p:txBody>
          <a:bodyPr>
            <a:noAutofit/>
          </a:bodyPr>
          <a:lstStyle/>
          <a:p>
            <a:r>
              <a:rPr lang="ru-RU" sz="2800" dirty="0" smtClean="0"/>
              <a:t>Гуманитарные, физико-математические, биолого-химические и другие группы, направления, отделения, школы</a:t>
            </a:r>
            <a:endParaRPr lang="ru-RU" sz="2800" dirty="0"/>
          </a:p>
        </p:txBody>
      </p:sp>
      <p:pic>
        <p:nvPicPr>
          <p:cNvPr id="7" name="Рисунок 6" descr="45161_a9einmk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34" r="1253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89098" y="1142984"/>
            <a:ext cx="3754902" cy="2057416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по уровню умственного развития</a:t>
            </a: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уровню достижений</a:t>
            </a:r>
            <a:endParaRPr lang="ru-RU" sz="2800" dirty="0"/>
          </a:p>
        </p:txBody>
      </p:sp>
      <p:pic>
        <p:nvPicPr>
          <p:cNvPr id="9" name="Рисунок 8" descr="strasti_po_vyishke_chto_zhdet_karelskih_studentov.1205279.2013_01_0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293" r="1229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89098" y="928670"/>
            <a:ext cx="3754902" cy="227173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по личностно-психологическим типам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Типу мышления, акцентуации характера, темпераменту и др.</a:t>
            </a:r>
            <a:endParaRPr lang="ru-RU" sz="2800" dirty="0"/>
          </a:p>
        </p:txBody>
      </p:sp>
      <p:pic>
        <p:nvPicPr>
          <p:cNvPr id="7" name="Рисунок 6" descr="441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82" r="12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по уровню здоровья 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физкультурные группы, группы ослабленного зрения, слуха, больничные классы</a:t>
            </a:r>
            <a:endParaRPr lang="ru-RU" sz="2800" dirty="0"/>
          </a:p>
        </p:txBody>
      </p:sp>
      <p:pic>
        <p:nvPicPr>
          <p:cNvPr id="5" name="Рисунок 4" descr="86899452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14290"/>
            <a:ext cx="828677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любой системе обучения в той или иной мере присутствует дифференцированный </a:t>
            </a:r>
            <a:r>
              <a:rPr lang="ru-RU" sz="2800" dirty="0" smtClean="0"/>
              <a:t>подход </a:t>
            </a:r>
            <a:r>
              <a:rPr lang="ru-RU" sz="2800" dirty="0"/>
              <a:t>и осуществляется более или менее разветвленная дифференциация. Поэтому сама </a:t>
            </a:r>
            <a:r>
              <a:rPr lang="ru-RU" sz="2800" b="1" i="1" dirty="0"/>
              <a:t>технология дифференцированного обучения, </a:t>
            </a:r>
            <a:r>
              <a:rPr lang="ru-RU" sz="2800" dirty="0"/>
              <a:t>как применение разнообразных методических средств, является включенной, проникающей технологией.</a:t>
            </a:r>
          </a:p>
          <a:p>
            <a:r>
              <a:rPr lang="ru-RU" sz="2800" i="1" dirty="0"/>
              <a:t>Однако в ряде педагогических систем дифференциация учебного процесса является приоритетным качеством, главной отличительной особенностью, и такие системы могут быть названы </a:t>
            </a:r>
            <a:r>
              <a:rPr lang="ru-RU" sz="2800" i="1" dirty="0" smtClean="0"/>
              <a:t>«технологиями </a:t>
            </a:r>
            <a:r>
              <a:rPr lang="ru-RU" sz="2800" i="1" dirty="0"/>
              <a:t>дифференцированного обучения».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-214338"/>
            <a:ext cx="7242048" cy="1143000"/>
          </a:xfrm>
        </p:spPr>
        <p:txBody>
          <a:bodyPr/>
          <a:lstStyle/>
          <a:p>
            <a:r>
              <a:rPr lang="ru-RU" i="1" dirty="0" smtClean="0"/>
              <a:t>Целевые ориентации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57158" y="1142984"/>
            <a:ext cx="3686172" cy="154304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Обучение каждого на уровне его возможностей и способностей.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571868" y="1142984"/>
            <a:ext cx="4714908" cy="164307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Приспособление (адаптация) обучения к особенностям различных групп учащихся.</a:t>
            </a:r>
            <a:endParaRPr lang="ru-RU" dirty="0"/>
          </a:p>
        </p:txBody>
      </p:sp>
      <p:pic>
        <p:nvPicPr>
          <p:cNvPr id="8" name="Рисунок 7" descr="99565437_1Reshetnikov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69984"/>
            <a:ext cx="3500430" cy="4188015"/>
          </a:xfrm>
          <a:prstGeom prst="rect">
            <a:avLst/>
          </a:prstGeom>
        </p:spPr>
      </p:pic>
      <p:pic>
        <p:nvPicPr>
          <p:cNvPr id="10" name="Рисунок 9" descr="view_98742_431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9494" y="2714621"/>
            <a:ext cx="5524505" cy="414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Особенности дифференциации по уровню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472386" cy="100289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Дифференциация по уровню умственного развития не получает в современной педагогике однозначной оценки; в ней имеются наряду с положительными и некоторые отрицательные аспекты.</a:t>
            </a:r>
            <a:endParaRPr lang="ru-RU" sz="1800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sz="half" idx="1"/>
          </p:nvPr>
        </p:nvGraphicFramePr>
        <p:xfrm>
          <a:off x="0" y="2500306"/>
          <a:ext cx="9144000" cy="4357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42852"/>
            <a:ext cx="7810504" cy="285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Дифференциация</a:t>
            </a:r>
            <a:r>
              <a:rPr lang="ru-RU" sz="3200" dirty="0" smtClean="0"/>
              <a:t> в переводе с латинского «</a:t>
            </a:r>
            <a:r>
              <a:rPr lang="ru-RU" sz="3200" dirty="0" err="1" smtClean="0"/>
              <a:t>difference</a:t>
            </a:r>
            <a:r>
              <a:rPr lang="ru-RU" sz="3200" dirty="0" smtClean="0"/>
              <a:t>» означает разделение, расслоение целого на различные части, формы, ступени.</a:t>
            </a:r>
            <a:endParaRPr lang="ru-RU" sz="3200" dirty="0"/>
          </a:p>
        </p:txBody>
      </p:sp>
      <p:pic>
        <p:nvPicPr>
          <p:cNvPr id="4" name="Рисунок 3" descr="Division-into-par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500306"/>
            <a:ext cx="5357850" cy="4052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Дифференцированное обучение </a:t>
            </a:r>
            <a:r>
              <a:rPr lang="ru-RU" dirty="0" smtClean="0"/>
              <a:t>- </a:t>
            </a:r>
            <a:r>
              <a:rPr lang="ru-RU" b="0" dirty="0" smtClean="0"/>
              <a:t>это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571612"/>
            <a:ext cx="3977640" cy="455455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1)Форма организации учебного процесса, при которой учитель работает с группой учащихся, составленной с учетом наличия у них каких-либо значимых для учебного процесса общих качеств 'гомогенная группа)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2)Часть общей дидактической системы, которая обеспечивает специализацию учебного процесса для различных групп обучаемых.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571480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Дифференциация </a:t>
            </a:r>
            <a:r>
              <a:rPr lang="ru-RU" b="0" dirty="0" smtClean="0"/>
              <a:t>обучения (дифференцированный подход в обучении) -это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28596" y="2000240"/>
            <a:ext cx="7643866" cy="114300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1)Создание разнообразных условий обучения для различных школ, классов, групп с целью учета особенностей их контингента;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072066" y="3143248"/>
            <a:ext cx="3214710" cy="37147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2) Комплекс методических, психолого-педагогических и организационно-управленческих мероприятий, обеспечивающих обучение в гомогенных группах.</a:t>
            </a:r>
            <a:endParaRPr lang="ru-RU" dirty="0"/>
          </a:p>
        </p:txBody>
      </p:sp>
      <p:pic>
        <p:nvPicPr>
          <p:cNvPr id="10" name="Рисунок 9" descr="гом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58742"/>
            <a:ext cx="5357817" cy="36992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Принцип дифференциации </a:t>
            </a:r>
            <a:r>
              <a:rPr lang="ru-RU" b="0" dirty="0" smtClean="0"/>
              <a:t>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429256" y="3283634"/>
            <a:ext cx="3388842" cy="31457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Положение, согласно которому педагогический процесс строится как дифференцированный. Одним из основных видов дифференциации (разделения) является индивидуальное обучение.</a:t>
            </a:r>
            <a:endParaRPr lang="ru-RU" sz="2000" dirty="0"/>
          </a:p>
        </p:txBody>
      </p:sp>
      <p:pic>
        <p:nvPicPr>
          <p:cNvPr id="6" name="Рисунок 5" descr="origin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192" r="919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8596" y="285728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Технология дифференцированного </a:t>
            </a:r>
            <a:r>
              <a:rPr lang="ru-RU" sz="2400" b="1" i="1" dirty="0" smtClean="0"/>
              <a:t>обучения</a:t>
            </a:r>
            <a:r>
              <a:rPr lang="ru-RU" sz="2400" b="1" i="1" dirty="0"/>
              <a:t> </a:t>
            </a:r>
            <a:r>
              <a:rPr lang="ru-RU" sz="2400" dirty="0"/>
              <a:t>представляет собой совокупность организационных решений, средств и методов дифференцированного обучения, охватывающих определенную часть учебного процесса.</a:t>
            </a:r>
          </a:p>
        </p:txBody>
      </p:sp>
      <p:pic>
        <p:nvPicPr>
          <p:cNvPr id="8" name="Рисунок 7" descr="копил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552432"/>
            <a:ext cx="3000396" cy="4305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2571744"/>
            <a:ext cx="6000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характерным </a:t>
            </a:r>
            <a:r>
              <a:rPr lang="ru-RU" b="1" i="1" dirty="0"/>
              <a:t>индивидуально-психологическим </a:t>
            </a:r>
            <a:r>
              <a:rPr lang="ru-RU" dirty="0"/>
              <a:t>особенностям детей, составляющим основу формирования гомогенных групп, различают </a:t>
            </a:r>
            <a:r>
              <a:rPr lang="ru-RU" dirty="0" smtClean="0"/>
              <a:t>дифференциацию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ab0546a085af1c7abab9c26154b067f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75" r="16675"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Школьные классы, возрастные параллели, разно возрастные группы</a:t>
            </a:r>
            <a:endParaRPr lang="ru-RU" sz="2400" dirty="0"/>
          </a:p>
        </p:txBody>
      </p:sp>
      <p:sp>
        <p:nvSpPr>
          <p:cNvPr id="11" name="Текст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b="1" i="1" dirty="0" smtClean="0"/>
              <a:t>По возрастному составу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/>
              <a:t>по полу</a:t>
            </a:r>
            <a:endParaRPr lang="ru-RU" sz="5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мужские, женские, смешанные классы, команды, школы</a:t>
            </a:r>
            <a:endParaRPr lang="ru-RU" sz="2800" dirty="0"/>
          </a:p>
        </p:txBody>
      </p:sp>
      <p:pic>
        <p:nvPicPr>
          <p:cNvPr id="9" name="Рисунок 8" descr="kadet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54" r="16654"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4343</TotalTime>
  <Words>284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Педагогические технологии на основе эффективности управления и организации учебного процесса:</vt:lpstr>
      <vt:lpstr>Слайд 2</vt:lpstr>
      <vt:lpstr>Дифференцированное обучение - это</vt:lpstr>
      <vt:lpstr>Дифференциация обучения (дифференцированный подход в обучении) -это</vt:lpstr>
      <vt:lpstr>Принцип дифференциации обучения</vt:lpstr>
      <vt:lpstr>Слайд 6</vt:lpstr>
      <vt:lpstr>Слайд 7</vt:lpstr>
      <vt:lpstr> По возрастному составу </vt:lpstr>
      <vt:lpstr>по полу</vt:lpstr>
      <vt:lpstr>по области интересов </vt:lpstr>
      <vt:lpstr>по уровню умственного развития</vt:lpstr>
      <vt:lpstr>по личностно-психологическим типам</vt:lpstr>
      <vt:lpstr>по уровню здоровья </vt:lpstr>
      <vt:lpstr>Слайд 14</vt:lpstr>
      <vt:lpstr>Целевые ориентации</vt:lpstr>
      <vt:lpstr>Особенности дифференциации по уровню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Artem</dc:creator>
  <cp:lastModifiedBy>Artem</cp:lastModifiedBy>
  <cp:revision>27</cp:revision>
  <dcterms:created xsi:type="dcterms:W3CDTF">2014-11-08T20:52:45Z</dcterms:created>
  <dcterms:modified xsi:type="dcterms:W3CDTF">2014-11-12T19:35:09Z</dcterms:modified>
</cp:coreProperties>
</file>