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custDataLst>
    <p:tags r:id="rId1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…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нормы морали</c:v>
                </c:pt>
                <c:pt idx="1">
                  <c:v>нормы права</c:v>
                </c:pt>
                <c:pt idx="2">
                  <c:v>религиозные нормы</c:v>
                </c:pt>
                <c:pt idx="3">
                  <c:v>политические нормы</c:v>
                </c:pt>
                <c:pt idx="4">
                  <c:v>традиции и обычаи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61</c:v>
                </c:pt>
                <c:pt idx="1">
                  <c:v>19</c:v>
                </c:pt>
                <c:pt idx="2">
                  <c:v>14</c:v>
                </c:pt>
                <c:pt idx="3">
                  <c:v>4</c:v>
                </c:pt>
                <c:pt idx="4">
                  <c:v>2</c:v>
                </c:pt>
              </c:numCache>
            </c:numRef>
          </c:val>
        </c:ser>
        <c:dLbls/>
      </c:pie3DChart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…</c:v>
                </c:pt>
              </c:strCache>
            </c:strRef>
          </c:tx>
          <c:explosion val="5"/>
          <c:dPt>
            <c:idx val="0"/>
            <c:explosion val="0"/>
          </c:dPt>
          <c:dPt>
            <c:idx val="1"/>
            <c:explosion val="12"/>
          </c:dPt>
          <c:cat>
            <c:strRef>
              <c:f>Лист1!$A$2:$A$3</c:f>
              <c:strCache>
                <c:ptCount val="2"/>
                <c:pt idx="0">
                  <c:v>Нет</c:v>
                </c:pt>
                <c:pt idx="1">
                  <c:v>Да 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12</c:v>
                </c:pt>
                <c:pt idx="1">
                  <c:v>88</c:v>
                </c:pt>
              </c:numCache>
            </c:numRef>
          </c:val>
        </c:ser>
        <c:dLbls/>
        <c:firstSliceAng val="0"/>
      </c:pieChart>
    </c:plotArea>
    <c:legend>
      <c:legendPos val="r"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prezentacija.biz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4725144"/>
            <a:ext cx="6400800" cy="1600200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dirty="0" smtClean="0"/>
              <a:t>Социологическое исследование</a:t>
            </a:r>
          </a:p>
          <a:p>
            <a:pPr algn="r"/>
            <a:r>
              <a:rPr lang="ru-RU" dirty="0" smtClean="0"/>
              <a:t>Подготовила</a:t>
            </a:r>
          </a:p>
          <a:p>
            <a:pPr algn="r"/>
            <a:r>
              <a:rPr lang="ru-RU" dirty="0" err="1" smtClean="0"/>
              <a:t>Похиленко</a:t>
            </a:r>
            <a:r>
              <a:rPr lang="ru-RU" dirty="0" smtClean="0"/>
              <a:t> Л.Н.</a:t>
            </a:r>
          </a:p>
          <a:p>
            <a:pPr algn="r"/>
            <a:r>
              <a:rPr lang="ru-RU" dirty="0" smtClean="0"/>
              <a:t>1 курс, Логистика, 422 группа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«Социальные нормы»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327108" y="3244334"/>
            <a:ext cx="2489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/>
              </a:rPr>
              <a:t>http://prezentacija.biz/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9283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332656"/>
            <a:ext cx="8496944" cy="5976664"/>
          </a:xfrm>
        </p:spPr>
        <p:txBody>
          <a:bodyPr>
            <a:norm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sz="3200" dirty="0" smtClean="0"/>
              <a:t>Из </a:t>
            </a:r>
            <a:r>
              <a:rPr lang="ru-RU" sz="3200" dirty="0"/>
              <a:t>полученных ответов ясно, что любая социальная норма имеет общий характер, и в этом смысле она адресуется не к конкретному человеку, а ко всем или к большой группе людей. Моральные нормы регулируют не «внутренний мир» человека, а отношения между людьми.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06211" y="4437112"/>
            <a:ext cx="3096344" cy="2322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4343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574827"/>
            <a:ext cx="6408712" cy="1566543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>
                <a:solidFill>
                  <a:schemeClr val="accent2">
                    <a:lumMod val="75000"/>
                  </a:schemeClr>
                </a:solidFill>
              </a:rPr>
              <a:t>Цель исследования:</a:t>
            </a:r>
            <a:r>
              <a:rPr lang="ru-RU" sz="4400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4400" dirty="0">
                <a:solidFill>
                  <a:schemeClr val="accent2">
                    <a:lumMod val="75000"/>
                  </a:schemeClr>
                </a:solidFill>
              </a:rPr>
            </a:br>
            <a:endParaRPr lang="ru-RU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2547938"/>
            <a:ext cx="8784975" cy="3977406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Главной целью моего социологического исследования является изучение значимости различных социальных норм в общества. А также выявить определенную иерархию норм, как они  распределяются в обществе по степени их социальной значимости.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4664"/>
            <a:ext cx="1691680" cy="1736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0118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24063"/>
            <a:ext cx="2016224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836712"/>
            <a:ext cx="7772400" cy="13620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dirty="0">
                <a:solidFill>
                  <a:schemeClr val="accent2">
                    <a:lumMod val="75000"/>
                  </a:schemeClr>
                </a:solidFill>
              </a:rPr>
              <a:t>Проблема исследования: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4049414"/>
          </a:xfrm>
        </p:spPr>
        <p:txBody>
          <a:bodyPr/>
          <a:lstStyle/>
          <a:p>
            <a:pPr algn="ctr"/>
            <a:r>
              <a:rPr lang="ru-RU" sz="3600" dirty="0">
                <a:solidFill>
                  <a:schemeClr val="tx1"/>
                </a:solidFill>
              </a:rPr>
              <a:t>Выводится ли содержание социальных норм , прежде всего, из реального поведения индивидов и социальных </a:t>
            </a:r>
            <a:r>
              <a:rPr lang="ru-RU" sz="3600" dirty="0" smtClean="0">
                <a:solidFill>
                  <a:schemeClr val="tx1"/>
                </a:solidFill>
              </a:rPr>
              <a:t>групп?</a:t>
            </a:r>
            <a:endParaRPr lang="ru-RU" sz="3600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35642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692696"/>
            <a:ext cx="8429737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27643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80928"/>
            <a:ext cx="8064896" cy="3096344"/>
          </a:xfrm>
        </p:spPr>
        <p:txBody>
          <a:bodyPr>
            <a:noAutofit/>
          </a:bodyPr>
          <a:lstStyle/>
          <a:p>
            <a:pPr algn="ctr"/>
            <a:r>
              <a:rPr lang="ru-RU" sz="4400" dirty="0">
                <a:solidFill>
                  <a:schemeClr val="accent2">
                    <a:lumMod val="75000"/>
                  </a:schemeClr>
                </a:solidFill>
              </a:rPr>
              <a:t>А вопрос был поставлен так: «</a:t>
            </a:r>
            <a:r>
              <a:rPr lang="ru-RU" sz="4400" i="1" u="sng" dirty="0">
                <a:solidFill>
                  <a:schemeClr val="accent2">
                    <a:lumMod val="75000"/>
                  </a:schemeClr>
                </a:solidFill>
              </a:rPr>
              <a:t>Какие социальные нормы играют важнейшую роль по вашему мнению</a:t>
            </a:r>
            <a:r>
              <a:rPr lang="ru-RU" sz="4400" dirty="0">
                <a:solidFill>
                  <a:schemeClr val="accent2">
                    <a:lumMod val="75000"/>
                  </a:schemeClr>
                </a:solidFill>
              </a:rPr>
              <a:t>?»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04664"/>
            <a:ext cx="3452161" cy="2589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77090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14400" y="476672"/>
            <a:ext cx="7772400" cy="5543128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19 человек – </a:t>
            </a:r>
            <a:r>
              <a:rPr lang="ru-RU" i="1" dirty="0"/>
              <a:t>нормы права</a:t>
            </a:r>
            <a:r>
              <a:rPr lang="ru-RU" dirty="0"/>
              <a:t> </a:t>
            </a:r>
            <a:endParaRPr lang="ru-RU" dirty="0" smtClean="0"/>
          </a:p>
          <a:p>
            <a:pPr lvl="0"/>
            <a:r>
              <a:rPr lang="ru-RU" dirty="0" smtClean="0"/>
              <a:t>61 </a:t>
            </a:r>
            <a:r>
              <a:rPr lang="ru-RU" dirty="0"/>
              <a:t>человек – </a:t>
            </a:r>
            <a:r>
              <a:rPr lang="ru-RU" i="1" dirty="0"/>
              <a:t>нормы морали</a:t>
            </a:r>
            <a:r>
              <a:rPr lang="ru-RU" dirty="0"/>
              <a:t> </a:t>
            </a:r>
            <a:endParaRPr lang="ru-RU" dirty="0" smtClean="0"/>
          </a:p>
          <a:p>
            <a:pPr lvl="0"/>
            <a:r>
              <a:rPr lang="ru-RU" dirty="0" smtClean="0"/>
              <a:t>4 </a:t>
            </a:r>
            <a:r>
              <a:rPr lang="ru-RU" dirty="0"/>
              <a:t>человека – </a:t>
            </a:r>
            <a:r>
              <a:rPr lang="ru-RU" i="1" dirty="0"/>
              <a:t>политические нормы</a:t>
            </a:r>
            <a:r>
              <a:rPr lang="ru-RU" dirty="0"/>
              <a:t> </a:t>
            </a:r>
            <a:endParaRPr lang="ru-RU" dirty="0" smtClean="0"/>
          </a:p>
          <a:p>
            <a:pPr lvl="0"/>
            <a:r>
              <a:rPr lang="ru-RU" dirty="0" smtClean="0"/>
              <a:t>14 </a:t>
            </a:r>
            <a:r>
              <a:rPr lang="ru-RU" dirty="0"/>
              <a:t>человек – </a:t>
            </a:r>
            <a:r>
              <a:rPr lang="ru-RU" i="1" dirty="0"/>
              <a:t>религиозные нормы</a:t>
            </a:r>
            <a:r>
              <a:rPr lang="ru-RU" dirty="0"/>
              <a:t> </a:t>
            </a:r>
            <a:endParaRPr lang="ru-RU" dirty="0" smtClean="0"/>
          </a:p>
          <a:p>
            <a:pPr lvl="0"/>
            <a:r>
              <a:rPr lang="ru-RU" dirty="0" smtClean="0"/>
              <a:t>2 </a:t>
            </a:r>
            <a:r>
              <a:rPr lang="ru-RU" dirty="0"/>
              <a:t>человека – </a:t>
            </a:r>
            <a:r>
              <a:rPr lang="ru-RU" i="1" dirty="0"/>
              <a:t>традиции и </a:t>
            </a:r>
            <a:r>
              <a:rPr lang="ru-RU" i="1" dirty="0" smtClean="0"/>
              <a:t>обычаи</a:t>
            </a:r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xmlns="" val="1446388374"/>
              </p:ext>
            </p:extLst>
          </p:nvPr>
        </p:nvGraphicFramePr>
        <p:xfrm>
          <a:off x="1331640" y="2564904"/>
          <a:ext cx="7200800" cy="42930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68434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88640"/>
            <a:ext cx="8784976" cy="640871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Это </a:t>
            </a:r>
            <a:r>
              <a:rPr lang="ru-RU" dirty="0"/>
              <a:t>можно объяснить тем, что правовые законы воплощают в себе принципы гуманизма, справедливости, равенства людей. </a:t>
            </a:r>
            <a:endParaRPr lang="ru-RU" dirty="0" smtClean="0"/>
          </a:p>
          <a:p>
            <a:pPr algn="ctr"/>
            <a:r>
              <a:rPr lang="ru-RU" dirty="0" smtClean="0"/>
              <a:t>Другими </a:t>
            </a:r>
            <a:r>
              <a:rPr lang="ru-RU" dirty="0"/>
              <a:t>словами, законы правового государства воплощаю в себе высшие моральные требования современного общества. Точная реализация правовых норм означает одновременно воплощение в общественную жизнь требований морали. В свою очередь нормы морали оказывают активное влияние на создание и реализацию правовых норм. </a:t>
            </a:r>
            <a:endParaRPr lang="ru-RU" dirty="0" smtClean="0"/>
          </a:p>
          <a:p>
            <a:pPr algn="ctr"/>
            <a:r>
              <a:rPr lang="ru-RU" dirty="0" smtClean="0"/>
              <a:t>Но </a:t>
            </a:r>
            <a:r>
              <a:rPr lang="ru-RU" dirty="0"/>
              <a:t>все таки, большинство голосов было отдано в пользу норм морали, так как именно они наполняют общество нравственным содержанием и определяют действия и поступки отдельных людей.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62838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88640"/>
            <a:ext cx="28575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996952"/>
            <a:ext cx="7772400" cy="3450307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Вопрос был поставлен так: «</a:t>
            </a:r>
            <a:r>
              <a:rPr lang="ru-RU" i="1" u="sng" dirty="0">
                <a:solidFill>
                  <a:schemeClr val="accent2">
                    <a:lumMod val="75000"/>
                  </a:schemeClr>
                </a:solidFill>
              </a:rPr>
              <a:t>Зависит ли культура человека от общества в котором он живет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?»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86404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i="1" dirty="0"/>
              <a:t>Да, зависит</a:t>
            </a:r>
            <a:r>
              <a:rPr lang="ru-RU" dirty="0"/>
              <a:t> – ответило 88 человек из 100</a:t>
            </a:r>
          </a:p>
          <a:p>
            <a:r>
              <a:rPr lang="ru-RU" i="1" dirty="0"/>
              <a:t>Не зависит  </a:t>
            </a:r>
            <a:r>
              <a:rPr lang="ru-RU" dirty="0"/>
              <a:t>- ответило 12 человек из 100.</a:t>
            </a:r>
          </a:p>
          <a:p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xmlns="" val="3517832804"/>
              </p:ext>
            </p:extLst>
          </p:nvPr>
        </p:nvGraphicFramePr>
        <p:xfrm>
          <a:off x="1835696" y="2636912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854671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ce6756f3d8201f2c7739bda16f127b652dd85e6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18</TotalTime>
  <Words>296</Words>
  <Application>Microsoft Office PowerPoint</Application>
  <PresentationFormat>Экран (4:3)</PresentationFormat>
  <Paragraphs>26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Справедливость</vt:lpstr>
      <vt:lpstr>«Социальные нормы»</vt:lpstr>
      <vt:lpstr>Цель исследования: </vt:lpstr>
      <vt:lpstr>Проблема исследования:  </vt:lpstr>
      <vt:lpstr>Слайд 4</vt:lpstr>
      <vt:lpstr>А вопрос был поставлен так: «Какие социальные нормы играют важнейшую роль по вашему мнению?»</vt:lpstr>
      <vt:lpstr>Слайд 6</vt:lpstr>
      <vt:lpstr>Слайд 7</vt:lpstr>
      <vt:lpstr>Вопрос был поставлен так: «Зависит ли культура человека от общества в котором он живет?» 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«Социальные нормы»</dc:title>
  <dc:creator>LolaLola</dc:creator>
  <cp:lastModifiedBy>nebom zav</cp:lastModifiedBy>
  <cp:revision>5</cp:revision>
  <dcterms:created xsi:type="dcterms:W3CDTF">2015-04-26T13:55:52Z</dcterms:created>
  <dcterms:modified xsi:type="dcterms:W3CDTF">2015-04-26T15:35:04Z</dcterms:modified>
</cp:coreProperties>
</file>