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sldIdLst>
    <p:sldId id="262" r:id="rId2"/>
    <p:sldId id="256" r:id="rId3"/>
    <p:sldId id="278" r:id="rId4"/>
    <p:sldId id="263" r:id="rId5"/>
    <p:sldId id="264" r:id="rId6"/>
    <p:sldId id="279" r:id="rId7"/>
    <p:sldId id="258" r:id="rId8"/>
    <p:sldId id="266" r:id="rId9"/>
    <p:sldId id="267" r:id="rId10"/>
    <p:sldId id="268" r:id="rId11"/>
    <p:sldId id="270" r:id="rId12"/>
    <p:sldId id="281" r:id="rId13"/>
    <p:sldId id="260" r:id="rId14"/>
    <p:sldId id="271" r:id="rId15"/>
    <p:sldId id="261" r:id="rId16"/>
    <p:sldId id="284" r:id="rId17"/>
    <p:sldId id="285" r:id="rId18"/>
    <p:sldId id="272" r:id="rId19"/>
    <p:sldId id="273" r:id="rId20"/>
    <p:sldId id="274" r:id="rId21"/>
    <p:sldId id="275" r:id="rId22"/>
    <p:sldId id="277" r:id="rId23"/>
    <p:sldId id="276" r:id="rId24"/>
    <p:sldId id="287" r:id="rId25"/>
    <p:sldId id="282" r:id="rId26"/>
    <p:sldId id="283" r:id="rId27"/>
    <p:sldId id="257" r:id="rId28"/>
    <p:sldId id="26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7D30-39B2-41D0-B9B3-E56B1F1F8526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BF635-B71B-44EA-9876-7925A0A58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2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BF635-B71B-44EA-9876-7925A0A585A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35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5445125"/>
            <a:ext cx="7272338" cy="792163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Мое   настроение</a:t>
            </a:r>
            <a:endParaRPr lang="ru-RU" b="1" dirty="0"/>
          </a:p>
        </p:txBody>
      </p:sp>
      <p:pic>
        <p:nvPicPr>
          <p:cNvPr id="13314" name="Picture 4" descr="CA00017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1052513"/>
            <a:ext cx="3167063" cy="3168650"/>
          </a:xfrm>
        </p:spPr>
      </p:pic>
      <p:pic>
        <p:nvPicPr>
          <p:cNvPr id="7" name="Picture 5" descr="SA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052513"/>
            <a:ext cx="3094037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074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79512" y="4005064"/>
            <a:ext cx="3816424" cy="271345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Какой вид транспорта наиболее зависим от погодных условий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Автомобильный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Авиационный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Трубопроводный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Морской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/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558207" y="260648"/>
            <a:ext cx="3581745" cy="6480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dirty="0" smtClean="0"/>
              <a:t>Транспорт</a:t>
            </a:r>
            <a:endParaRPr lang="ru-RU" sz="4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88740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6763"/>
            <a:ext cx="4090916" cy="2723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6" t="3822" r="1906" b="9292"/>
          <a:stretch/>
        </p:blipFill>
        <p:spPr bwMode="auto">
          <a:xfrm>
            <a:off x="4498061" y="3810244"/>
            <a:ext cx="4164855" cy="2742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4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татьяна\Desktop\Урок климат и человек\Рисунки к открытому уроку\к уроку 1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5509" t="48363" r="603" b="8681"/>
          <a:stretch>
            <a:fillRect/>
          </a:stretch>
        </p:blipFill>
        <p:spPr>
          <a:xfrm>
            <a:off x="323528" y="422523"/>
            <a:ext cx="3055937" cy="34385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3848" y="260648"/>
            <a:ext cx="5184576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Строительство</a:t>
            </a:r>
            <a:endParaRPr lang="ru-RU" dirty="0"/>
          </a:p>
        </p:txBody>
      </p:sp>
      <p:pic>
        <p:nvPicPr>
          <p:cNvPr id="5122" name="Picture 2" descr="http://uralstroyinvest.ddis18.ru/forum/download/file.php?id=3272&amp;sid=13f48b94e9906c7f14c2dd2c0775c35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53408"/>
            <a:ext cx="4019550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4502008" cy="302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984" y="1051656"/>
            <a:ext cx="3689963" cy="2767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058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3898776" cy="1252728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tx2">
                    <a:lumMod val="75000"/>
                  </a:schemeClr>
                </a:solidFill>
              </a:rPr>
              <a:t>Где  много осадков – дома с покатой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крышей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4" descr="IMG_0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5" y="1484784"/>
            <a:ext cx="3836467" cy="292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2" b="11740"/>
          <a:stretch/>
        </p:blipFill>
        <p:spPr bwMode="auto">
          <a:xfrm>
            <a:off x="4716016" y="1484784"/>
            <a:ext cx="3765036" cy="294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16016" y="26064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Русские избы на Европейском Севере строили на высоком подклети из-за высокого снежного покрова</a:t>
            </a:r>
          </a:p>
        </p:txBody>
      </p:sp>
      <p:pic>
        <p:nvPicPr>
          <p:cNvPr id="7" name="Picture 11" descr="IMG_0006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" t="21247" r="16855" b="3282"/>
          <a:stretch/>
        </p:blipFill>
        <p:spPr>
          <a:xfrm>
            <a:off x="288567" y="4253345"/>
            <a:ext cx="4419600" cy="260465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09052" y="596529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/>
              <a:t>В засушливых районах дома строят  </a:t>
            </a:r>
            <a:r>
              <a:rPr lang="ru-RU" sz="2400" dirty="0"/>
              <a:t>с плоскими крышами. </a:t>
            </a:r>
          </a:p>
        </p:txBody>
      </p:sp>
    </p:spTree>
    <p:extLst>
      <p:ext uri="{BB962C8B-B14F-4D97-AF65-F5344CB8AC3E}">
        <p14:creationId xmlns:p14="http://schemas.microsoft.com/office/powerpoint/2010/main" val="113548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ображение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69340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564904"/>
            <a:ext cx="6832269" cy="399330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Характер жилья и одежды.</a:t>
            </a:r>
          </a:p>
          <a:p>
            <a:r>
              <a:rPr lang="ru-RU" sz="3200" dirty="0" smtClean="0"/>
              <a:t>Характер питания.</a:t>
            </a:r>
          </a:p>
          <a:p>
            <a:r>
              <a:rPr lang="ru-RU" sz="3200" dirty="0"/>
              <a:t>Самочувствие.</a:t>
            </a:r>
          </a:p>
          <a:p>
            <a:r>
              <a:rPr lang="ru-RU" sz="3200" dirty="0" smtClean="0"/>
              <a:t>Расселение.</a:t>
            </a:r>
          </a:p>
          <a:p>
            <a:r>
              <a:rPr lang="ru-RU" sz="3200" dirty="0" smtClean="0"/>
              <a:t>Уровень производительных сил.</a:t>
            </a:r>
          </a:p>
          <a:p>
            <a:r>
              <a:rPr lang="ru-RU" sz="3200" dirty="0" smtClean="0"/>
              <a:t>Проектирование машин.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 определяет: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7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5083" y="558350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Агроклиматические ресурсы-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428737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свойства климата, позволяющие заниматься сельским хозяйством.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140968"/>
            <a:ext cx="7920880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Агроклиматология </a:t>
            </a:r>
            <a:r>
              <a:rPr lang="ru-RU" sz="4400" i="1" dirty="0" smtClean="0">
                <a:solidFill>
                  <a:schemeClr val="tx2">
                    <a:lumMod val="75000"/>
                  </a:schemeClr>
                </a:solidFill>
                <a:cs typeface="Arial" charset="0"/>
              </a:rPr>
              <a:t>занимается изучением агроклиматических ресурсов.</a:t>
            </a:r>
            <a:endParaRPr lang="en-US" sz="4400" i="1" dirty="0">
              <a:solidFill>
                <a:schemeClr val="tx2">
                  <a:lumMod val="75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7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2239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Какие климатические показатели являются агроклиматическими?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213"/>
            <a:ext cx="9036050" cy="49688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………………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почвы и приземного слоя воздуха.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……………….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, при которой начинается рост и развитие растений.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……………………………………….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Сумма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………………………………………………………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Обилие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………….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света.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Мощность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………………………..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покрова.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Наибольшее значение имеет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…………………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увлажнения.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5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климатические показатели являются агроклиматическими?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36912"/>
            <a:ext cx="8568952" cy="40321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Температура почвы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приземного слоя воздуха.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Минимальная температура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при которой начинается рост и развитие растений.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Продолжительность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безморозного периода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температур выше + 10</a:t>
            </a:r>
            <a:r>
              <a:rPr lang="ru-RU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градусов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Обилие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тепла, влаги, солнечного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света.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Мощность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снежного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покрова.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Наибольшее значение имеет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коэффициент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увлажнения.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8540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Неблагоприятные климатические явления: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/>
          <a:lstStyle/>
          <a:p>
            <a:r>
              <a:rPr lang="ru-RU" dirty="0" smtClean="0"/>
              <a:t>Засуха.</a:t>
            </a:r>
          </a:p>
          <a:p>
            <a:r>
              <a:rPr lang="ru-RU" dirty="0" smtClean="0"/>
              <a:t>Пыльные бури (суховеи).</a:t>
            </a:r>
          </a:p>
          <a:p>
            <a:r>
              <a:rPr lang="ru-RU" dirty="0" smtClean="0"/>
              <a:t>Ураганы.</a:t>
            </a:r>
          </a:p>
          <a:p>
            <a:r>
              <a:rPr lang="ru-RU" dirty="0" smtClean="0"/>
              <a:t>Туман.</a:t>
            </a:r>
          </a:p>
          <a:p>
            <a:r>
              <a:rPr lang="ru-RU" dirty="0" smtClean="0"/>
              <a:t>Заморозки.</a:t>
            </a:r>
          </a:p>
          <a:p>
            <a:r>
              <a:rPr lang="ru-RU" dirty="0" smtClean="0"/>
              <a:t>Гололед.</a:t>
            </a:r>
          </a:p>
          <a:p>
            <a:r>
              <a:rPr lang="ru-RU" dirty="0" smtClean="0"/>
              <a:t>Град.</a:t>
            </a:r>
          </a:p>
        </p:txBody>
      </p:sp>
    </p:spTree>
    <p:extLst>
      <p:ext uri="{BB962C8B-B14F-4D97-AF65-F5344CB8AC3E}">
        <p14:creationId xmlns:p14="http://schemas.microsoft.com/office/powerpoint/2010/main" val="226988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34681" y="5661247"/>
            <a:ext cx="45719" cy="4649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49073" y="1683677"/>
            <a:ext cx="4415415" cy="78641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Засуха – это длительная сухая погода с высокой температурой воздуха и отсутствием осадков.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8" y="980729"/>
            <a:ext cx="455930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39885"/>
            <a:ext cx="5652120" cy="311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90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4" y="1"/>
            <a:ext cx="9246221" cy="694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22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87815" y="692696"/>
            <a:ext cx="4546848" cy="12527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Пыльные бури </a:t>
            </a:r>
            <a:r>
              <a:rPr lang="ru-RU" sz="2400" dirty="0" smtClean="0"/>
              <a:t>– сильный и продолжительный ветер, выдувающий </a:t>
            </a:r>
            <a:br>
              <a:rPr lang="ru-RU" sz="2400" dirty="0" smtClean="0"/>
            </a:br>
            <a:r>
              <a:rPr lang="ru-RU" sz="2400" dirty="0" smtClean="0"/>
              <a:t>верхний слой почвы.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" y="260648"/>
            <a:ext cx="5176026" cy="344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021" y="3501008"/>
            <a:ext cx="5281980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2"/>
          <p:cNvSpPr>
            <a:spLocks noGrp="1"/>
          </p:cNvSpPr>
          <p:nvPr>
            <p:ph idx="1"/>
          </p:nvPr>
        </p:nvSpPr>
        <p:spPr>
          <a:xfrm>
            <a:off x="251519" y="4437112"/>
            <a:ext cx="3610502" cy="1977083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ru-RU" sz="2400" b="1" dirty="0" smtClean="0"/>
              <a:t>Суховей  </a:t>
            </a:r>
            <a:r>
              <a:rPr lang="ru-RU" sz="2400" dirty="0" smtClean="0"/>
              <a:t>– сильный, жаркий, сухой ветер, длящийся </a:t>
            </a:r>
            <a:r>
              <a:rPr lang="ru-RU" sz="2400" smtClean="0"/>
              <a:t>несколько дней.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3215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4402832" cy="201055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Ураган – ветер огромной скорости (более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30 м/с), обладающий разрушительной силой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4106341" cy="429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71725"/>
            <a:ext cx="4752528" cy="316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87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Град</a:t>
            </a:r>
            <a:r>
              <a:rPr lang="ru-RU" dirty="0" smtClean="0"/>
              <a:t> – осадки в виде частиц льда.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933329" cy="2950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59318"/>
            <a:ext cx="4032448" cy="3025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824" y="4260878"/>
            <a:ext cx="4105887" cy="2597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09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2746" y="338328"/>
            <a:ext cx="3974054" cy="125272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ЗАМОРОЗКИ – понижения температуры воздуха ниже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весной и осенью.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48" y="3611310"/>
            <a:ext cx="4296139" cy="322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" y="93843"/>
            <a:ext cx="4680520" cy="2641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1"/>
          <p:cNvSpPr>
            <a:spLocks noGrp="1"/>
          </p:cNvSpPr>
          <p:nvPr>
            <p:ph idx="1"/>
          </p:nvPr>
        </p:nvSpPr>
        <p:spPr>
          <a:xfrm>
            <a:off x="32226" y="3068960"/>
            <a:ext cx="4242565" cy="14016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ТУМАН – скопление водяных капель в нижнем слое тропосферы</a:t>
            </a:r>
            <a:endParaRPr lang="ru-RU" dirty="0"/>
          </a:p>
        </p:txBody>
      </p:sp>
      <p:sp>
        <p:nvSpPr>
          <p:cNvPr id="9" name="Объект 1"/>
          <p:cNvSpPr txBox="1">
            <a:spLocks/>
          </p:cNvSpPr>
          <p:nvPr/>
        </p:nvSpPr>
        <p:spPr>
          <a:xfrm>
            <a:off x="4885023" y="5573138"/>
            <a:ext cx="4242565" cy="12535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dirty="0" smtClean="0"/>
              <a:t>ГОЛОЛЕД – корка льда, образующаяся при замерзании капель дождя или тумана весной или осенью.</a:t>
            </a:r>
            <a:endParaRPr lang="ru-RU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746" y="2438635"/>
            <a:ext cx="4251742" cy="318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08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Какие меры нужно предпринимать для предотвращения последствий неблагоприятных климатических явлений?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00336" y="188640"/>
            <a:ext cx="8640960" cy="2016224"/>
          </a:xfrm>
          <a:prstGeom prst="rect">
            <a:avLst/>
          </a:prstGeo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Для того, чтобы предотвратить негативные последствия названных неблагоприятных климатических </a:t>
            </a:r>
            <a:r>
              <a:rPr lang="ru-RU" dirty="0">
                <a:solidFill>
                  <a:schemeClr val="tx1"/>
                </a:solidFill>
              </a:rPr>
              <a:t>я</a:t>
            </a:r>
            <a:r>
              <a:rPr lang="ru-RU" dirty="0" smtClean="0">
                <a:solidFill>
                  <a:schemeClr val="tx1"/>
                </a:solidFill>
              </a:rPr>
              <a:t>влений, необходимо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составлять прогноз погоды, а также проводить специальные мероприятия (посадка лесных полос), использовать современные способы обработки почвы и т.д.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Documents and Settings\пользователь\Рабочий стол\геогр\0_3385c_6d551aa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8496944" cy="463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74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348880"/>
            <a:ext cx="7848871" cy="3960440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800" b="1" dirty="0"/>
              <a:t>Какое влияние оказывает климат на здоровье и деятельность человека</a:t>
            </a:r>
            <a:r>
              <a:rPr lang="ru-RU" sz="2800" b="1" dirty="0" smtClean="0"/>
              <a:t>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/>
              <a:t>Верно ли высказывание Шарля-Луи де </a:t>
            </a:r>
            <a:r>
              <a:rPr lang="ru-RU" sz="2800" b="1" dirty="0" err="1" smtClean="0"/>
              <a:t>Монтескьё</a:t>
            </a:r>
            <a:r>
              <a:rPr lang="ru-RU" sz="2800" b="1" dirty="0" smtClean="0"/>
              <a:t>?</a:t>
            </a:r>
            <a:endParaRPr lang="ru-RU" sz="2800" dirty="0"/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/>
              <a:t>Что такое агроклиматические ресурсы?</a:t>
            </a:r>
            <a:endParaRPr lang="ru-RU" sz="2800" dirty="0"/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/>
              <a:t>Кроссворд «Географический диктант»</a:t>
            </a: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01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6841361"/>
              </p:ext>
            </p:extLst>
          </p:nvPr>
        </p:nvGraphicFramePr>
        <p:xfrm>
          <a:off x="1115616" y="1628800"/>
          <a:ext cx="6984770" cy="5040560"/>
        </p:xfrm>
        <a:graphic>
          <a:graphicData uri="http://schemas.openxmlformats.org/drawingml/2006/table">
            <a:tbl>
              <a:tblPr firstRow="1" firstCol="1" bandRow="1"/>
              <a:tblGrid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  <a:gridCol w="537290"/>
              </a:tblGrid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в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й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з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 CYR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3F3F3F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27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908720"/>
            <a:ext cx="4392488" cy="594928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200" dirty="0"/>
              <a:t>УДИВИТЕЛЬНЫЙ МИР</a:t>
            </a:r>
          </a:p>
          <a:p>
            <a:pPr marL="0" indent="0">
              <a:buNone/>
            </a:pPr>
            <a:r>
              <a:rPr lang="ru-RU" sz="4200" dirty="0"/>
              <a:t> </a:t>
            </a:r>
          </a:p>
          <a:p>
            <a:pPr marL="0" indent="0">
              <a:buNone/>
            </a:pPr>
            <a:r>
              <a:rPr lang="ru-RU" sz="4200" dirty="0"/>
              <a:t>Не нужны ни слова, ни дела,</a:t>
            </a:r>
          </a:p>
          <a:p>
            <a:pPr marL="0" indent="0">
              <a:buNone/>
            </a:pPr>
            <a:r>
              <a:rPr lang="ru-RU" sz="4200" dirty="0"/>
              <a:t>Чтоб приятное ждать от кого-то,</a:t>
            </a:r>
          </a:p>
          <a:p>
            <a:pPr marL="0" indent="0">
              <a:buNone/>
            </a:pPr>
            <a:r>
              <a:rPr lang="ru-RU" sz="4200" dirty="0"/>
              <a:t>Полный ласки, добра и тепла</a:t>
            </a:r>
          </a:p>
          <a:p>
            <a:pPr marL="0" indent="0">
              <a:buNone/>
            </a:pPr>
            <a:r>
              <a:rPr lang="ru-RU" sz="4200" dirty="0"/>
              <a:t>Мир свой дивный открыла природа.</a:t>
            </a:r>
          </a:p>
          <a:p>
            <a:pPr marL="0" indent="0">
              <a:buNone/>
            </a:pPr>
            <a:r>
              <a:rPr lang="ru-RU" sz="4200" dirty="0"/>
              <a:t> </a:t>
            </a:r>
          </a:p>
          <a:p>
            <a:pPr marL="0" indent="0">
              <a:buNone/>
            </a:pPr>
            <a:r>
              <a:rPr lang="ru-RU" sz="4200" dirty="0"/>
              <a:t>Всё даёт она щедрой рукой,</a:t>
            </a:r>
          </a:p>
          <a:p>
            <a:pPr marL="0" indent="0">
              <a:buNone/>
            </a:pPr>
            <a:r>
              <a:rPr lang="ru-RU" sz="4200" dirty="0"/>
              <a:t>И за это не надо ей </a:t>
            </a:r>
            <a:r>
              <a:rPr lang="ru-RU" sz="4200" dirty="0" smtClean="0"/>
              <a:t>платы,</a:t>
            </a:r>
            <a:endParaRPr lang="ru-RU" sz="4200" dirty="0"/>
          </a:p>
          <a:p>
            <a:pPr marL="0" indent="0">
              <a:buNone/>
            </a:pPr>
            <a:r>
              <a:rPr lang="ru-RU" sz="4200" dirty="0"/>
              <a:t>На душе от общенья покой,</a:t>
            </a:r>
          </a:p>
          <a:p>
            <a:pPr marL="0" indent="0">
              <a:buNone/>
            </a:pPr>
            <a:r>
              <a:rPr lang="ru-RU" sz="4200" dirty="0"/>
              <a:t>Так чудесно, что лучше не надо.</a:t>
            </a:r>
          </a:p>
          <a:p>
            <a:pPr marL="0" indent="0">
              <a:buNone/>
            </a:pPr>
            <a:r>
              <a:rPr lang="ru-RU" sz="4200" dirty="0"/>
              <a:t> </a:t>
            </a:r>
          </a:p>
          <a:p>
            <a:pPr marL="0" indent="0">
              <a:buNone/>
            </a:pPr>
            <a:r>
              <a:rPr lang="ru-RU" sz="4200" dirty="0"/>
              <a:t>Лес и луг, речка, золото ржи,</a:t>
            </a:r>
          </a:p>
          <a:p>
            <a:pPr marL="0" indent="0">
              <a:buNone/>
            </a:pPr>
            <a:r>
              <a:rPr lang="ru-RU" sz="4200" dirty="0"/>
              <a:t>Солнца луч в голубом небе ясный,</a:t>
            </a:r>
          </a:p>
          <a:p>
            <a:pPr marL="0" indent="0">
              <a:buNone/>
            </a:pPr>
            <a:r>
              <a:rPr lang="ru-RU" sz="4200" dirty="0"/>
              <a:t>Всё имеет для счастья души</a:t>
            </a:r>
          </a:p>
          <a:p>
            <a:pPr marL="0" indent="0">
              <a:buNone/>
            </a:pPr>
            <a:r>
              <a:rPr lang="ru-RU" sz="4200" dirty="0"/>
              <a:t>Удивительный мир и прекрасный</a:t>
            </a:r>
            <a:r>
              <a:rPr lang="ru-RU" sz="4200" dirty="0" smtClean="0"/>
              <a:t>.</a:t>
            </a:r>
          </a:p>
          <a:p>
            <a:pPr marL="0" indent="0">
              <a:buNone/>
            </a:pPr>
            <a:endParaRPr lang="ru-RU" sz="4200" dirty="0"/>
          </a:p>
          <a:p>
            <a:pPr marL="0" indent="0">
              <a:buNone/>
            </a:pPr>
            <a:r>
              <a:rPr lang="be-BY" sz="4200" dirty="0"/>
              <a:t>Анатолий Болутенко</a:t>
            </a:r>
            <a:endParaRPr lang="be-BY" sz="4200" b="1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6336" y="338328"/>
            <a:ext cx="1296144" cy="570392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59" y="2132856"/>
            <a:ext cx="4310063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93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980728"/>
            <a:ext cx="7408333" cy="492941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П. 11 </a:t>
            </a:r>
          </a:p>
          <a:p>
            <a:r>
              <a:rPr lang="ru-RU" sz="2800" dirty="0" smtClean="0"/>
              <a:t>Заполнить таблицу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532463"/>
              </p:ext>
            </p:extLst>
          </p:nvPr>
        </p:nvGraphicFramePr>
        <p:xfrm>
          <a:off x="323528" y="1988840"/>
          <a:ext cx="8532440" cy="43597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11754"/>
                <a:gridCol w="3084790"/>
                <a:gridCol w="3635896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явления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Особенности проявления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Районы проявления в России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Засуха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Суховеи 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Пыльная буря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Ураган 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Заморозки 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Сильные морозы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ливни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Гололед </a:t>
                      </a:r>
                      <a:endParaRPr lang="ru-RU" sz="20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Туман 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3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Всем хорошей погоды и благоприятного климата!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novostey.com/i2/8b838a2af7c76256a62aee9fa9fc4ed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385" b="4909"/>
          <a:stretch>
            <a:fillRect/>
          </a:stretch>
        </p:blipFill>
        <p:spPr>
          <a:xfrm>
            <a:off x="827088" y="1341438"/>
            <a:ext cx="7761287" cy="5272087"/>
          </a:xfrm>
        </p:spPr>
      </p:pic>
    </p:spTree>
    <p:extLst>
      <p:ext uri="{BB962C8B-B14F-4D97-AF65-F5344CB8AC3E}">
        <p14:creationId xmlns:p14="http://schemas.microsoft.com/office/powerpoint/2010/main" val="23672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Вариант 1.                    </a:t>
            </a:r>
            <a:r>
              <a:rPr lang="ru-RU" dirty="0"/>
              <a:t>В</a:t>
            </a:r>
            <a:r>
              <a:rPr lang="ru-RU" dirty="0" smtClean="0"/>
              <a:t>ариант 2. 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167866"/>
              </p:ext>
            </p:extLst>
          </p:nvPr>
        </p:nvGraphicFramePr>
        <p:xfrm>
          <a:off x="395536" y="1628801"/>
          <a:ext cx="3816424" cy="51088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16424"/>
              </a:tblGrid>
              <a:tr h="348227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Ответ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/>
                </a:tc>
              </a:tr>
              <a:tr h="1238748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Атмосферный вихрь с низким давлением в центре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/>
                </a:tc>
              </a:tr>
              <a:tr h="2437590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Отношение годовой суммы осадков к испаряемости (К=О/И). Используется для характеристики обеспеченности территории влагой.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/>
                </a:tc>
              </a:tr>
              <a:tr h="94398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  </a:t>
                      </a:r>
                      <a:r>
                        <a:rPr lang="ru-RU" sz="2400" dirty="0">
                          <a:effectLst/>
                        </a:rPr>
                        <a:t>3. Субарктический пояс.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95284581"/>
              </p:ext>
            </p:extLst>
          </p:nvPr>
        </p:nvGraphicFramePr>
        <p:xfrm>
          <a:off x="5004048" y="1628801"/>
          <a:ext cx="3822700" cy="504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2700"/>
              </a:tblGrid>
              <a:tr h="765968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Ответ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129553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Атмосферный вихрь с высоким давлением в центре.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2591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Количество влаги, которое может испариться с поверхности при данных атмосферных условиях.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885933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r>
                        <a:rPr lang="ru-RU" sz="2400" dirty="0" smtClean="0">
                          <a:effectLst/>
                        </a:rPr>
                        <a:t>3</a:t>
                      </a:r>
                      <a:r>
                        <a:rPr lang="ru-RU" sz="2400" dirty="0">
                          <a:effectLst/>
                        </a:rPr>
                        <a:t>. Муссонный климат.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795" marR="41795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9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04664"/>
            <a:ext cx="7777484" cy="156966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Власть климата сильнее всех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властей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74324"/>
            <a:ext cx="34956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318" y="2708919"/>
            <a:ext cx="38887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Шарль-Луи  де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Монтескьё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французский писатель, правовед и философ 1689 - 1755</a:t>
            </a:r>
          </a:p>
        </p:txBody>
      </p:sp>
    </p:spTree>
    <p:extLst>
      <p:ext uri="{BB962C8B-B14F-4D97-AF65-F5344CB8AC3E}">
        <p14:creationId xmlns:p14="http://schemas.microsoft.com/office/powerpoint/2010/main" val="290979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31840" y="620688"/>
            <a:ext cx="5554960" cy="2226576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"</a:t>
            </a:r>
            <a:r>
              <a:rPr lang="ru-RU" sz="27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Золото,золото</a:t>
            </a: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падает с неба"! </a:t>
            </a:r>
            <a:b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Дети кричат и </a:t>
            </a:r>
            <a:r>
              <a:rPr lang="ru-RU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бегут </a:t>
            </a: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за дождём… </a:t>
            </a:r>
            <a:b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Полноте, дети, его мы </a:t>
            </a:r>
            <a:r>
              <a:rPr lang="ru-RU" sz="27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сберём</a:t>
            </a: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b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Только </a:t>
            </a:r>
            <a:r>
              <a:rPr lang="ru-RU" sz="27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сберём</a:t>
            </a: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золотистым зерном </a:t>
            </a:r>
            <a:b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полных амбарах душистого хлеба!</a:t>
            </a:r>
            <a:b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27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(А. Майков)</a:t>
            </a: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3384376" cy="4391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416110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7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Цель урока</a:t>
            </a:r>
            <a:r>
              <a:rPr lang="ru-RU" dirty="0"/>
              <a:t>: </a:t>
            </a:r>
            <a:r>
              <a:rPr lang="ru-RU" dirty="0" smtClean="0"/>
              <a:t>сформировать </a:t>
            </a:r>
            <a:r>
              <a:rPr lang="ru-RU" dirty="0"/>
              <a:t>представление об агроклиматических ресурсах, расширить знания о влиянии климата на жизнь, здоровье, хозяйственную деятельность человека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ЗАВИСИМОСТЬ ЧЕЛОВЕКА ОТ КЛИМАТА.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АГРОКЛИМАТИЧЕСКИЕ РЕСУРСЫ</a:t>
            </a:r>
            <a:r>
              <a:rPr lang="ru-RU" sz="3200" b="1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8747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8" r="3776"/>
          <a:stretch/>
        </p:blipFill>
        <p:spPr bwMode="auto">
          <a:xfrm>
            <a:off x="-188556" y="941156"/>
            <a:ext cx="932452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757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313" y="274639"/>
            <a:ext cx="4176712" cy="121014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7" name="Picture 6" descr="http://img.rosbalt.ru/pics17/snegopad_2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1699252"/>
            <a:ext cx="18002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4" descr="http://vyatka.ru/upload/iblock/ed3/soln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743" y="260350"/>
            <a:ext cx="212407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80" y="2564904"/>
            <a:ext cx="3047966" cy="22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24" y="2564904"/>
            <a:ext cx="281695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952" y="261143"/>
            <a:ext cx="2084387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692" y="4725144"/>
            <a:ext cx="2806232" cy="197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583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987" y="476672"/>
            <a:ext cx="4834880" cy="132473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Влияние климата на питание человека.</a:t>
            </a:r>
            <a:br>
              <a:rPr lang="ru-RU" sz="2800" dirty="0" smtClean="0"/>
            </a:b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Может ли климат повлиять на формирование характера?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867" y="3034101"/>
            <a:ext cx="3912355" cy="3601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88894"/>
            <a:ext cx="3696331" cy="277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87684"/>
            <a:ext cx="3960440" cy="4137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79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717</TotalTime>
  <Words>561</Words>
  <Application>Microsoft Office PowerPoint</Application>
  <PresentationFormat>Экран (4:3)</PresentationFormat>
  <Paragraphs>178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Волна</vt:lpstr>
      <vt:lpstr>Мое   настроение</vt:lpstr>
      <vt:lpstr>Презентация PowerPoint</vt:lpstr>
      <vt:lpstr>Вариант 1.                    Вариант 2. </vt:lpstr>
      <vt:lpstr> </vt:lpstr>
      <vt:lpstr>"Золото,золото падает с неба"!  Дети кричат и бегут за дождём…  - Полноте, дети, его мы сберём,  Только сберём золотистым зерном  В полных амбарах душистого хлеба! (А. Майков) </vt:lpstr>
      <vt:lpstr>ЗАВИСИМОСТЬ ЧЕЛОВЕКА ОТ КЛИМАТА. АГРОКЛИМАТИЧЕСКИЕ РЕСУРСЫ.</vt:lpstr>
      <vt:lpstr>Презентация PowerPoint</vt:lpstr>
      <vt:lpstr>Здоровье </vt:lpstr>
      <vt:lpstr>Влияние климата на питание человека. Может ли климат повлиять на формирование характера?</vt:lpstr>
      <vt:lpstr>Презентация PowerPoint</vt:lpstr>
      <vt:lpstr>Строительство</vt:lpstr>
      <vt:lpstr>Где  много осадков – дома с покатой крышей</vt:lpstr>
      <vt:lpstr>Презентация PowerPoint</vt:lpstr>
      <vt:lpstr>Климат определяет:</vt:lpstr>
      <vt:lpstr>Презентация PowerPoint</vt:lpstr>
      <vt:lpstr>Какие климатические показатели являются агроклиматическими?  </vt:lpstr>
      <vt:lpstr>Какие климатические показатели являются агроклиматическими?</vt:lpstr>
      <vt:lpstr>Неблагоприятные климатические явления:</vt:lpstr>
      <vt:lpstr>Засуха – это длительная сухая погода с высокой температурой воздуха и отсутствием осадков.</vt:lpstr>
      <vt:lpstr>Пыльные бури – сильный и продолжительный ветер, выдувающий  верхний слой почвы.</vt:lpstr>
      <vt:lpstr>Ураган – ветер огромной скорости (более 30 м/с), обладающий разрушительной силой</vt:lpstr>
      <vt:lpstr>Град – осадки в виде частиц льда.</vt:lpstr>
      <vt:lpstr>ЗАМОРОЗКИ – понижения температуры воздуха ниже Оо  С весной и осенью.</vt:lpstr>
      <vt:lpstr>Какие меры нужно предпринимать для предотвращения последствий неблагоприятных климатических явлений?</vt:lpstr>
      <vt:lpstr>Закрепление</vt:lpstr>
      <vt:lpstr>Презентация PowerPoint</vt:lpstr>
      <vt:lpstr>Презентация PowerPoint</vt:lpstr>
      <vt:lpstr>Домашнее задание</vt:lpstr>
      <vt:lpstr>Всем хорошей погоды и благоприятного климата!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45</cp:revision>
  <dcterms:created xsi:type="dcterms:W3CDTF">2013-11-08T17:57:35Z</dcterms:created>
  <dcterms:modified xsi:type="dcterms:W3CDTF">2015-01-05T13:21:18Z</dcterms:modified>
</cp:coreProperties>
</file>