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60" r:id="rId6"/>
    <p:sldId id="263" r:id="rId7"/>
    <p:sldId id="261" r:id="rId8"/>
    <p:sldId id="276" r:id="rId9"/>
    <p:sldId id="264" r:id="rId10"/>
    <p:sldId id="262" r:id="rId11"/>
    <p:sldId id="259" r:id="rId12"/>
    <p:sldId id="270" r:id="rId13"/>
    <p:sldId id="267" r:id="rId14"/>
    <p:sldId id="268" r:id="rId15"/>
    <p:sldId id="266" r:id="rId16"/>
    <p:sldId id="265" r:id="rId17"/>
    <p:sldId id="275" r:id="rId18"/>
    <p:sldId id="274" r:id="rId19"/>
    <p:sldId id="273" r:id="rId20"/>
    <p:sldId id="272" r:id="rId21"/>
    <p:sldId id="277" r:id="rId22"/>
    <p:sldId id="281" r:id="rId23"/>
    <p:sldId id="280" r:id="rId24"/>
    <p:sldId id="278" r:id="rId25"/>
    <p:sldId id="285" r:id="rId26"/>
    <p:sldId id="284" r:id="rId27"/>
    <p:sldId id="288" r:id="rId28"/>
    <p:sldId id="282" r:id="rId29"/>
    <p:sldId id="287" r:id="rId30"/>
    <p:sldId id="291" r:id="rId31"/>
    <p:sldId id="279" r:id="rId32"/>
    <p:sldId id="283" r:id="rId33"/>
    <p:sldId id="286" r:id="rId34"/>
    <p:sldId id="289" r:id="rId35"/>
  </p:sldIdLst>
  <p:sldSz cx="9144000" cy="6858000" type="screen4x3"/>
  <p:notesSz cx="6858000" cy="9144000"/>
  <p:custDataLst>
    <p:tags r:id="rId3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59" autoAdjust="0"/>
    <p:restoredTop sz="94660"/>
  </p:normalViewPr>
  <p:slideViewPr>
    <p:cSldViewPr>
      <p:cViewPr varScale="1">
        <p:scale>
          <a:sx n="91" d="100"/>
          <a:sy n="91" d="100"/>
        </p:scale>
        <p:origin x="-8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prezentacija.biz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2132856"/>
            <a:ext cx="7772400" cy="1470025"/>
          </a:xfrm>
        </p:spPr>
        <p:txBody>
          <a:bodyPr/>
          <a:lstStyle/>
          <a:p>
            <a:r>
              <a:rPr lang="ru-RU" sz="10000" b="1" dirty="0" smtClean="0">
                <a:latin typeface="Ariston" panose="03000400000000000000" pitchFamily="66" charset="0"/>
              </a:rPr>
              <a:t>Псков</a:t>
            </a:r>
            <a:endParaRPr lang="ru-RU" sz="10000" b="1" dirty="0">
              <a:latin typeface="Ariston" panose="03000400000000000000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356331" y="6488668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prezentacija.biz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8424" y="274638"/>
            <a:ext cx="298376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890" y="274638"/>
            <a:ext cx="8519598" cy="639472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1615 году Псков был осаждён шведами. Войска Густава Адольфа подошли к крепости с севера. Несмотря на мощный артобстрел города, псковичи отбили ожесточённый штурм </a:t>
            </a:r>
            <a:r>
              <a:rPr lang="ru-RU" sz="2800" dirty="0" smtClean="0">
                <a:latin typeface="Ariston" panose="03000400000000000000" pitchFamily="66" charset="0"/>
              </a:rPr>
              <a:t>шведов.</a:t>
            </a:r>
            <a:endParaRPr lang="ru-RU" sz="2800" dirty="0">
              <a:latin typeface="Ariston" panose="03000400000000000000" pitchFamily="66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С </a:t>
            </a:r>
            <a:r>
              <a:rPr lang="ru-RU" sz="2800" dirty="0">
                <a:latin typeface="Ariston" panose="03000400000000000000" pitchFamily="66" charset="0"/>
              </a:rPr>
              <a:t>XVI века в Пскове стали нарастать социальные противоречия между </a:t>
            </a:r>
            <a:r>
              <a:rPr lang="ru-RU" sz="2800" dirty="0" err="1">
                <a:latin typeface="Ariston" panose="03000400000000000000" pitchFamily="66" charset="0"/>
              </a:rPr>
              <a:t>между</a:t>
            </a:r>
            <a:r>
              <a:rPr lang="ru-RU" sz="2800" dirty="0">
                <a:latin typeface="Ariston" panose="03000400000000000000" pitchFamily="66" charset="0"/>
              </a:rPr>
              <a:t> крестьянами и феодалами, горожанами и феодалами. </a:t>
            </a:r>
            <a:r>
              <a:rPr lang="ru-RU" sz="2800" dirty="0" smtClean="0">
                <a:latin typeface="Ariston" panose="03000400000000000000" pitchFamily="66" charset="0"/>
              </a:rPr>
              <a:t>В </a:t>
            </a:r>
            <a:r>
              <a:rPr lang="ru-RU" sz="2800" dirty="0">
                <a:latin typeface="Ariston" panose="03000400000000000000" pitchFamily="66" charset="0"/>
              </a:rPr>
              <a:t>период с </a:t>
            </a:r>
            <a:r>
              <a:rPr lang="ru-RU" sz="2800" dirty="0" smtClean="0">
                <a:latin typeface="Ariston" panose="03000400000000000000" pitchFamily="66" charset="0"/>
              </a:rPr>
              <a:t>166</a:t>
            </a:r>
            <a:r>
              <a:rPr lang="en-US" sz="2800" dirty="0" smtClean="0">
                <a:latin typeface="Ariston" panose="03000400000000000000" pitchFamily="66" charset="0"/>
              </a:rPr>
              <a:t>0</a:t>
            </a:r>
            <a:r>
              <a:rPr lang="ru-RU" sz="2800" dirty="0" smtClean="0">
                <a:latin typeface="Ariston" panose="03000400000000000000" pitchFamily="66" charset="0"/>
              </a:rPr>
              <a:t> </a:t>
            </a:r>
            <a:r>
              <a:rPr lang="ru-RU" sz="2800" dirty="0">
                <a:latin typeface="Ariston" panose="03000400000000000000" pitchFamily="66" charset="0"/>
              </a:rPr>
              <a:t>по 1611 года в Пскове вспыхивали восстания. В 1650 году в Пскове вспыхнуло новое крупное восстание. Поводом к нему послужило обязательство России по итогам русско-шведской войны 1614—1617 продать Швеции 12 тысяч четвертей хлеба по ценам псковского хлебного рынка. Продажа крупной партии хлеба привела к повышению цен на хлеб в два раза и послужила непосредственным поводом к началу </a:t>
            </a:r>
            <a:r>
              <a:rPr lang="ru-RU" sz="2800" dirty="0" smtClean="0">
                <a:latin typeface="Ariston" panose="03000400000000000000" pitchFamily="66" charset="0"/>
              </a:rPr>
              <a:t>восстания.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21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45720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1977" y="404664"/>
            <a:ext cx="8363272" cy="625070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последний раз Псков сыграл важную роль в военной истории дореволюционной России </a:t>
            </a:r>
            <a:r>
              <a:rPr lang="ru-RU" sz="2800" dirty="0" smtClean="0">
                <a:latin typeface="Ariston" panose="03000400000000000000" pitchFamily="66" charset="0"/>
              </a:rPr>
              <a:t>в </a:t>
            </a:r>
            <a:r>
              <a:rPr lang="ru-RU" sz="2800" dirty="0">
                <a:latin typeface="Ariston" panose="03000400000000000000" pitchFamily="66" charset="0"/>
              </a:rPr>
              <a:t>годы Северной войны. Зимой 1700—1701 разбитые под Нарвой русские полки были отведены в Псков. </a:t>
            </a:r>
            <a:r>
              <a:rPr lang="ru-RU" sz="2800" dirty="0" smtClean="0">
                <a:latin typeface="Ariston" panose="03000400000000000000" pitchFamily="66" charset="0"/>
              </a:rPr>
              <a:t>На </a:t>
            </a:r>
            <a:r>
              <a:rPr lang="ru-RU" sz="2800" dirty="0">
                <a:latin typeface="Ariston" panose="03000400000000000000" pitchFamily="66" charset="0"/>
              </a:rPr>
              <a:t>время Псков стал центром расположения действующей русской армии. После поражения под Нарвой Пскову стала угрожать </a:t>
            </a:r>
            <a:r>
              <a:rPr lang="ru-RU" sz="2800" dirty="0" smtClean="0">
                <a:latin typeface="Ariston" panose="03000400000000000000" pitchFamily="66" charset="0"/>
              </a:rPr>
              <a:t>опасность. </a:t>
            </a:r>
            <a:r>
              <a:rPr lang="ru-RU" sz="2800" dirty="0">
                <a:latin typeface="Ariston" panose="03000400000000000000" pitchFamily="66" charset="0"/>
              </a:rPr>
              <a:t>По приказу Петра I в псковской крепости были построены оборонительные сооружения по последнему слову военного искусства того </a:t>
            </a:r>
            <a:r>
              <a:rPr lang="ru-RU" sz="2800" dirty="0" smtClean="0">
                <a:latin typeface="Ariston" panose="03000400000000000000" pitchFamily="66" charset="0"/>
              </a:rPr>
              <a:t>времени. Псков </a:t>
            </a:r>
            <a:r>
              <a:rPr lang="ru-RU" sz="2800" dirty="0">
                <a:latin typeface="Ariston" panose="03000400000000000000" pitchFamily="66" charset="0"/>
              </a:rPr>
              <a:t>стал грозной крепостью, способной отразить врага. Однако боевые действия тогда так и не начались. Шведский король направил свои войска на запад против Польши и Саксонии. Расквартированные в Пскове войска сами перешли в </a:t>
            </a:r>
            <a:r>
              <a:rPr lang="ru-RU" sz="2800" dirty="0" smtClean="0">
                <a:latin typeface="Ariston" panose="03000400000000000000" pitchFamily="66" charset="0"/>
              </a:rPr>
              <a:t>наступление</a:t>
            </a:r>
            <a:r>
              <a:rPr lang="en-US" dirty="0">
                <a:latin typeface="Ariston" panose="03000400000000000000" pitchFamily="66" charset="0"/>
              </a:rPr>
              <a:t>.</a:t>
            </a:r>
            <a:endParaRPr lang="ru-RU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30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ston" panose="03000400000000000000" pitchFamily="66" charset="0"/>
              </a:rPr>
              <a:t>Часовня Ольги с видом на Троицкий собор</a:t>
            </a:r>
            <a:endParaRPr lang="ru-RU" b="1" dirty="0">
              <a:latin typeface="Ariston" panose="03000400000000000000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600200"/>
            <a:ext cx="6668219" cy="500561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820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532440" y="274638"/>
            <a:ext cx="15436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672"/>
            <a:ext cx="8229600" cy="576064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После Северной войны Псков перестал быть важным крупным торговым и оборонительным центром страны. По итогам войны границы отошли далеко на запад, и нужда в мощной крепости на Великой отпала. Получив выход к Балтийскому морю, Пётр I </a:t>
            </a:r>
            <a:r>
              <a:rPr lang="ru-RU" sz="2800" dirty="0" smtClean="0">
                <a:latin typeface="Ariston" panose="03000400000000000000" pitchFamily="66" charset="0"/>
              </a:rPr>
              <a:t>заложил      </a:t>
            </a:r>
            <a:r>
              <a:rPr lang="ru-RU" sz="2800" dirty="0">
                <a:latin typeface="Ariston" panose="03000400000000000000" pitchFamily="66" charset="0"/>
              </a:rPr>
              <a:t>Санкт-Петербург в дельте Невы, также Россия получила крупные приморские города Ригу и </a:t>
            </a:r>
            <a:r>
              <a:rPr lang="ru-RU" sz="2800" dirty="0" err="1">
                <a:latin typeface="Ariston" panose="03000400000000000000" pitchFamily="66" charset="0"/>
              </a:rPr>
              <a:t>Ревель</a:t>
            </a:r>
            <a:r>
              <a:rPr lang="ru-RU" sz="2800" dirty="0">
                <a:latin typeface="Ariston" panose="03000400000000000000" pitchFamily="66" charset="0"/>
              </a:rPr>
              <a:t> (Таллин), куда сместилась вся внешняя торговля. Псков же стал провинциальным </a:t>
            </a:r>
            <a:r>
              <a:rPr lang="ru-RU" sz="2800" dirty="0" smtClean="0">
                <a:latin typeface="Ariston" panose="03000400000000000000" pitchFamily="66" charset="0"/>
              </a:rPr>
              <a:t>городом.</a:t>
            </a:r>
            <a:endParaRPr lang="ru-RU" sz="2800" dirty="0">
              <a:latin typeface="Ariston" panose="03000400000000000000" pitchFamily="66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С </a:t>
            </a:r>
            <a:r>
              <a:rPr lang="ru-RU" sz="2800" dirty="0">
                <a:latin typeface="Ariston" panose="03000400000000000000" pitchFamily="66" charset="0"/>
              </a:rPr>
              <a:t>началом Отечественной войны 1812 года русским генералитетом рассматривался вариант наступления армии Наполеона на Санкт-Петербург. </a:t>
            </a:r>
          </a:p>
        </p:txBody>
      </p:sp>
    </p:spTree>
    <p:extLst>
      <p:ext uri="{BB962C8B-B14F-4D97-AF65-F5344CB8AC3E}">
        <p14:creationId xmlns:p14="http://schemas.microsoft.com/office/powerpoint/2010/main" xmlns="" val="1348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799" y="274638"/>
            <a:ext cx="45719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таком случае Псковская губерния попала бы в сферу военных действий, в связи с чем здесь был осуществлен ряд подготовительных мер: шло формирование резерва для гвардейских полков, создавались госпитали и склады. Однако ряд военных успехов русской армии предотвратил вторжение французов во Псков.</a:t>
            </a:r>
          </a:p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течение XIX века росла роль Пскова как города-памятника.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981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73224" y="260648"/>
            <a:ext cx="8229600" cy="1143000"/>
          </a:xfrm>
        </p:spPr>
        <p:txBody>
          <a:bodyPr/>
          <a:lstStyle/>
          <a:p>
            <a:r>
              <a:rPr lang="ru-RU" sz="3600" dirty="0" err="1">
                <a:latin typeface="Ariston" panose="03000400000000000000" pitchFamily="66" charset="0"/>
              </a:rPr>
              <a:t>Мирожский</a:t>
            </a:r>
            <a:r>
              <a:rPr lang="ru-RU" sz="3600" dirty="0">
                <a:latin typeface="Ariston" panose="03000400000000000000" pitchFamily="66" charset="0"/>
              </a:rPr>
              <a:t> </a:t>
            </a:r>
            <a:r>
              <a:rPr lang="ru-RU" sz="3600" dirty="0" smtClean="0">
                <a:latin typeface="Ariston" panose="03000400000000000000" pitchFamily="66" charset="0"/>
              </a:rPr>
              <a:t>монастырь</a:t>
            </a:r>
            <a:r>
              <a:rPr lang="en-US" sz="3600" dirty="0" smtClean="0">
                <a:latin typeface="Ariston" panose="03000400000000000000" pitchFamily="66" charset="0"/>
              </a:rPr>
              <a:t>,</a:t>
            </a:r>
            <a:r>
              <a:rPr lang="ru-RU" sz="3600" dirty="0" smtClean="0">
                <a:latin typeface="Ariston" panose="03000400000000000000" pitchFamily="66" charset="0"/>
              </a:rPr>
              <a:t> </a:t>
            </a:r>
            <a:r>
              <a:rPr lang="ru-RU" sz="3600" dirty="0">
                <a:latin typeface="Ariston" panose="03000400000000000000" pitchFamily="66" charset="0"/>
              </a:rPr>
              <a:t>Церковь Стефана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4509120"/>
            <a:ext cx="8147248" cy="147302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Своеобразие внешнему облику придавали многочисленные — свыше 50 — церкви, часовни и монастыри, средневековые гражданские каменные здания, древние обветшавшие крепостные стены.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67744" y="1310798"/>
            <a:ext cx="4862314" cy="319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595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604448" y="274638"/>
            <a:ext cx="82352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84613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течение XIX столетия Псков значительно вырос, больше стало каменных зданий. В XIX веке больше развитие в Пскове получили здравоохранение и образование. С 1838 года сала выходить газета «Псковские губернские ведомости». Строительство железной дороги способствовало подъёму экономики и расширению торговли. К 1881 году в городе открылся водопровод. Псков XIX века был небольшим, тихим, зелёным городком, жизнь в котором текла размеренно и спокойно, оживляясь в дни ярмарок, базаров, народных гуляний, церковных ходов, светских и религиозных праздников.</a:t>
            </a:r>
          </a:p>
          <a:p>
            <a:pPr algn="ctr"/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74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44408" y="274638"/>
            <a:ext cx="442392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84613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1904 году в городе была построена первая электростанция, в 1912 году открылось трамвайное движение. Летом 1914 года в размеренную трудовую жизнь Псковской губернии ворвалась война. В 1915 году линия фронта отстояла от Пскова всего в 250—300 км. В городе было введено военное положение. В Пскове разместились фронтовые резервные формирования, госпитали и тыловые военные службы. Город принял десятки тысяч раненых, военнопленных и беженцев. К концу 1917 года очень остро встала продовольственная проблема, в городе катастрофически не хватало </a:t>
            </a:r>
            <a:r>
              <a:rPr lang="ru-RU" sz="2800" dirty="0" smtClean="0">
                <a:latin typeface="Ariston" panose="03000400000000000000" pitchFamily="66" charset="0"/>
              </a:rPr>
              <a:t>хлеба.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1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878329" y="1022600"/>
            <a:ext cx="3283396" cy="1872208"/>
          </a:xfrm>
        </p:spPr>
        <p:txBody>
          <a:bodyPr/>
          <a:lstStyle/>
          <a:p>
            <a:r>
              <a:rPr lang="ru-RU" sz="3600" dirty="0" smtClean="0">
                <a:latin typeface="Ariston" panose="03000400000000000000" pitchFamily="66" charset="0"/>
              </a:rPr>
              <a:t>Электростанция Пскова</a:t>
            </a:r>
            <a:endParaRPr lang="ru-RU" sz="3600" dirty="0">
              <a:latin typeface="Ariston" panose="03000400000000000000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60616"/>
            <a:ext cx="5069532" cy="3416059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437112"/>
            <a:ext cx="3826768" cy="168905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latin typeface="Ariston" panose="03000400000000000000" pitchFamily="66" charset="0"/>
              </a:rPr>
              <a:t>Трамваи в городе Псков</a:t>
            </a:r>
            <a:endParaRPr lang="ru-RU" sz="3600" dirty="0">
              <a:latin typeface="Ariston" panose="03000400000000000000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321" y="3356992"/>
            <a:ext cx="4676807" cy="324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754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45720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986" y="846138"/>
            <a:ext cx="8568952" cy="542679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2 марта 1917 года в вагоне царского поезда на станции Псков император Николай II отрёкся от престола. Сразу же после получения известия о победе вооруженного восстания в Петрограде и сформирования там новой власти 3-4 марта 1917 года в Пскове </a:t>
            </a:r>
            <a:r>
              <a:rPr lang="ru-RU" sz="2800" dirty="0" smtClean="0">
                <a:latin typeface="Ariston" panose="03000400000000000000" pitchFamily="66" charset="0"/>
              </a:rPr>
              <a:t>прошли </a:t>
            </a:r>
            <a:r>
              <a:rPr lang="ru-RU" sz="2800" dirty="0">
                <a:latin typeface="Ariston" panose="03000400000000000000" pitchFamily="66" charset="0"/>
              </a:rPr>
              <a:t>многолюдные митинги, шествия и манифестации рабочих, солдат и других граждан, радостно приветствовавших победоносную </a:t>
            </a:r>
            <a:r>
              <a:rPr lang="ru-RU" sz="2800" dirty="0" smtClean="0">
                <a:latin typeface="Ariston" panose="03000400000000000000" pitchFamily="66" charset="0"/>
              </a:rPr>
              <a:t>революцию.</a:t>
            </a:r>
            <a:endParaRPr lang="ru-RU" sz="2800" dirty="0">
              <a:latin typeface="Ariston" panose="03000400000000000000" pitchFamily="66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26 </a:t>
            </a:r>
            <a:r>
              <a:rPr lang="ru-RU" sz="2800" dirty="0">
                <a:latin typeface="Ariston" panose="03000400000000000000" pitchFamily="66" charset="0"/>
              </a:rPr>
              <a:t>октября </a:t>
            </a:r>
            <a:r>
              <a:rPr lang="ru-RU" sz="2800" dirty="0" smtClean="0">
                <a:latin typeface="Ariston" panose="03000400000000000000" pitchFamily="66" charset="0"/>
              </a:rPr>
              <a:t>1917 </a:t>
            </a:r>
            <a:r>
              <a:rPr lang="ru-RU" sz="2800" dirty="0">
                <a:latin typeface="Ariston" panose="03000400000000000000" pitchFamily="66" charset="0"/>
              </a:rPr>
              <a:t>года Псковский Совет рабочих и солдатских депутатов объявил об установлении во Пскове Советской власти. </a:t>
            </a:r>
          </a:p>
        </p:txBody>
      </p:sp>
    </p:spTree>
    <p:extLst>
      <p:ext uri="{BB962C8B-B14F-4D97-AF65-F5344CB8AC3E}">
        <p14:creationId xmlns:p14="http://schemas.microsoft.com/office/powerpoint/2010/main" xmlns="" val="31931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ston" panose="03000400000000000000" pitchFamily="66" charset="0"/>
              </a:rPr>
              <a:t>История города</a:t>
            </a:r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0364" y="1268760"/>
            <a:ext cx="8363272" cy="547260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 Официальной </a:t>
            </a:r>
            <a:r>
              <a:rPr lang="ru-RU" sz="2800" dirty="0">
                <a:latin typeface="Ariston" panose="03000400000000000000" pitchFamily="66" charset="0"/>
              </a:rPr>
              <a:t>датой основания Пскова принято считать 903 год — год первого упоминания города в летописи. Согласно легенде, Псков был основан княгиней Ольгой; когда она стояла на берегу Великой, ей явилось видение: три луча, исходящих с неба, сошлись на противоположном берегу. На этом месте княгиня и повелела возвести собор в честь святой Троицы, а вокруг «град велик, славен и во всем изобилии!»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19675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С 28 октября по 1 ноября 1917 года в городе велась ожесточённые бои с силами, поддерживавшими Временное правительство, после чего Советская власть во Пскове окончательно утвердилась.</a:t>
            </a:r>
          </a:p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С 25 февраля по 25 ноября 1918 года Псков был оккупирован войсками кайзеровской Германии. С 25 мая по 26 августа 1919 года Псков был временно захвачен ещё раз — теперь уже </a:t>
            </a:r>
            <a:r>
              <a:rPr lang="ru-RU" sz="2800" dirty="0" err="1">
                <a:latin typeface="Ariston" panose="03000400000000000000" pitchFamily="66" charset="0"/>
              </a:rPr>
              <a:t>белоэстонцами</a:t>
            </a:r>
            <a:r>
              <a:rPr lang="ru-RU" sz="2800" dirty="0">
                <a:latin typeface="Ariston" panose="03000400000000000000" pitchFamily="66" charset="0"/>
              </a:rPr>
              <a:t> и белогвардейскими отрядами С. Н. </a:t>
            </a:r>
            <a:r>
              <a:rPr lang="ru-RU" sz="2800" dirty="0" err="1">
                <a:latin typeface="Ariston" panose="03000400000000000000" pitchFamily="66" charset="0"/>
              </a:rPr>
              <a:t>Булак-Балаховича</a:t>
            </a:r>
            <a:r>
              <a:rPr lang="ru-RU" sz="2800" dirty="0">
                <a:latin typeface="Ariston" panose="03000400000000000000" pitchFamily="66" charset="0"/>
              </a:rPr>
              <a:t>.</a:t>
            </a:r>
          </a:p>
          <a:p>
            <a:pPr marL="0" indent="0" algn="ctr">
              <a:buNone/>
            </a:pP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187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404664"/>
            <a:ext cx="8157592" cy="1224136"/>
          </a:xfrm>
        </p:spPr>
        <p:txBody>
          <a:bodyPr/>
          <a:lstStyle/>
          <a:p>
            <a:r>
              <a:rPr lang="ru-RU" b="1" dirty="0">
                <a:latin typeface="Ariston" panose="03000400000000000000" pitchFamily="66" charset="0"/>
              </a:rPr>
              <a:t>Великая Отечественная </a:t>
            </a:r>
            <a:r>
              <a:rPr lang="ru-RU" b="1" dirty="0" smtClean="0">
                <a:latin typeface="Ariston" panose="03000400000000000000" pitchFamily="66" charset="0"/>
              </a:rPr>
              <a:t>война</a:t>
            </a:r>
            <a:r>
              <a:rPr lang="en-US" b="1" dirty="0" smtClean="0">
                <a:latin typeface="Ariston" panose="03000400000000000000" pitchFamily="66" charset="0"/>
              </a:rPr>
              <a:t>.</a:t>
            </a:r>
            <a:r>
              <a:rPr lang="ru-RU" b="1" dirty="0" smtClean="0">
                <a:latin typeface="Ariston" panose="03000400000000000000" pitchFamily="66" charset="0"/>
              </a:rPr>
              <a:t/>
            </a:r>
            <a:br>
              <a:rPr lang="ru-RU" b="1" dirty="0" smtClean="0">
                <a:latin typeface="Ariston" panose="03000400000000000000" pitchFamily="66" charset="0"/>
              </a:rPr>
            </a:br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050900"/>
            <a:ext cx="8157592" cy="56886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22 июня 1941 года псковичи, как и вся страна, были потрясены сообщением о начале войны с фашистской Германией. Но в первые дни люди не получали достоверной информации, поэтому верили, что враг будет остановлен и разбит у западной границы. Однако в первые же дни в Псков прибыли беженцы из Белоруссии и Прибалтики, тогда стало ясно реальное положение дел на фронте в начале войны. Со 2 июля Псков стал подвергаться бомбёжкам. </a:t>
            </a:r>
          </a:p>
        </p:txBody>
      </p:sp>
    </p:spTree>
    <p:extLst>
      <p:ext uri="{BB962C8B-B14F-4D97-AF65-F5344CB8AC3E}">
        <p14:creationId xmlns:p14="http://schemas.microsoft.com/office/powerpoint/2010/main" xmlns="" val="161974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26876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первый же день бомбардировок началась эвакуация: в первую очередь из города были вывезены деньги, архивы, промышленное оборудование, а с приближением фронта началась эвакуация мирного населения. В ночь с 7 на 8 июля гитлеровцам удалось прорвать сопротивление советских танковых дивизий и прорваться к окраине Пскова в районе Крестов. Почти на сутки задержали оккупантов взорванные мосты через реку </a:t>
            </a:r>
            <a:r>
              <a:rPr lang="ru-RU" sz="2800" dirty="0" smtClean="0">
                <a:latin typeface="Ariston" panose="03000400000000000000" pitchFamily="66" charset="0"/>
              </a:rPr>
              <a:t>Великую.</a:t>
            </a: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</a:t>
            </a:r>
            <a:r>
              <a:rPr lang="ru-RU" sz="2800" dirty="0">
                <a:latin typeface="Ariston" panose="03000400000000000000" pitchFamily="66" charset="0"/>
              </a:rPr>
              <a:t>9 июля Псков был </a:t>
            </a:r>
            <a:r>
              <a:rPr lang="ru-RU" sz="2800" dirty="0" smtClean="0">
                <a:latin typeface="Ariston" panose="03000400000000000000" pitchFamily="66" charset="0"/>
              </a:rPr>
              <a:t>взят.</a:t>
            </a:r>
            <a:r>
              <a:rPr lang="ru-RU" sz="2800" dirty="0">
                <a:latin typeface="Ariston" panose="03000400000000000000" pitchFamily="66" charset="0"/>
              </a:rPr>
              <a:t/>
            </a:r>
            <a:br>
              <a:rPr lang="ru-RU" sz="2800" dirty="0">
                <a:latin typeface="Ariston" panose="03000400000000000000" pitchFamily="66" charset="0"/>
              </a:rPr>
            </a:b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20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5755339"/>
            <a:ext cx="6480720" cy="1102660"/>
          </a:xfrm>
        </p:spPr>
        <p:txBody>
          <a:bodyPr/>
          <a:lstStyle/>
          <a:p>
            <a:r>
              <a:rPr lang="ru-RU" sz="3600" dirty="0">
                <a:latin typeface="Ariston" panose="03000400000000000000" pitchFamily="66" charset="0"/>
              </a:rPr>
              <a:t>Псковско-рижская оккупационная газета «За родину».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3356992"/>
            <a:ext cx="3356051" cy="2520768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02461"/>
            <a:ext cx="8064896" cy="30211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городе установился суровый оккупационный режим. Горожане теперь были обязаны жить по немецким законам. Была введена обязательная трудовая повинность для всех лиц от 18 до 45 лет, которая в дальнейшем была распространена на тех, кому исполнилось 15, и продлена до 65 лет для мужчин и до 45 лет для женщин. </a:t>
            </a:r>
          </a:p>
        </p:txBody>
      </p:sp>
    </p:spTree>
    <p:extLst>
      <p:ext uri="{BB962C8B-B14F-4D97-AF65-F5344CB8AC3E}">
        <p14:creationId xmlns:p14="http://schemas.microsoft.com/office/powerpoint/2010/main" xmlns="" val="403197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61759"/>
            <a:ext cx="45720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548680"/>
            <a:ext cx="8435280" cy="5649491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</a:t>
            </a:r>
            <a:r>
              <a:rPr lang="ru-RU" sz="2800" dirty="0">
                <a:latin typeface="Ariston" panose="03000400000000000000" pitchFamily="66" charset="0"/>
              </a:rPr>
              <a:t>Многие из оставшихся на оккупированной территории работали на электростанции, на железной дороге, торфоразработках и кожевенном заводе, подвергаясь за малейшую провинность наказанию розгами. В начальный период оккупации немецкая администрация стремилась сохранить коллективную организацию труда, что давало возможность централизованно получать сельскохозяйственную продукцию. </a:t>
            </a:r>
            <a:r>
              <a:rPr lang="ru-RU" sz="2800" dirty="0" smtClean="0">
                <a:latin typeface="Ariston" panose="03000400000000000000" pitchFamily="66" charset="0"/>
              </a:rPr>
              <a:t>Экономическое </a:t>
            </a:r>
            <a:r>
              <a:rPr lang="ru-RU" sz="2800" dirty="0">
                <a:latin typeface="Ariston" panose="03000400000000000000" pitchFamily="66" charset="0"/>
              </a:rPr>
              <a:t>ограбление сопровождалось выполнением генерального плана «Ост», согласно которому часть мирного населения подвергалось уничтожению, а часть переселению в Сибирь. В Крестах был основан концлагерь, в котором было до смерти замучено 65 тысяч </a:t>
            </a:r>
            <a:r>
              <a:rPr lang="ru-RU" sz="2800" dirty="0" smtClean="0">
                <a:latin typeface="Ariston" panose="03000400000000000000" pitchFamily="66" charset="0"/>
              </a:rPr>
              <a:t>человек.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1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637728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145" y="274638"/>
            <a:ext cx="8455768" cy="69847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Уже в первые месяцы оккупации были организованы небольшие партизанские отряды. В 1942 году шло активное формирование партизанского </a:t>
            </a:r>
            <a:r>
              <a:rPr lang="ru-RU" sz="2800" dirty="0" smtClean="0">
                <a:latin typeface="Ariston" panose="03000400000000000000" pitchFamily="66" charset="0"/>
              </a:rPr>
              <a:t>движения. </a:t>
            </a:r>
            <a:r>
              <a:rPr lang="ru-RU" sz="2800" dirty="0">
                <a:latin typeface="Ariston" panose="03000400000000000000" pitchFamily="66" charset="0"/>
              </a:rPr>
              <a:t>Партизаны внесли большой вклад в общую Победу: уничтожили значительное число живой силы и техники противника, превратили оккупированную территорию в зону постоянной опасности; вселяли неуверенность и страх в немецких солдат и </a:t>
            </a:r>
            <a:r>
              <a:rPr lang="ru-RU" sz="2800" dirty="0" smtClean="0">
                <a:latin typeface="Ariston" panose="03000400000000000000" pitchFamily="66" charset="0"/>
              </a:rPr>
              <a:t>офицеров.</a:t>
            </a:r>
            <a:endParaRPr lang="ru-RU" sz="2800" dirty="0">
              <a:latin typeface="Ariston" panose="03000400000000000000" pitchFamily="66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После </a:t>
            </a:r>
            <a:r>
              <a:rPr lang="ru-RU" sz="2800" dirty="0">
                <a:latin typeface="Ariston" panose="03000400000000000000" pitchFamily="66" charset="0"/>
              </a:rPr>
              <a:t>освобождения 21 июля 1944 года Острова создалась реальная угроза окружения фашистских группировок в районе Пскова. Началось паническое отступление немецких войск, что и создало благоприятные условия для наступления войск 42-й армии 3-го Прибалтийского </a:t>
            </a:r>
            <a:r>
              <a:rPr lang="ru-RU" sz="2800" dirty="0" smtClean="0">
                <a:latin typeface="Ariston" panose="03000400000000000000" pitchFamily="66" charset="0"/>
              </a:rPr>
              <a:t>фронта.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20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56572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0060" y="548680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38536" y="46225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Ariston" panose="03000400000000000000" pitchFamily="66" charset="0"/>
              </a:rPr>
              <a:t>Церковь Одигитрии, </a:t>
            </a:r>
            <a:r>
              <a:rPr lang="ru-RU" sz="3600" dirty="0">
                <a:latin typeface="Ariston" panose="03000400000000000000" pitchFamily="66" charset="0"/>
              </a:rPr>
              <a:t>1945 г.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319593"/>
            <a:ext cx="7672040" cy="522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90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Основной удар по Пскову нанесли 128-я и 376-я стрелковые дивизии с приданными соединениями и частями. 22 июля 376-я дивизия начала продвижение к Пскову, обойдя Ваулины Горы (близ деревни </a:t>
            </a:r>
            <a:r>
              <a:rPr lang="ru-RU" sz="2800" dirty="0" err="1">
                <a:latin typeface="Ariston" panose="03000400000000000000" pitchFamily="66" charset="0"/>
              </a:rPr>
              <a:t>Ваулино</a:t>
            </a:r>
            <a:r>
              <a:rPr lang="ru-RU" sz="2800" dirty="0">
                <a:latin typeface="Ariston" panose="03000400000000000000" pitchFamily="66" charset="0"/>
              </a:rPr>
              <a:t>), и в районе посёлка </a:t>
            </a:r>
            <a:r>
              <a:rPr lang="ru-RU" sz="2800" dirty="0" err="1">
                <a:latin typeface="Ariston" panose="03000400000000000000" pitchFamily="66" charset="0"/>
              </a:rPr>
              <a:t>Писковичи</a:t>
            </a:r>
            <a:r>
              <a:rPr lang="ru-RU" sz="2800" dirty="0">
                <a:latin typeface="Ariston" panose="03000400000000000000" pitchFamily="66" charset="0"/>
              </a:rPr>
              <a:t> вышла к реке Великой. 23 июля Псков был освобождён: уже утром 376-я дивизия форсировала реку в районе псковского кремля и освободила западную часть города, а 128-я дивизия освободила его центр и восточную часть — от кремля до </a:t>
            </a:r>
            <a:r>
              <a:rPr lang="ru-RU" sz="2800" dirty="0" err="1">
                <a:latin typeface="Ariston" panose="03000400000000000000" pitchFamily="66" charset="0"/>
              </a:rPr>
              <a:t>Черехи</a:t>
            </a:r>
            <a:r>
              <a:rPr lang="ru-RU" sz="2800" dirty="0">
                <a:latin typeface="Ariston" panose="03000400000000000000" pitchFamily="66" charset="0"/>
              </a:rPr>
              <a:t>. Форсирование реки Великой создало условия для освобождения </a:t>
            </a:r>
            <a:r>
              <a:rPr lang="ru-RU" sz="2800" dirty="0" err="1">
                <a:latin typeface="Ariston" panose="03000400000000000000" pitchFamily="66" charset="0"/>
              </a:rPr>
              <a:t>Завеличья</a:t>
            </a:r>
            <a:r>
              <a:rPr lang="ru-RU" sz="2800" dirty="0">
                <a:latin typeface="Ariston" panose="03000400000000000000" pitchFamily="66" charset="0"/>
              </a:rPr>
              <a:t> и дальнейшего продвижения по шоссе Псков — </a:t>
            </a:r>
            <a:r>
              <a:rPr lang="ru-RU" sz="2800" dirty="0" smtClean="0">
                <a:latin typeface="Ariston" panose="03000400000000000000" pitchFamily="66" charset="0"/>
              </a:rPr>
              <a:t>Рига.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89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778322"/>
            <a:ext cx="3826768" cy="5386610"/>
          </a:xfrm>
        </p:spPr>
        <p:txBody>
          <a:bodyPr/>
          <a:lstStyle/>
          <a:p>
            <a:r>
              <a:rPr lang="ru-RU" sz="3600" dirty="0">
                <a:latin typeface="Ariston" panose="03000400000000000000" pitchFamily="66" charset="0"/>
              </a:rPr>
              <a:t>Памятник Неизвестному Солдату </a:t>
            </a:r>
            <a:r>
              <a:rPr lang="ru-RU" sz="3600" dirty="0" smtClean="0">
                <a:latin typeface="Ariston" panose="03000400000000000000" pitchFamily="66" charset="0"/>
              </a:rPr>
              <a:t>в городе Псков</a:t>
            </a:r>
            <a:endParaRPr lang="ru-RU" sz="3600" dirty="0">
              <a:latin typeface="Ariston" panose="03000400000000000000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299" y="620688"/>
            <a:ext cx="4517332" cy="5701878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908720" y="1929042"/>
            <a:ext cx="288032" cy="1922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615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93676" y="404664"/>
            <a:ext cx="8496944" cy="1524378"/>
          </a:xfrm>
        </p:spPr>
        <p:txBody>
          <a:bodyPr/>
          <a:lstStyle/>
          <a:p>
            <a:r>
              <a:rPr lang="ru-RU" sz="3600" dirty="0">
                <a:latin typeface="Ariston" panose="03000400000000000000" pitchFamily="66" charset="0"/>
              </a:rPr>
              <a:t>Памятник освободителям Пскова — танк Т-34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908720" y="1929042"/>
            <a:ext cx="288032" cy="1922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5696" y="1700808"/>
            <a:ext cx="5458595" cy="483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164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171450" cy="562074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27304"/>
            <a:ext cx="8390706" cy="286832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До XII века Псков входил в состав Древнерусского государства. После провозглашения в 1136 году Новгородской феодальной республики город перешёл под власть Новгорода. У Новгорода со Псковом были общие военные интересы. Несколько раз новгородцам и псковичам приходилось обороняться от военных походов Полоцкого княжества и от нападения со стороны соседних прибалтийских племен.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55776" y="3695407"/>
            <a:ext cx="3960440" cy="303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71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457200" y="274638"/>
            <a:ext cx="8795320" cy="1143000"/>
          </a:xfrm>
        </p:spPr>
        <p:txBody>
          <a:bodyPr/>
          <a:lstStyle/>
          <a:p>
            <a:r>
              <a:rPr lang="ru-RU" b="1" dirty="0">
                <a:latin typeface="Ariston" panose="03000400000000000000" pitchFamily="66" charset="0"/>
              </a:rPr>
              <a:t>Послевоенное развитие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752"/>
            <a:ext cx="8507288" cy="3615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За время немецко-фашистской оккупации в Пскове были уничтожили все промышленные предприятия, разрушена </a:t>
            </a:r>
            <a:r>
              <a:rPr lang="ru-RU" sz="2800" dirty="0" err="1">
                <a:latin typeface="Ariston" panose="03000400000000000000" pitchFamily="66" charset="0"/>
              </a:rPr>
              <a:t>бо́льшая</a:t>
            </a:r>
            <a:r>
              <a:rPr lang="ru-RU" sz="2800" dirty="0">
                <a:latin typeface="Ariston" panose="03000400000000000000" pitchFamily="66" charset="0"/>
              </a:rPr>
              <a:t> часть гражданских построек, разграблены псковские музеи. В первый год после освобождения Псков восстанавливался силами в основном только энтузиастов, так как из-за продолжавшейся войны деньги не выделялись. В 1945 году Псков был включён в число 15 древнейших городов, подлежавших первоочередному восстановлению, что увеличило государственное финансирование восстановления </a:t>
            </a:r>
            <a:r>
              <a:rPr lang="ru-RU" sz="2800" dirty="0" smtClean="0">
                <a:latin typeface="Ariston" panose="03000400000000000000" pitchFamily="66" charset="0"/>
              </a:rPr>
              <a:t>предприятий, </a:t>
            </a:r>
            <a:r>
              <a:rPr lang="ru-RU" sz="2800" dirty="0">
                <a:latin typeface="Ariston" panose="03000400000000000000" pitchFamily="66" charset="0"/>
              </a:rPr>
              <a:t>памятников истории и </a:t>
            </a:r>
            <a:r>
              <a:rPr lang="ru-RU" sz="2800" dirty="0" smtClean="0">
                <a:latin typeface="Ariston" panose="03000400000000000000" pitchFamily="66" charset="0"/>
              </a:rPr>
              <a:t>культуры</a:t>
            </a: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4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56572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0060" y="548680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</a:t>
            </a:r>
            <a:r>
              <a:rPr lang="ru-RU" sz="2800" dirty="0">
                <a:latin typeface="Ariston" panose="03000400000000000000" pitchFamily="66" charset="0"/>
              </a:rPr>
              <a:t>Псков быстро вставал из руин. К 1950 году основной этап восстановительных работ был завершён. Были построены новые предприятия, жилые дома и школы. С конца 1950-х годов Псков стал развиваться как крупный индустриальный центр. В городе налаживался ряд высокотехнологичных производств. Продукция псковских заводов поставлялась за рубеж.</a:t>
            </a:r>
          </a:p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С распадом Советского Союза закрылось большое количество заводов, экономика города пришла в упадок. В то же время на рубеже XX и XXI веков стали возрождаться псковские храмы и церкви, многие из которых были закрыты в годы Советской власти.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92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717968"/>
            <a:ext cx="8071680" cy="559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18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800" y="274638"/>
            <a:ext cx="565720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0060" y="548680"/>
            <a:ext cx="822960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525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07288" cy="6322714"/>
          </a:xfrm>
        </p:spPr>
        <p:txBody>
          <a:bodyPr/>
          <a:lstStyle/>
          <a:p>
            <a:r>
              <a:rPr lang="ru-RU" sz="2800" dirty="0">
                <a:latin typeface="Ariston" panose="03000400000000000000" pitchFamily="66" charset="0"/>
              </a:rPr>
              <a:t>В 1348 году был подписан </a:t>
            </a:r>
            <a:r>
              <a:rPr lang="ru-RU" sz="2800" dirty="0" err="1">
                <a:latin typeface="Ariston" panose="03000400000000000000" pitchFamily="66" charset="0"/>
              </a:rPr>
              <a:t>Болотовский</a:t>
            </a:r>
            <a:r>
              <a:rPr lang="ru-RU" sz="2800" dirty="0">
                <a:latin typeface="Ariston" panose="03000400000000000000" pitchFamily="66" charset="0"/>
              </a:rPr>
              <a:t> договор, по которому Новгородская республика признавала независимость Псковской республики от новгородских посадников. В 1397 году народное вече (высший орган законодательной власти Псковской республики) приняло первую редакцию Псковской судной грамоты — свода </a:t>
            </a:r>
            <a:r>
              <a:rPr lang="ru-RU" sz="2800" dirty="0" smtClean="0">
                <a:latin typeface="Ariston" panose="03000400000000000000" pitchFamily="66" charset="0"/>
              </a:rPr>
              <a:t>законов.</a:t>
            </a:r>
            <a:r>
              <a:rPr lang="ru-RU" sz="2800" dirty="0">
                <a:latin typeface="Ariston" panose="03000400000000000000" pitchFamily="66" charset="0"/>
              </a:rPr>
              <a:t/>
            </a:r>
            <a:br>
              <a:rPr lang="ru-RU" sz="2800" dirty="0">
                <a:latin typeface="Ariston" panose="03000400000000000000" pitchFamily="66" charset="0"/>
              </a:rPr>
            </a:br>
            <a:r>
              <a:rPr lang="ru-RU" sz="2800" dirty="0" smtClean="0">
                <a:latin typeface="Ariston" panose="03000400000000000000" pitchFamily="66" charset="0"/>
              </a:rPr>
              <a:t>К </a:t>
            </a:r>
            <a:r>
              <a:rPr lang="ru-RU" sz="2800" dirty="0">
                <a:latin typeface="Ariston" panose="03000400000000000000" pitchFamily="66" charset="0"/>
              </a:rPr>
              <a:t>концу XV века население Пскова составляло более 30 тысяч человек. Большую часть городского населения составляли ремесленники и торговцы. Ремесло в Пскове было менее развито, чем в Новгороде, но и здесь было много искусных </a:t>
            </a:r>
            <a:r>
              <a:rPr lang="ru-RU" sz="2800" dirty="0" smtClean="0">
                <a:latin typeface="Ariston" panose="03000400000000000000" pitchFamily="66" charset="0"/>
              </a:rPr>
              <a:t>мастеров. </a:t>
            </a:r>
            <a:r>
              <a:rPr lang="ru-RU" sz="2800" dirty="0">
                <a:latin typeface="Ariston" panose="03000400000000000000" pitchFamily="66" charset="0"/>
              </a:rPr>
              <a:t>Главными хозяевами псковской торговли были купцы. Псковское купечество вело торговлю с городами Прибалтики и Литвы, а также с русскими городами.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Ariston" panose="03000400000000000000" pitchFamily="66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37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8424" y="274638"/>
            <a:ext cx="298376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914" y="274638"/>
            <a:ext cx="8230886" cy="265030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В XV веке укрепились торговые связи Пскова с Москвой. Псковичи продавали лён, кожи, рыбу, мед, воск, меха, а покупали соль, сукно, железо, изделия из металла и другие товары. Развитие торговли в Псковской земле привело к созданию собственной монетной системы. С 1425 года псковичи стали чеканить свою </a:t>
            </a:r>
            <a:r>
              <a:rPr lang="ru-RU" sz="2800" dirty="0" smtClean="0">
                <a:latin typeface="Ariston" panose="03000400000000000000" pitchFamily="66" charset="0"/>
              </a:rPr>
              <a:t>монету</a:t>
            </a:r>
            <a:r>
              <a:rPr lang="en-US" sz="2800" dirty="0" smtClean="0">
                <a:latin typeface="Ariston" panose="03000400000000000000" pitchFamily="66" charset="0"/>
              </a:rPr>
              <a:t>.</a:t>
            </a:r>
            <a:endParaRPr lang="ru-RU" sz="2800" dirty="0">
              <a:latin typeface="Ariston" panose="03000400000000000000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07704" y="3356992"/>
            <a:ext cx="5371377" cy="338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185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799" y="274638"/>
            <a:ext cx="45719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58" y="692696"/>
            <a:ext cx="8229600" cy="585152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После присоединения к Московской Руси Псков продолжал оставаться крупным торговым и ремесленным центром Русского государства. </a:t>
            </a:r>
            <a:r>
              <a:rPr lang="ru-RU" sz="2800" dirty="0" smtClean="0">
                <a:latin typeface="Ariston" panose="03000400000000000000" pitchFamily="66" charset="0"/>
              </a:rPr>
              <a:t>В </a:t>
            </a:r>
            <a:r>
              <a:rPr lang="ru-RU" sz="2800" dirty="0">
                <a:latin typeface="Ariston" panose="03000400000000000000" pitchFamily="66" charset="0"/>
              </a:rPr>
              <a:t>середине XVI века в Пскове в 40 торговых рядах насчитывалось 1700 торговых помещений. </a:t>
            </a:r>
            <a:r>
              <a:rPr lang="ru-RU" sz="2800" dirty="0" smtClean="0">
                <a:latin typeface="Ariston" panose="03000400000000000000" pitchFamily="66" charset="0"/>
              </a:rPr>
              <a:t>Псков </a:t>
            </a:r>
            <a:r>
              <a:rPr lang="ru-RU" sz="2800" dirty="0">
                <a:latin typeface="Ariston" panose="03000400000000000000" pitchFamily="66" charset="0"/>
              </a:rPr>
              <a:t>был важным транзитным пунктом, через него за рубеж вывозили лён, холст, кожи и сукно, а ввозили металлы и промышленные </a:t>
            </a:r>
            <a:r>
              <a:rPr lang="ru-RU" sz="2800" dirty="0" smtClean="0">
                <a:latin typeface="Ariston" panose="03000400000000000000" pitchFamily="66" charset="0"/>
              </a:rPr>
              <a:t>изделия.</a:t>
            </a:r>
            <a:endParaRPr lang="ru-RU" sz="2800" dirty="0">
              <a:latin typeface="Ariston" panose="03000400000000000000" pitchFamily="66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Ariston" panose="03000400000000000000" pitchFamily="66" charset="0"/>
              </a:rPr>
              <a:t>До </a:t>
            </a:r>
            <a:r>
              <a:rPr lang="ru-RU" sz="2800" dirty="0">
                <a:latin typeface="Ariston" panose="03000400000000000000" pitchFamily="66" charset="0"/>
              </a:rPr>
              <a:t>1581 года боевые действия Ливонской войны обходили стороной Псков. </a:t>
            </a:r>
            <a:r>
              <a:rPr lang="ru-RU" sz="2800" dirty="0" smtClean="0">
                <a:latin typeface="Ariston" panose="03000400000000000000" pitchFamily="66" charset="0"/>
              </a:rPr>
              <a:t>26 </a:t>
            </a:r>
            <a:r>
              <a:rPr lang="ru-RU" sz="2800" dirty="0">
                <a:latin typeface="Ariston" panose="03000400000000000000" pitchFamily="66" charset="0"/>
              </a:rPr>
              <a:t>августа войска </a:t>
            </a:r>
            <a:r>
              <a:rPr lang="ru-RU" sz="2800" dirty="0" err="1">
                <a:latin typeface="Ariston" panose="03000400000000000000" pitchFamily="66" charset="0"/>
              </a:rPr>
              <a:t>Стафана</a:t>
            </a:r>
            <a:r>
              <a:rPr lang="ru-RU" sz="2800" dirty="0">
                <a:latin typeface="Ariston" panose="03000400000000000000" pitchFamily="66" charset="0"/>
              </a:rPr>
              <a:t> </a:t>
            </a:r>
            <a:r>
              <a:rPr lang="ru-RU" sz="2800" dirty="0" err="1">
                <a:latin typeface="Ariston" panose="03000400000000000000" pitchFamily="66" charset="0"/>
              </a:rPr>
              <a:t>Батория</a:t>
            </a:r>
            <a:r>
              <a:rPr lang="ru-RU" sz="2800" dirty="0">
                <a:latin typeface="Ariston" panose="03000400000000000000" pitchFamily="66" charset="0"/>
              </a:rPr>
              <a:t> подошли к Пскову и расположились к югу от города. </a:t>
            </a:r>
          </a:p>
        </p:txBody>
      </p:sp>
    </p:spTree>
    <p:extLst>
      <p:ext uri="{BB962C8B-B14F-4D97-AF65-F5344CB8AC3E}">
        <p14:creationId xmlns:p14="http://schemas.microsoft.com/office/powerpoint/2010/main" xmlns="" val="38467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686799" y="274638"/>
            <a:ext cx="45719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821252"/>
            <a:ext cx="8400933" cy="54006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96336" y="3476805"/>
            <a:ext cx="2913522" cy="2611165"/>
          </a:xfrm>
        </p:spPr>
        <p:txBody>
          <a:bodyPr/>
          <a:lstStyle/>
          <a:p>
            <a:pPr marL="0" indent="0" algn="ctr">
              <a:buNone/>
            </a:pPr>
            <a:endParaRPr lang="ru-RU" sz="2800" dirty="0"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70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8424" y="274638"/>
            <a:ext cx="298376" cy="1143000"/>
          </a:xfrm>
        </p:spPr>
        <p:txBody>
          <a:bodyPr/>
          <a:lstStyle/>
          <a:p>
            <a:endParaRPr lang="ru-RU" b="1" dirty="0">
              <a:latin typeface="Ariston" panose="03000400000000000000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620688"/>
            <a:ext cx="8229600" cy="57172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ston" panose="03000400000000000000" pitchFamily="66" charset="0"/>
              </a:rPr>
              <a:t>Отдельными отрядами были заняты пригородные монастыри. Как всегда, перед приходом неприятеля псковичи сожгли посад. Население посада и крестьяне окрестных деревень укрылись за крепостными стенами Пскова. Ожидая штурма с юга, псковичи построили вдоль южной стены Окольного города ещё одну деревянную стену, параллельную каменной. Между этими стенами они выкопали ров. Осада Пскова продолжалась полгода. Но ни генеральный штурм 8 сентября, ни ещё 30 приступов, ни подкопы под крепостные стены, ни шестимесячная осада не сломили защитников города. В итоге, </a:t>
            </a:r>
            <a:r>
              <a:rPr lang="ru-RU" sz="2800" dirty="0" err="1">
                <a:latin typeface="Ariston" panose="03000400000000000000" pitchFamily="66" charset="0"/>
              </a:rPr>
              <a:t>Баторий</a:t>
            </a:r>
            <a:r>
              <a:rPr lang="ru-RU" sz="2800" dirty="0">
                <a:latin typeface="Ariston" panose="03000400000000000000" pitchFamily="66" charset="0"/>
              </a:rPr>
              <a:t> снял осаду и согласился на мирные переговоры.</a:t>
            </a:r>
          </a:p>
        </p:txBody>
      </p:sp>
    </p:spTree>
    <p:extLst>
      <p:ext uri="{BB962C8B-B14F-4D97-AF65-F5344CB8AC3E}">
        <p14:creationId xmlns:p14="http://schemas.microsoft.com/office/powerpoint/2010/main" xmlns="" val="206662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 flipH="1">
            <a:off x="899592" y="116632"/>
            <a:ext cx="7832926" cy="1152128"/>
          </a:xfrm>
        </p:spPr>
        <p:txBody>
          <a:bodyPr/>
          <a:lstStyle/>
          <a:p>
            <a:r>
              <a:rPr lang="ru-RU" sz="2800" dirty="0">
                <a:latin typeface="Ariston" panose="03000400000000000000" pitchFamily="66" charset="0"/>
              </a:rPr>
              <a:t>Осада Пскова польским королём Стефаном </a:t>
            </a:r>
            <a:r>
              <a:rPr lang="ru-RU" sz="2800" dirty="0" err="1">
                <a:latin typeface="Ariston" panose="03000400000000000000" pitchFamily="66" charset="0"/>
              </a:rPr>
              <a:t>Баторием</a:t>
            </a:r>
            <a:r>
              <a:rPr lang="ru-RU" sz="2800" dirty="0">
                <a:latin typeface="Ariston" panose="03000400000000000000" pitchFamily="66" charset="0"/>
              </a:rPr>
              <a:t> в 1581 году.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6007297"/>
            <a:ext cx="7056784" cy="67667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Ariston" panose="03000400000000000000" pitchFamily="66" charset="0"/>
              </a:rPr>
              <a:t>«Осада Пскова» — картина Карла Брюллова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03648" y="1196752"/>
            <a:ext cx="6532984" cy="463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877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97523989cd2dfcfa5ab2895d219e647dd5a5c"/>
</p:tagLst>
</file>

<file path=ppt/theme/theme1.xml><?xml version="1.0" encoding="utf-8"?>
<a:theme xmlns:a="http://schemas.openxmlformats.org/drawingml/2006/main" name="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D5E2C9D-40B8-4EF1-88BE-D2DBCE4F7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Состаренная бумага</Template>
  <TotalTime>358</TotalTime>
  <Words>1851</Words>
  <Application>Microsoft Office PowerPoint</Application>
  <PresentationFormat>Экран (4:3)</PresentationFormat>
  <Paragraphs>50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коричневое дрожание</vt:lpstr>
      <vt:lpstr>Псков</vt:lpstr>
      <vt:lpstr>История города</vt:lpstr>
      <vt:lpstr>Слайд 3</vt:lpstr>
      <vt:lpstr>В 1348 году был подписан Болотовский договор, по которому Новгородская республика признавала независимость Псковской республики от новгородских посадников. В 1397 году народное вече (высший орган законодательной власти Псковской республики) приняло первую редакцию Псковской судной грамоты — свода законов. К концу XV века население Пскова составляло более 30 тысяч человек. Большую часть городского населения составляли ремесленники и торговцы. Ремесло в Пскове было менее развито, чем в Новгороде, но и здесь было много искусных мастеров. Главными хозяевами псковской торговли были купцы. Псковское купечество вело торговлю с городами Прибалтики и Литвы, а также с русскими городами. </vt:lpstr>
      <vt:lpstr>Слайд 5</vt:lpstr>
      <vt:lpstr>Слайд 6</vt:lpstr>
      <vt:lpstr>Слайд 7</vt:lpstr>
      <vt:lpstr>Слайд 8</vt:lpstr>
      <vt:lpstr>Осада Пскова польским королём Стефаном Баторием в 1581 году.</vt:lpstr>
      <vt:lpstr>Слайд 10</vt:lpstr>
      <vt:lpstr>Слайд 11</vt:lpstr>
      <vt:lpstr>Часовня Ольги с видом на Троицкий собор</vt:lpstr>
      <vt:lpstr>Слайд 13</vt:lpstr>
      <vt:lpstr>Слайд 14</vt:lpstr>
      <vt:lpstr>Мирожский монастырь, Церковь Стефана</vt:lpstr>
      <vt:lpstr>Слайд 16</vt:lpstr>
      <vt:lpstr>Слайд 17</vt:lpstr>
      <vt:lpstr>Электростанция Пскова</vt:lpstr>
      <vt:lpstr>Слайд 19</vt:lpstr>
      <vt:lpstr>Слайд 20</vt:lpstr>
      <vt:lpstr>Великая Отечественная война. </vt:lpstr>
      <vt:lpstr>Слайд 22</vt:lpstr>
      <vt:lpstr>Псковско-рижская оккупационная газета «За родину».</vt:lpstr>
      <vt:lpstr>Слайд 24</vt:lpstr>
      <vt:lpstr>Слайд 25</vt:lpstr>
      <vt:lpstr>Слайд 26</vt:lpstr>
      <vt:lpstr>Слайд 27</vt:lpstr>
      <vt:lpstr>Памятник Неизвестному Солдату в городе Псков</vt:lpstr>
      <vt:lpstr>Памятник освободителям Пскова — танк Т-34</vt:lpstr>
      <vt:lpstr>Послевоенное развитие</vt:lpstr>
      <vt:lpstr>Слайд 31</vt:lpstr>
      <vt:lpstr>Слайд 32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Псков</dc:title>
  <dc:creator>1</dc:creator>
  <cp:keywords/>
  <cp:lastModifiedBy>nebom zav</cp:lastModifiedBy>
  <cp:revision>39</cp:revision>
  <dcterms:created xsi:type="dcterms:W3CDTF">2014-12-11T19:05:57Z</dcterms:created>
  <dcterms:modified xsi:type="dcterms:W3CDTF">2015-02-27T16:32:49Z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TC300090679990</vt:lpwstr>
  </property>
</Properties>
</file>