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1" r:id="rId4"/>
    <p:sldId id="272" r:id="rId5"/>
    <p:sldId id="273" r:id="rId6"/>
    <p:sldId id="258" r:id="rId7"/>
    <p:sldId id="277" r:id="rId8"/>
    <p:sldId id="268" r:id="rId9"/>
    <p:sldId id="264" r:id="rId10"/>
    <p:sldId id="265" r:id="rId11"/>
    <p:sldId id="266" r:id="rId12"/>
    <p:sldId id="267" r:id="rId13"/>
    <p:sldId id="261" r:id="rId14"/>
    <p:sldId id="275" r:id="rId15"/>
    <p:sldId id="270" r:id="rId16"/>
    <p:sldId id="269" r:id="rId17"/>
    <p:sldId id="276" r:id="rId18"/>
    <p:sldId id="274" r:id="rId19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CFDE-931D-4D6B-9B8F-33B87D492F0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1A4D8-4038-4321-AC66-72D029542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CFDE-931D-4D6B-9B8F-33B87D492F0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1A4D8-4038-4321-AC66-72D029542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CFDE-931D-4D6B-9B8F-33B87D492F0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1A4D8-4038-4321-AC66-72D029542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CFDE-931D-4D6B-9B8F-33B87D492F0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1A4D8-4038-4321-AC66-72D029542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CFDE-931D-4D6B-9B8F-33B87D492F0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1A4D8-4038-4321-AC66-72D029542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CFDE-931D-4D6B-9B8F-33B87D492F0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1A4D8-4038-4321-AC66-72D029542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CFDE-931D-4D6B-9B8F-33B87D492F0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1A4D8-4038-4321-AC66-72D029542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CFDE-931D-4D6B-9B8F-33B87D492F0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D1A4D8-4038-4321-AC66-72D0295428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CFDE-931D-4D6B-9B8F-33B87D492F0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1A4D8-4038-4321-AC66-72D029542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8CFDE-931D-4D6B-9B8F-33B87D492F0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AD1A4D8-4038-4321-AC66-72D029542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B88CFDE-931D-4D6B-9B8F-33B87D492F0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1A4D8-4038-4321-AC66-72D029542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B88CFDE-931D-4D6B-9B8F-33B87D492F0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AD1A4D8-4038-4321-AC66-72D029542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ja.bi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0%BF%D1%8B%D1%82" TargetMode="External"/><Relationship Id="rId2" Type="http://schemas.openxmlformats.org/officeDocument/2006/relationships/hyperlink" Target="http://ru.wikipedia.org/wiki/%D0%A2%D1%80%D0%B8%D0%B3%D0%B3%D0%B5%D1%80_(%D0%B7%D0%BD%D0%B0%D1%87%D0%B5%D0%BD%D0%B8%D1%8F)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8%D0%B7%D0%BE%D0%B1%D1%80%D0%B0%D0%B6%D0%B5%D0%BD%D0%B8%D0%B5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1%D0%B8%D1%85%D0%BE%D1%82%D0%B5%D1%80%D0%B0%D0%BF%D0%B8%D1%8F" TargetMode="External"/><Relationship Id="rId2" Type="http://schemas.openxmlformats.org/officeDocument/2006/relationships/hyperlink" Target="http://ru.wikipedia.org/wiki/%D0%9C%D0%B5%D0%B4%D0%B8%D0%BA%D0%B0%D0%BC%D0%B5%D0%BD%D1%8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4%D0%9F%D0%94%D0%93" TargetMode="External"/><Relationship Id="rId4" Type="http://schemas.openxmlformats.org/officeDocument/2006/relationships/hyperlink" Target="http://ru.wikipedia.org/wiki/%D0%9F%D1%80%D0%B8%D0%B2%D1%8B%D1%87%D0%BA%D0%B0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Психология. Посттравматический стресс.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Подготовила: студентка 43 гр. Погребная Анна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76896" y="6488668"/>
            <a:ext cx="27671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http://prezentacija.biz/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196752"/>
          <a:ext cx="8496944" cy="5281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4045"/>
                <a:gridCol w="6742899"/>
              </a:tblGrid>
              <a:tr h="978144">
                <a:tc>
                  <a:txBody>
                    <a:bodyPr/>
                    <a:lstStyle/>
                    <a:p>
                      <a:r>
                        <a:rPr lang="ru-RU" sz="1600" u="sng" dirty="0" smtClean="0"/>
                        <a:t>Немотивированная бдительность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Человек пристально следит за всем, что происходит вокруг, словно ему постоянно угрожает опасность. </a:t>
                      </a:r>
                      <a:endParaRPr lang="ru-RU" sz="1600" dirty="0"/>
                    </a:p>
                  </a:txBody>
                  <a:tcPr/>
                </a:tc>
              </a:tr>
              <a:tr h="2151916">
                <a:tc>
                  <a:txBody>
                    <a:bodyPr/>
                    <a:lstStyle/>
                    <a:p>
                      <a:r>
                        <a:rPr lang="ru-RU" sz="1600" u="sng" dirty="0" smtClean="0"/>
                        <a:t>Взрывная» реакция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 малейшей неожиданности человек делает стремительные движения (бросается на землю при звуке  низко пролетающего вертолета, резко оборачивается и принимает боевую позу, когда кто-то приближается к нему из-за спины). </a:t>
                      </a:r>
                      <a:endParaRPr lang="ru-RU" sz="1600" dirty="0"/>
                    </a:p>
                  </a:txBody>
                  <a:tcPr/>
                </a:tc>
              </a:tr>
              <a:tr h="2151916">
                <a:tc>
                  <a:txBody>
                    <a:bodyPr/>
                    <a:lstStyle/>
                    <a:p>
                      <a:r>
                        <a:rPr lang="ru-RU" sz="1600" u="sng" dirty="0" smtClean="0"/>
                        <a:t>Притупленность эмоций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Бывает, что человек полностью  или частично утратил способность к эмоциональным проявлениям. Ему трудно устанавливать близкие и дружеские связи с окружающими, ему недоступны радость, любовь, творческий подъем, игривость и спонтанность. 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16632"/>
          <a:ext cx="8856984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61926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Агрессивность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Стремление решать проблемы с помощью грубой силы. Хотя, как правило, это касается физического силового воздействия, но встречается также психическая, эмоциональная и вербальная агрессивность. Попросту говоря, человек склонен применять силовое давление на окружающих всякий раз, когда хочет добиться своего, даже если цель не является жизненно важной.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u="sng" dirty="0" smtClean="0"/>
                        <a:t>Нарушения памяти и концентрации внимания.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Человек испытывает трудности, когда требуется сосредоточиться или что-то вспомнить, по крайней мере, такие трудности возникают при определенных обстоятельствах. В некоторые моменты концентрация может быть великолепной, но стоит появиться какому-либо стрессовому фактору, как человек уже не в силах сосредоточиться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Общая тревожность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Проявляется на физиологическом уровне (ломота в спине, спазмы желудка, головные боли), в психической сфере (постоянное беспокойство и озабоченность, “</a:t>
                      </a:r>
                      <a:r>
                        <a:rPr lang="ru-RU" dirty="0" err="1" smtClean="0"/>
                        <a:t>параноидальные</a:t>
                      </a:r>
                      <a:r>
                        <a:rPr lang="ru-RU" dirty="0" smtClean="0"/>
                        <a:t>” явления - например, необоснованная боязнь преследования), в эмоциональных переживаниях (постоянное чувство страха, неуверенность в себе, комплекс вины).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476672"/>
          <a:ext cx="8712968" cy="5840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6480720"/>
              </a:tblGrid>
              <a:tr h="2457221">
                <a:tc>
                  <a:txBody>
                    <a:bodyPr/>
                    <a:lstStyle/>
                    <a:p>
                      <a:r>
                        <a:rPr lang="ru-RU" sz="1400" u="sng" dirty="0" smtClean="0"/>
                        <a:t>Приступы ярости.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 приливы умеренного гнева, а именно взрывы ярости, по силе подобные извержению вулкана. Многие пациенты сообщают, что такие приступы чаще возникают под действием наркотических веществ, особенно алкоголя. Однако бывают и в отсутствие алкоголя или наркотиков, так что было бы неверно считать опьянение главной причиной этих явлений. </a:t>
                      </a:r>
                      <a:endParaRPr lang="ru-RU" sz="1400" dirty="0"/>
                    </a:p>
                  </a:txBody>
                  <a:tcPr/>
                </a:tc>
              </a:tr>
              <a:tr h="1277755">
                <a:tc>
                  <a:txBody>
                    <a:bodyPr/>
                    <a:lstStyle/>
                    <a:p>
                      <a:r>
                        <a:rPr lang="ru-RU" sz="1400" u="sng" dirty="0" smtClean="0"/>
                        <a:t>Злоупотребление наркотическими и лекарственными веществами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 попытке снизить интенсивность посттравматических симптомов многие пациенты, особенно вьетнамские ветераны, употребляют марихуану, алкоголь и (в меньшей степени) другие наркотические вещества. Важно отметить, что среди ветеранов — жертв ПТСР существуют еще две большие группы: те, кто принимает только лекарственные препараты, прописанные врачом, и те, кто вообще не принимает ни лекарств ни наркотиков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98616">
                <a:tc>
                  <a:txBody>
                    <a:bodyPr/>
                    <a:lstStyle/>
                    <a:p>
                      <a:r>
                        <a:rPr lang="ru-RU" sz="1400" u="sng" dirty="0" smtClean="0"/>
                        <a:t>Мысли о самоубийстве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Пациент постоянно думает о самоубийстве или планирует какие-либо действия, которые в конечном итоге должны привести его к смерти. Когда жизнь представляется более пугающей и болезненной, чем смерть, мысль покончить со всеми страданиями может показаться заманчивой. Когда человек доходит до той грани отчаяния, где не видно никаких способов поправить свое положение, он начинает размышлять о самоубийстве.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Длительность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Если травма была сравнительно небольшой, то повышенная тревожность и другие симптомы стресса постепенно пройдут в течение нескольких часов, дней или недель. Если же травма была сильной или травмирующие события повторялись многократно, болезненная реакция может сохраниться на многие годы.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Триггеры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hlinkClick r:id="rId2" tooltip="Триггер (значения)"/>
              </a:rPr>
              <a:t>Триггером</a:t>
            </a:r>
            <a:r>
              <a:rPr lang="ru-RU" dirty="0" smtClean="0"/>
              <a:t> является событие, вызывающее у больного ПТСР приступ. Чаще всего триггер является частью травмирующего </a:t>
            </a:r>
            <a:r>
              <a:rPr lang="ru-RU" dirty="0" smtClean="0">
                <a:hlinkClick r:id="rId3" tooltip="Опыт"/>
              </a:rPr>
              <a:t>опыта</a:t>
            </a:r>
            <a:r>
              <a:rPr lang="ru-RU" dirty="0" smtClean="0"/>
              <a:t> — плач ребёнка, шум машины, нахождение на высоте, </a:t>
            </a:r>
            <a:r>
              <a:rPr lang="ru-RU" dirty="0" smtClean="0">
                <a:hlinkClick r:id="rId4" tooltip="Изображение"/>
              </a:rPr>
              <a:t>изображение</a:t>
            </a:r>
            <a:r>
              <a:rPr lang="ru-RU" dirty="0" smtClean="0"/>
              <a:t>, текст, телепередача и др. Больные ПТСР обычно всеми силами избегают встреч с триггерами, стремясь избежать нового приступа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заблуждения, связанные со стрессом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352928" cy="5544616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b="1" dirty="0" smtClean="0"/>
              <a:t>Стресс влияет лишь на психику, не причиняя вреда физическому состоянию.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Оказывая влияние на психику, стресс воздействует на организм в целом. Например, гипертоническая болезнь, язвенная болезнь желудка и двенадцатиперстной кишки часто являются следствием стрессов. Существует понятие "психосоматические заболевания", под которыми понимаются вполне реальные "физические" болезни. </a:t>
            </a:r>
          </a:p>
          <a:p>
            <a:pPr lvl="0"/>
            <a:r>
              <a:rPr lang="ru-RU" b="1" dirty="0" smtClean="0"/>
              <a:t>Стрессу подвержены только слабые люди.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Трудно определить, кто из нас является "слабым", а кто "сильным". Если исходить из того, что наиболее активный образ жизни ведут сильные люди с высоким уровнем притязаний, то они подвержены стрессу в большей степени, чем слабые, ни за что не отвечающие тихони. </a:t>
            </a:r>
          </a:p>
          <a:p>
            <a:pPr lvl="0"/>
            <a:r>
              <a:rPr lang="ru-RU" b="1" dirty="0" smtClean="0"/>
              <a:t>Что бы я ни делал, стресс неизбежен, поэтому бороться с ним бесполезно.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Дело в том, что стресс - это не то, что происходит в реальности, а наша реакция на происходящее. То, как мы реагируем, связано с нашей психикой и зависит от нас. Поэтому нужно развивать в себе навыки управления стрессом. </a:t>
            </a:r>
          </a:p>
          <a:p>
            <a:pPr lvl="0"/>
            <a:r>
              <a:rPr lang="ru-RU" b="1" dirty="0" smtClean="0"/>
              <a:t>Все люди реагируют на стресс одинаково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Каждый из нас отличается от других. То, что является стрессом для одного, может быть совершенно безболезненным для другого. Простой пример - двоечник, получающий тройку, вполне доволен, а у отличника эта оценка может вызвать болезненное стрессовое состояние. Формы реакции на стресс также могут быть разными: один испытает мимолетное сожаление, а другой, при тех же обстоятельствах - глубокое отчаяние.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352928" cy="5256584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ru-RU" sz="4900" b="1" dirty="0" smtClean="0"/>
              <a:t>научиться приемам релаксации 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Навыки релаксации, или расслабления, являются одним из наиболее эффективных средств борьбы со стрессом. </a:t>
            </a:r>
          </a:p>
          <a:p>
            <a:pPr lvl="0"/>
            <a:r>
              <a:rPr lang="ru-RU" sz="4900" b="1" dirty="0" smtClean="0"/>
              <a:t>не переживать своих проблем в одиночку</a:t>
            </a:r>
            <a:r>
              <a:rPr lang="ru-RU" sz="4900" dirty="0" smtClean="0"/>
              <a:t> </a:t>
            </a:r>
            <a:br>
              <a:rPr lang="ru-RU" sz="4900" dirty="0" smtClean="0"/>
            </a:br>
            <a:r>
              <a:rPr lang="ru-RU" sz="4900" dirty="0" smtClean="0"/>
              <a:t>Держать проблему в себе, не обсуждая ее с близкими и друзьями, означает накапливать болезненное напряжение. Нужно найти человека, умеющего слушать и сопереживать. </a:t>
            </a:r>
          </a:p>
          <a:p>
            <a:pPr lvl="0"/>
            <a:r>
              <a:rPr lang="ru-RU" sz="4900" b="1" dirty="0" smtClean="0"/>
              <a:t>вести правильный образ жизни</a:t>
            </a:r>
            <a:r>
              <a:rPr lang="ru-RU" sz="4900" dirty="0" smtClean="0"/>
              <a:t> </a:t>
            </a:r>
            <a:br>
              <a:rPr lang="ru-RU" sz="4900" dirty="0" smtClean="0"/>
            </a:br>
            <a:r>
              <a:rPr lang="ru-RU" sz="4900" dirty="0" smtClean="0"/>
              <a:t>Соблюдение режима дня, правильное питание и регулярные занятия спортом создают основу для нормальной работы организма. Людям, которые придерживаются принципов здорового образа жизни, гораздо легче справляться с повседневными проблемами и травмирующими воздействиями </a:t>
            </a:r>
          </a:p>
          <a:p>
            <a:pPr lvl="0"/>
            <a:r>
              <a:rPr lang="ru-RU" sz="4900" b="1" dirty="0" smtClean="0"/>
              <a:t>уметь развлекаться</a:t>
            </a:r>
            <a:r>
              <a:rPr lang="ru-RU" sz="4900" dirty="0" smtClean="0"/>
              <a:t> </a:t>
            </a:r>
            <a:br>
              <a:rPr lang="ru-RU" sz="4900" dirty="0" smtClean="0"/>
            </a:br>
            <a:r>
              <a:rPr lang="ru-RU" sz="4900" dirty="0" smtClean="0"/>
              <a:t>Жизнь состоит не только из работы. Умение отдыхать так же необходимо, как и умение трудиться. Если у человека нет хобби, было бы совсем неплохо завести его. </a:t>
            </a:r>
          </a:p>
          <a:p>
            <a:pPr lvl="0"/>
            <a:r>
              <a:rPr lang="ru-RU" sz="4900" b="1" dirty="0" smtClean="0"/>
              <a:t>ставить перед собой реальные задачи</a:t>
            </a:r>
            <a:r>
              <a:rPr lang="ru-RU" sz="4900" dirty="0" smtClean="0"/>
              <a:t> </a:t>
            </a:r>
            <a:br>
              <a:rPr lang="ru-RU" sz="4900" dirty="0" smtClean="0"/>
            </a:br>
            <a:r>
              <a:rPr lang="ru-RU" sz="4900" dirty="0" smtClean="0"/>
              <a:t>Каждый нормальный человек стремится к лучшему. Но, как это не печально, наши желания часто расходятся с возможностями. Достигнуть всего желаемого сложно, да и необязательно. </a:t>
            </a:r>
          </a:p>
          <a:p>
            <a:pPr lvl="0"/>
            <a:r>
              <a:rPr lang="ru-RU" sz="4900" b="1" dirty="0" smtClean="0"/>
              <a:t>избегать больших перемен</a:t>
            </a:r>
            <a:r>
              <a:rPr lang="ru-RU" sz="4900" dirty="0" smtClean="0"/>
              <a:t> </a:t>
            </a:r>
            <a:br>
              <a:rPr lang="ru-RU" sz="4900" dirty="0" smtClean="0"/>
            </a:br>
            <a:r>
              <a:rPr lang="ru-RU" sz="4900" dirty="0" smtClean="0"/>
              <a:t>Стабильность является одним из основных условий нормального здоровья. Любые перемены, как плохие, так и хорошие, могут вызвать стрессовую реакцию, если они происходят слишком часто.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260648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Что нужно делать, чтобы справиться со стрессом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Лечение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Лечение ПТСР является комплексным, в начале болезни </a:t>
            </a:r>
            <a:r>
              <a:rPr lang="ru-RU" dirty="0" smtClean="0">
                <a:hlinkClick r:id="rId2" tooltip="Медикамент"/>
              </a:rPr>
              <a:t>медикаментозным</a:t>
            </a:r>
            <a:r>
              <a:rPr lang="ru-RU" dirty="0" smtClean="0"/>
              <a:t> и </a:t>
            </a:r>
            <a:r>
              <a:rPr lang="ru-RU" dirty="0" smtClean="0">
                <a:hlinkClick r:id="rId3" tooltip="Психотерапия"/>
              </a:rPr>
              <a:t>психотерапевтическим</a:t>
            </a:r>
            <a:r>
              <a:rPr lang="ru-RU" dirty="0" smtClean="0"/>
              <a:t>, после — преимущественно психотерапевтическим. Хорошие результаты даёт методика, в ходе которой пациента учат в момент начала приступа концентрировать внимание на ярком отвлекающем воспоминании, что со временем формирует </a:t>
            </a:r>
            <a:r>
              <a:rPr lang="ru-RU" dirty="0" smtClean="0">
                <a:hlinkClick r:id="rId4" tooltip="Привычка"/>
              </a:rPr>
              <a:t>привычку</a:t>
            </a:r>
            <a:r>
              <a:rPr lang="ru-RU" dirty="0" smtClean="0"/>
              <a:t> к автоматическому переходу сознания к нейтральным или положительным эмоциям в обход травмирующего опыта в случае появления триггера. Одним из рекомендованных психотерапевтических методов лечения ПТСР является метод </a:t>
            </a:r>
            <a:r>
              <a:rPr lang="ru-RU" dirty="0" smtClean="0">
                <a:hlinkClick r:id="rId5" tooltip="ДПДГ"/>
              </a:rPr>
              <a:t>ДПДГ</a:t>
            </a:r>
            <a:r>
              <a:rPr lang="ru-RU" dirty="0" smtClean="0"/>
              <a:t> — десенсибилизация и переработка с помощью движений глаз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ссылки и книги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7931224" cy="518457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http://lib100.com/book/practic_psychology/post_traumatic_stress/</a:t>
            </a:r>
            <a:endParaRPr lang="ru-RU" dirty="0" smtClean="0"/>
          </a:p>
          <a:p>
            <a:r>
              <a:rPr lang="en-US" dirty="0" smtClean="0"/>
              <a:t>http://ru.wikipedia.org/wiki</a:t>
            </a:r>
            <a:endParaRPr lang="ru-RU" dirty="0" smtClean="0"/>
          </a:p>
          <a:p>
            <a:r>
              <a:rPr lang="en-US" dirty="0" smtClean="0"/>
              <a:t>http://www.eurolab.ua/diseases/932/</a:t>
            </a:r>
            <a:endParaRPr lang="ru-RU" dirty="0" smtClean="0"/>
          </a:p>
          <a:p>
            <a:pPr lvl="0"/>
            <a:r>
              <a:rPr lang="ru-RU" dirty="0" err="1" smtClean="0"/>
              <a:t>Бенджамин</a:t>
            </a:r>
            <a:r>
              <a:rPr lang="ru-RU" dirty="0" smtClean="0"/>
              <a:t> </a:t>
            </a:r>
            <a:r>
              <a:rPr lang="ru-RU" dirty="0" err="1" smtClean="0"/>
              <a:t>Колодзин</a:t>
            </a:r>
            <a:r>
              <a:rPr lang="ru-RU" dirty="0" smtClean="0"/>
              <a:t>. Как жить после психической травмы. «Шанс» 1997.</a:t>
            </a:r>
          </a:p>
          <a:p>
            <a:pPr lvl="0"/>
            <a:r>
              <a:rPr lang="ru-RU" dirty="0" smtClean="0"/>
              <a:t>Посттравматическое стрессовое расстройство. Конспект врача.</a:t>
            </a:r>
            <a:r>
              <a:rPr lang="ru-RU" i="1" dirty="0" smtClean="0"/>
              <a:t> </a:t>
            </a:r>
            <a:r>
              <a:rPr lang="ru-RU" dirty="0" smtClean="0"/>
              <a:t>Профессор Игорь БРЯЗГУНОВ, Научный центр здоровья детей РАМН. Наука № 58. 99</a:t>
            </a:r>
          </a:p>
          <a:p>
            <a:pPr lvl="0"/>
            <a:r>
              <a:rPr lang="ru-RU" dirty="0" err="1" smtClean="0"/>
              <a:t>Василюк</a:t>
            </a:r>
            <a:r>
              <a:rPr lang="ru-RU" dirty="0" smtClean="0"/>
              <a:t> Ф.Е. Пережить горе.</a:t>
            </a:r>
          </a:p>
          <a:p>
            <a:r>
              <a:rPr lang="ru-RU" dirty="0" smtClean="0"/>
              <a:t>Стресс жизни: Сборник.  / Составители: Л.М.Попова, И.В.Соколов.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Посттравматическое стрессовое расстройство (ПТСР— это не </a:t>
            </a:r>
            <a:r>
              <a:rPr lang="ru-RU" dirty="0" err="1" smtClean="0"/>
              <a:t>психотическая</a:t>
            </a:r>
            <a:r>
              <a:rPr lang="ru-RU" dirty="0" smtClean="0"/>
              <a:t> отсроченная реакция на травматический стресс (такой как природные и техногенные катастрофы, боевые действия, </a:t>
            </a:r>
          </a:p>
          <a:p>
            <a:pPr>
              <a:buNone/>
            </a:pPr>
            <a:r>
              <a:rPr lang="ru-RU" dirty="0" smtClean="0"/>
              <a:t>    пытки, изнасилования и др.), способный вызвать психические нарушения практически у любого человека.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Исторический обзор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Современные представления о посттравматическом стрессовом расстройстве (ПТСР) сложились окончательно к 1980-м гг., однако информация о воздействии травматических переживаний фиксировалась на протяжении столетий.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188640"/>
          <a:ext cx="8748464" cy="628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8530"/>
                <a:gridCol w="628993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Открытие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DaCosta</a:t>
                      </a:r>
                      <a:r>
                        <a:rPr lang="en-US" sz="1400" dirty="0" smtClean="0"/>
                        <a:t> </a:t>
                      </a:r>
                      <a:r>
                        <a:rPr lang="ru-RU" sz="1400" dirty="0" smtClean="0"/>
                        <a:t>в 1871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 состояние «</a:t>
                      </a:r>
                      <a:r>
                        <a:rPr lang="ru-RU" sz="1400" dirty="0" err="1" smtClean="0"/>
                        <a:t>сол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smtClean="0"/>
                        <a:t>датским сердцем», наблюдая вегетативные реакции со стороны сердца.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Эмиль </a:t>
                      </a:r>
                      <a:r>
                        <a:rPr lang="ru-RU" sz="1400" dirty="0" err="1" smtClean="0"/>
                        <a:t>Крепелин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использовал термин </a:t>
                      </a:r>
                    </a:p>
                    <a:p>
                      <a:r>
                        <a:rPr lang="ru-RU" sz="1400" dirty="0" err="1" smtClean="0"/>
                        <a:t>schreckneurose</a:t>
                      </a:r>
                      <a:r>
                        <a:rPr lang="ru-RU" sz="1400" dirty="0" smtClean="0"/>
                        <a:t> («невроз пожара») для того, чтобы обозначить </a:t>
                      </a:r>
                      <a:r>
                        <a:rPr lang="ru-RU" sz="1400" dirty="0" err="1" smtClean="0"/>
                        <a:t>отдель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err="1" smtClean="0"/>
                        <a:t>ное</a:t>
                      </a:r>
                      <a:r>
                        <a:rPr lang="ru-RU" sz="1400" dirty="0" smtClean="0"/>
                        <a:t> клиническое состояние, включающее многочисленные нервные и </a:t>
                      </a:r>
                    </a:p>
                    <a:p>
                      <a:r>
                        <a:rPr lang="ru-RU" sz="1400" dirty="0" smtClean="0"/>
                        <a:t>физические феномены, возникающие как результат различных </a:t>
                      </a:r>
                      <a:r>
                        <a:rPr lang="ru-RU" sz="1400" dirty="0" err="1" smtClean="0"/>
                        <a:t>эмоци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err="1" smtClean="0"/>
                        <a:t>ональных</a:t>
                      </a:r>
                      <a:r>
                        <a:rPr lang="ru-RU" sz="1400" dirty="0" smtClean="0"/>
                        <a:t> потрясений или внезапного испуга, которые перерастают </a:t>
                      </a:r>
                    </a:p>
                    <a:p>
                      <a:r>
                        <a:rPr lang="ru-RU" sz="1400" dirty="0" smtClean="0"/>
                        <a:t>в тревожность. Это состояние наблюдается после серьезных несчастных </a:t>
                      </a:r>
                    </a:p>
                    <a:p>
                      <a:r>
                        <a:rPr lang="ru-RU" sz="1400" dirty="0" smtClean="0"/>
                        <a:t>случаев, особенно пожаров, железнодорожных катастроф или столкновений.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 1889 г. X. Оппенгейм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ввел термин «</a:t>
                      </a:r>
                      <a:r>
                        <a:rPr lang="ru-RU" sz="1400" dirty="0" err="1" smtClean="0"/>
                        <a:t>травматиче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err="1" smtClean="0"/>
                        <a:t>ский</a:t>
                      </a:r>
                      <a:r>
                        <a:rPr lang="ru-RU" sz="1400" dirty="0" smtClean="0"/>
                        <a:t> невроз» для диагностики психических расстройств у участников </a:t>
                      </a:r>
                    </a:p>
                    <a:p>
                      <a:r>
                        <a:rPr lang="ru-RU" sz="1400" dirty="0" smtClean="0"/>
                        <a:t>боевых действий, причины которых он усматривал в органических на­</a:t>
                      </a:r>
                    </a:p>
                    <a:p>
                      <a:r>
                        <a:rPr lang="ru-RU" sz="1400" dirty="0" smtClean="0"/>
                        <a:t>рушениях головного мозга, вызванных как физическими, так и </a:t>
                      </a:r>
                      <a:r>
                        <a:rPr lang="ru-RU" sz="1400" dirty="0" err="1" smtClean="0"/>
                        <a:t>психо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smtClean="0"/>
                        <a:t>логическими факторами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Майерс</a:t>
                      </a:r>
                      <a:r>
                        <a:rPr lang="ru-RU" sz="1400" dirty="0" smtClean="0"/>
                        <a:t> в работе «Артиллерийский шок во Франции 1914-</a:t>
                      </a:r>
                    </a:p>
                    <a:p>
                      <a:r>
                        <a:rPr lang="ru-RU" sz="1400" dirty="0" smtClean="0"/>
                        <a:t>1919»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1400" dirty="0" smtClean="0"/>
                        <a:t>определил отличия между неврологическим расстройством «</a:t>
                      </a:r>
                      <a:r>
                        <a:rPr lang="ru-RU" sz="1400" dirty="0" err="1" smtClean="0"/>
                        <a:t>конту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err="1" smtClean="0"/>
                        <a:t>зии</a:t>
                      </a:r>
                      <a:r>
                        <a:rPr lang="ru-RU" sz="1400" dirty="0" smtClean="0"/>
                        <a:t> от разрыва снаряда» и «снарядным шоком». Контузия, вызванная </a:t>
                      </a:r>
                    </a:p>
                    <a:p>
                      <a:r>
                        <a:rPr lang="ru-RU" sz="1400" dirty="0" smtClean="0"/>
                        <a:t>разрывом снаряда, рассматривалась им как неврологическое состояние, </a:t>
                      </a:r>
                    </a:p>
                    <a:p>
                      <a:r>
                        <a:rPr lang="ru-RU" sz="1400" dirty="0" smtClean="0"/>
                        <a:t>вызванное физической травмой, тогда как «снарядный шок» </a:t>
                      </a:r>
                      <a:r>
                        <a:rPr lang="ru-RU" sz="1400" dirty="0" err="1" smtClean="0"/>
                        <a:t>Майерс</a:t>
                      </a:r>
                      <a:r>
                        <a:rPr lang="ru-RU" sz="1400" dirty="0" smtClean="0"/>
                        <a:t> </a:t>
                      </a:r>
                    </a:p>
                    <a:p>
                      <a:r>
                        <a:rPr lang="ru-RU" sz="1400" dirty="0" smtClean="0"/>
                        <a:t>рассматривал как психическое состояние, вызванное сильным стрессом. </a:t>
                      </a:r>
                    </a:p>
                    <a:p>
                      <a:r>
                        <a:rPr lang="ru-RU" sz="1400" dirty="0" smtClean="0"/>
                        <a:t>Реакции, обусловленные участием в боевых действиях, стали </a:t>
                      </a:r>
                      <a:r>
                        <a:rPr lang="ru-RU" sz="1400" dirty="0" err="1" smtClean="0"/>
                        <a:t>предме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smtClean="0"/>
                        <a:t>том широких исследований в ходе Второй мировой войны. Это явление </a:t>
                      </a:r>
                    </a:p>
                    <a:p>
                      <a:r>
                        <a:rPr lang="ru-RU" sz="1400" dirty="0" smtClean="0"/>
                        <a:t>у разных авторов называлось по-разному: «военная усталость», «боевое </a:t>
                      </a:r>
                    </a:p>
                    <a:p>
                      <a:r>
                        <a:rPr lang="ru-RU" sz="1400" dirty="0" smtClean="0"/>
                        <a:t>истощение», «военный невроз», «посттравматический невроз».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980728"/>
          <a:ext cx="8435280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13913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 1941 г. </a:t>
                      </a:r>
                    </a:p>
                    <a:p>
                      <a:r>
                        <a:rPr lang="ru-RU" sz="1400" dirty="0" err="1" smtClean="0"/>
                        <a:t>Кардинер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назвал это явление «хроническим военным неврозом». От­</a:t>
                      </a:r>
                    </a:p>
                    <a:p>
                      <a:r>
                        <a:rPr lang="ru-RU" sz="1400" dirty="0" err="1" smtClean="0"/>
                        <a:t>талкиваясь</a:t>
                      </a:r>
                      <a:r>
                        <a:rPr lang="ru-RU" sz="1400" dirty="0" smtClean="0"/>
                        <a:t> от идей Фрейда, он вводит понятие «центральный </a:t>
                      </a:r>
                      <a:r>
                        <a:rPr lang="ru-RU" sz="1400" dirty="0" err="1" smtClean="0"/>
                        <a:t>физио</a:t>
                      </a:r>
                      <a:r>
                        <a:rPr lang="ru-RU" sz="1400" dirty="0" smtClean="0"/>
                        <a:t>-</a:t>
                      </a:r>
                    </a:p>
                    <a:p>
                      <a:r>
                        <a:rPr lang="ru-RU" sz="1400" dirty="0" smtClean="0"/>
                        <a:t>невроз», который, по его мнению, служит причиной нарушения ряда </a:t>
                      </a:r>
                    </a:p>
                    <a:p>
                      <a:r>
                        <a:rPr lang="ru-RU" sz="1400" dirty="0" smtClean="0"/>
                        <a:t>личностных функций, обеспечивающих успешную адаптацию к окру­</a:t>
                      </a:r>
                    </a:p>
                    <a:p>
                      <a:r>
                        <a:rPr lang="ru-RU" sz="1400" dirty="0" err="1" smtClean="0"/>
                        <a:t>жающему</a:t>
                      </a:r>
                      <a:r>
                        <a:rPr lang="ru-RU" sz="1400" dirty="0" smtClean="0"/>
                        <a:t> миру. </a:t>
                      </a:r>
                      <a:r>
                        <a:rPr lang="ru-RU" sz="1400" dirty="0" err="1" smtClean="0"/>
                        <a:t>Кардинер</a:t>
                      </a:r>
                      <a:r>
                        <a:rPr lang="ru-RU" sz="1400" dirty="0" smtClean="0"/>
                        <a:t> считал, что военный невроз имеет как фи­</a:t>
                      </a:r>
                    </a:p>
                    <a:p>
                      <a:r>
                        <a:rPr lang="ru-RU" sz="1400" dirty="0" err="1" smtClean="0"/>
                        <a:t>зиологическую</a:t>
                      </a:r>
                      <a:r>
                        <a:rPr lang="ru-RU" sz="1400" dirty="0" smtClean="0"/>
                        <a:t>, так и психологическую природу. Им впервые было </a:t>
                      </a:r>
                    </a:p>
                    <a:p>
                      <a:r>
                        <a:rPr lang="ru-RU" sz="1400" dirty="0" smtClean="0"/>
                        <a:t>дано комплексное описание симптоматики: 1) возбудимость и </a:t>
                      </a:r>
                      <a:r>
                        <a:rPr lang="ru-RU" sz="1400" dirty="0" err="1" smtClean="0"/>
                        <a:t>раздра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err="1" smtClean="0"/>
                        <a:t>жительность</a:t>
                      </a:r>
                      <a:r>
                        <a:rPr lang="ru-RU" sz="1400" dirty="0" smtClean="0"/>
                        <a:t>; 2) безудержный тип реагирования на внезапные </a:t>
                      </a:r>
                      <a:r>
                        <a:rPr lang="ru-RU" sz="1400" dirty="0" err="1" smtClean="0"/>
                        <a:t>раздра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smtClean="0"/>
                        <a:t>жители; 3) фиксация на обстоятельствах травмировавшего события, </a:t>
                      </a:r>
                    </a:p>
                    <a:p>
                      <a:r>
                        <a:rPr lang="ru-RU" sz="1400" dirty="0" smtClean="0"/>
                        <a:t>4) уход от реальности; 5) предрасположенность к неуправляемым </a:t>
                      </a:r>
                      <a:r>
                        <a:rPr lang="ru-RU" sz="1400" dirty="0" err="1" smtClean="0"/>
                        <a:t>агрес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err="1" smtClean="0"/>
                        <a:t>сивным</a:t>
                      </a:r>
                      <a:r>
                        <a:rPr lang="ru-RU" sz="1400" dirty="0" smtClean="0"/>
                        <a:t> реакциям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«Человек в условиях стресса» </a:t>
                      </a:r>
                      <a:r>
                        <a:rPr lang="ru-RU" sz="1400" dirty="0" err="1" smtClean="0"/>
                        <a:t>Гринкер</a:t>
                      </a:r>
                      <a:r>
                        <a:rPr lang="ru-RU" sz="1400" dirty="0" smtClean="0"/>
                        <a:t> и </a:t>
                      </a:r>
                      <a:r>
                        <a:rPr lang="ru-RU" sz="1400" dirty="0" err="1" smtClean="0"/>
                        <a:t>Шпи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smtClean="0"/>
                        <a:t>гель (1945)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перечислили симптомы, совокупность которых авторы </a:t>
                      </a:r>
                    </a:p>
                    <a:p>
                      <a:r>
                        <a:rPr lang="ru-RU" sz="1400" dirty="0" smtClean="0"/>
                        <a:t>обозначали как «военный невроз», от которых страдали так </a:t>
                      </a:r>
                      <a:r>
                        <a:rPr lang="ru-RU" sz="1400" dirty="0" err="1" smtClean="0"/>
                        <a:t>называе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err="1" smtClean="0"/>
                        <a:t>мые</a:t>
                      </a:r>
                      <a:r>
                        <a:rPr lang="ru-RU" sz="1400" dirty="0" smtClean="0"/>
                        <a:t> «</a:t>
                      </a:r>
                      <a:r>
                        <a:rPr lang="ru-RU" sz="1400" dirty="0" err="1" smtClean="0"/>
                        <a:t>возвращенцы</a:t>
                      </a:r>
                      <a:r>
                        <a:rPr lang="ru-RU" sz="1400" dirty="0" smtClean="0"/>
                        <a:t>» — солдаты, побывавшие в плену. К этим </a:t>
                      </a:r>
                      <a:r>
                        <a:rPr lang="ru-RU" sz="1400" dirty="0" err="1" smtClean="0"/>
                        <a:t>симпто</a:t>
                      </a:r>
                      <a:r>
                        <a:rPr lang="ru-RU" sz="1400" dirty="0" smtClean="0"/>
                        <a:t>­</a:t>
                      </a:r>
                    </a:p>
                    <a:p>
                      <a:r>
                        <a:rPr lang="ru-RU" sz="1400" dirty="0" smtClean="0"/>
                        <a:t>мам относились: повышенная утомляемость, агрессия, депрессия</a:t>
                      </a:r>
                      <a:r>
                        <a:rPr lang="ru-RU" sz="1400" baseline="0" dirty="0" smtClean="0"/>
                        <a:t> и т. </a:t>
                      </a:r>
                      <a:r>
                        <a:rPr lang="ru-RU" sz="1400" baseline="0" dirty="0" err="1" smtClean="0"/>
                        <a:t>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1400" dirty="0" smtClean="0"/>
                        <a:t>Egendorf A. et al., 1981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сравнительный</a:t>
                      </a:r>
                      <a:r>
                        <a:rPr lang="ru-RU" sz="1400" baseline="0" dirty="0" smtClean="0"/>
                        <a:t> 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анализ особенностей адаптационного процесса у вьетнамских ветеранов и их </a:t>
                      </a:r>
                      <a:r>
                        <a:rPr lang="ru-RU" sz="1400" dirty="0" err="1" smtClean="0"/>
                        <a:t>невоевавших</a:t>
                      </a:r>
                      <a:r>
                        <a:rPr lang="ru-RU" sz="1400" dirty="0" smtClean="0"/>
                        <a:t> ровесников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sz="1400" dirty="0" smtClean="0"/>
                        <a:t>Boulander G. et al., 1986)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изучению особенно­</a:t>
                      </a:r>
                    </a:p>
                    <a:p>
                      <a:r>
                        <a:rPr lang="ru-RU" sz="1400" dirty="0" err="1" smtClean="0"/>
                        <a:t>стей</a:t>
                      </a:r>
                      <a:r>
                        <a:rPr lang="ru-RU" sz="1400" dirty="0" smtClean="0"/>
                        <a:t> их отсроченной реакции на стресс.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травм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Войны, оказывающие воздействие как на военных, так и на гражданских лиц; </a:t>
            </a:r>
          </a:p>
          <a:p>
            <a:pPr lvl="0"/>
            <a:r>
              <a:rPr lang="ru-RU" dirty="0" smtClean="0"/>
              <a:t>Насильственные преступления, связанные с покушением на убийство, убийствами или изнасилованиями; </a:t>
            </a:r>
          </a:p>
          <a:p>
            <a:pPr lvl="0"/>
            <a:r>
              <a:rPr lang="ru-RU" dirty="0" smtClean="0"/>
              <a:t>Автомобильные катастрофы, кораблекрушения, крушения поездов, авиационные катастрофы; </a:t>
            </a:r>
          </a:p>
          <a:p>
            <a:pPr lvl="0"/>
            <a:r>
              <a:rPr lang="ru-RU" dirty="0" smtClean="0"/>
              <a:t>Ураганы, землетрясения, наводнения и извержения вулканов; </a:t>
            </a:r>
          </a:p>
          <a:p>
            <a:pPr lvl="0"/>
            <a:r>
              <a:rPr lang="ru-RU" dirty="0" smtClean="0"/>
              <a:t>Насильственная смерть или самоубийство родственников или близких знакомых; </a:t>
            </a:r>
          </a:p>
          <a:p>
            <a:pPr lvl="0"/>
            <a:r>
              <a:rPr lang="ru-RU" dirty="0" smtClean="0"/>
              <a:t>Детские травмы, связанные с излишне суровыми наказаниями, сексуальным насилием или со смертью родителей;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Патогенез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Начало данного расстройства возникает вслед за травмой после латентного периода, который может варьировать от нескольких недель до месяцев (но редко более 6 месяцев). Течение волнообразное, но в большинстве случаев можно ожидать выздоровление. В небольшой части случаев состояние может обнаруживать хроническое течение на протяжении многих лет и переход в стойкое изменение личности после переживания </a:t>
            </a:r>
            <a:r>
              <a:rPr lang="ru-RU" dirty="0" err="1" smtClean="0"/>
              <a:t>катострофы</a:t>
            </a:r>
            <a:r>
              <a:rPr lang="ru-RU" dirty="0" smtClean="0"/>
              <a:t>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124744"/>
          <a:ext cx="8712968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9617"/>
                <a:gridCol w="654335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u="sng" dirty="0" smtClean="0"/>
                        <a:t>Галлюцинаторные переживания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Это особая разновидность непрошеных воспоминаний о травмирующих событиях с той разницей, что при галлюцинаторном переживании память о случившемся выступает настолько ярко, что события текущего момента как бы отходят на второй план и кажутся менее реальными, чем воспоминания. В этом “галлюцинаторном”, отрешенном состоянии человек ведет себя  так, словно он снова переживает прошлое травмирующее событие; он действует, думает и чувствует так же, как в тот момент, когда ему пришлось спасать свою жизнь. </a:t>
                      </a:r>
                    </a:p>
                    <a:p>
                      <a:r>
                        <a:rPr lang="ru-RU" sz="1400" dirty="0" smtClean="0"/>
                        <a:t>Галлюцинаторные переживания свойственны не всем пациентам: это всего лишь разновидность непрошеных воспоминаний, для которых характерна особая яркость и болезненность. Они чаще возникают под влиянием наркотических веществ, в частности алкоголя, однако галлюцинаторные переживания могут появиться у человека и в трезвом состоянии, а также у того, кто никогда не употребляет наркотических веществ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Вина выжившего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Чувство вины из-за того, что выжил в тяжелых испытаниях, стоивших жизни другим, нередко присуще тем, кто страдает от «эмоциональной глухоты» (неспособности пережить радость, любовь, сострадание и т.д.) со времени травмирующих событий. Многие жертвы ПТСР готовы на что угодно, лишь бы избежать напоминания о трагедии, о гибели товарищей.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9632" y="188640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/>
              <a:t>Симптомы ПТСР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88640"/>
          <a:ext cx="8640960" cy="640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64807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Смптом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u="sng" dirty="0" smtClean="0"/>
                        <a:t>Депрессия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состоянии посттравматического стресса депрессия достигает самых темных и беспросветных глубин человеческого отчаяния, когда кажется, что все бессмысленно и бесполезно. Этому чувству депрессии сопутствуют нервное истощение, апатия и отрицательное отношение к жизни.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Непрошеные воспоминания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Пожалуй, это наиболее важный симптом, дающий право говорить о присутствии ПТСР. В памяти пациента внезапно всплывают жуткие, безобразные сцены, связанные с травмирующим событием. Эти воспоминания могут возникать как во сне, так и во время бодрствования.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u="sng" dirty="0" smtClean="0"/>
                        <a:t>Бессонница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(трудности с засыпанием и прерывистый сон). Когда человека посещают ночные кошмары, есть основания считать, что он сам невольно противится засыпанию, и именно в этом причина его бессонницы: человек боится заснуть и вновь увидеть это. Регулярное недосыпание, приводящее к крайнему нервному истощению, дополняет картину симптомов посттравматического стресса. Бессонница также бывает вызвана высоким уровнем тревожности, неспособностью расслабиться, а также </a:t>
                      </a:r>
                      <a:r>
                        <a:rPr lang="ru-RU" dirty="0" err="1" smtClean="0"/>
                        <a:t>непроходящим</a:t>
                      </a:r>
                      <a:r>
                        <a:rPr lang="ru-RU" dirty="0" smtClean="0"/>
                        <a:t> чувством физической или душевной боли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af9eccce328bbb2272de24f99899dbb07cd040"/>
</p:tagLst>
</file>

<file path=ppt/theme/theme1.xml><?xml version="1.0" encoding="utf-8"?>
<a:theme xmlns:a="http://schemas.openxmlformats.org/drawingml/2006/main" name="Техничес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253</TotalTime>
  <Words>1634</Words>
  <Application>Microsoft Office PowerPoint</Application>
  <PresentationFormat>Экран (4:3)</PresentationFormat>
  <Paragraphs>131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Техническая</vt:lpstr>
      <vt:lpstr>Психология. Посттравматический стресс.</vt:lpstr>
      <vt:lpstr>Определение</vt:lpstr>
      <vt:lpstr>Исторический обзор</vt:lpstr>
      <vt:lpstr>Слайд 4</vt:lpstr>
      <vt:lpstr>Слайд 5</vt:lpstr>
      <vt:lpstr>Причины травм</vt:lpstr>
      <vt:lpstr>Патогенез</vt:lpstr>
      <vt:lpstr>Слайд 8</vt:lpstr>
      <vt:lpstr>Слайд 9</vt:lpstr>
      <vt:lpstr>Слайд 10</vt:lpstr>
      <vt:lpstr>Слайд 11</vt:lpstr>
      <vt:lpstr>Слайд 12</vt:lpstr>
      <vt:lpstr>Длительность</vt:lpstr>
      <vt:lpstr>Триггеры </vt:lpstr>
      <vt:lpstr>заблуждения, связанные со стрессом</vt:lpstr>
      <vt:lpstr>Слайд 16</vt:lpstr>
      <vt:lpstr>Лечение </vt:lpstr>
      <vt:lpstr>Полезные ссылки и книги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Психология. Посттравматический стресс.</dc:title>
  <dc:creator>Анэт</dc:creator>
  <cp:lastModifiedBy>nebom zav</cp:lastModifiedBy>
  <cp:revision>30</cp:revision>
  <dcterms:created xsi:type="dcterms:W3CDTF">2012-12-22T17:37:42Z</dcterms:created>
  <dcterms:modified xsi:type="dcterms:W3CDTF">2015-02-05T13:22:22Z</dcterms:modified>
</cp:coreProperties>
</file>