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3" r:id="rId13"/>
    <p:sldId id="272" r:id="rId14"/>
    <p:sldId id="270" r:id="rId15"/>
    <p:sldId id="271" r:id="rId16"/>
    <p:sldId id="269" r:id="rId17"/>
    <p:sldId id="273" r:id="rId18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86" d="100"/>
          <a:sy n="86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ja.bi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bonuslife.ru/dklub/pic/mem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Психологические барьеры профессионального развития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Сыманюк</a:t>
            </a:r>
            <a:r>
              <a:rPr lang="ru-RU" dirty="0" smtClean="0"/>
              <a:t> Эльвира </a:t>
            </a:r>
            <a:r>
              <a:rPr lang="ru-RU" dirty="0" err="1" smtClean="0"/>
              <a:t>Эвальдовна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76896" y="6488668"/>
            <a:ext cx="2767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http://prezentacija.biz/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500"/>
              <a:t>Деструкция профессиональной компетентность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dirty="0"/>
              <a:t>консервация </a:t>
            </a:r>
            <a:r>
              <a:rPr lang="ru-RU" sz="3200" dirty="0" smtClean="0"/>
              <a:t>профессионального </a:t>
            </a:r>
            <a:r>
              <a:rPr lang="ru-RU" sz="3200" dirty="0"/>
              <a:t>опыта, стагнация.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500"/>
              <a:t>Профессиональные деформации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искажение уровня выраженности профессионально важных качеств</a:t>
            </a:r>
            <a:r>
              <a:rPr lang="ru-RU" sz="3200" dirty="0" smtClean="0"/>
              <a:t>.</a:t>
            </a:r>
          </a:p>
          <a:p>
            <a:r>
              <a:rPr lang="ru-RU" b="1" dirty="0" smtClean="0"/>
              <a:t>Виды профессиональных деформаций руководителя:</a:t>
            </a:r>
          </a:p>
          <a:p>
            <a:r>
              <a:rPr lang="ru-RU" sz="3200" dirty="0" smtClean="0"/>
              <a:t>Авторитарность, </a:t>
            </a:r>
            <a:r>
              <a:rPr lang="ru-RU" sz="3200" dirty="0" err="1" smtClean="0"/>
              <a:t>демонстративность</a:t>
            </a:r>
            <a:r>
              <a:rPr lang="ru-RU" sz="3200" dirty="0" smtClean="0"/>
              <a:t>,  социальное лицемерия, агрессивность, ролевой экспансионизм, индифферентность.</a:t>
            </a: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Психологическое здоровье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состояние душевного благополучия, характеризующееся отсутствием болезненных психических  проявлений, обеспечивающее адекватную условиям действительности регуляцию поведения и деятельности (Г.С.Никифоров).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Факторы, детерминирующие психологическое здоровье: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 резкие социально-экономические изменения (обостряют социальную незащищенность, угнетают чувство безопасности);</a:t>
            </a:r>
          </a:p>
          <a:p>
            <a:r>
              <a:rPr lang="ru-RU" dirty="0" smtClean="0"/>
              <a:t> особенности организации;</a:t>
            </a:r>
          </a:p>
          <a:p>
            <a:r>
              <a:rPr lang="ru-RU" dirty="0" smtClean="0"/>
              <a:t> условия труда;</a:t>
            </a:r>
          </a:p>
          <a:p>
            <a:r>
              <a:rPr lang="ru-RU" dirty="0" smtClean="0"/>
              <a:t> удовлетворенность трудом;</a:t>
            </a:r>
          </a:p>
          <a:p>
            <a:r>
              <a:rPr lang="ru-RU" dirty="0" smtClean="0"/>
              <a:t> удовлетворенность межличностными отношениями;</a:t>
            </a:r>
          </a:p>
          <a:p>
            <a:r>
              <a:rPr lang="ru-RU" dirty="0" smtClean="0"/>
              <a:t>содержание  деятельности  (одновременное наблюдение за несколькими изменяющимися во времени процессами или осмысление деятельности нескольких  человек; частое и быстрое информационное переключение направления внимания на множественность объектов; восприятие и переработка разнообразной и многочисленной информации, часто имеющей эмоциональный характер; острый дефицит времени; чувство повышенной ответственности за принимаемые решения);</a:t>
            </a:r>
          </a:p>
          <a:p>
            <a:r>
              <a:rPr lang="ru-RU" dirty="0" smtClean="0"/>
              <a:t> стиль руководства;</a:t>
            </a:r>
          </a:p>
          <a:p>
            <a:r>
              <a:rPr lang="ru-RU" dirty="0" smtClean="0"/>
              <a:t> количество и характер профессиональных стрессов;</a:t>
            </a:r>
          </a:p>
          <a:p>
            <a:r>
              <a:rPr lang="ru-RU" dirty="0" smtClean="0"/>
              <a:t>  индивидуально-психологические особенности личности.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500"/>
              <a:t/>
            </a:r>
            <a:br>
              <a:rPr lang="ru-RU" sz="3500"/>
            </a:br>
            <a:r>
              <a:rPr lang="ru-RU" sz="2600"/>
              <a:t>Признаки психологического нездоровья: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негативный субъективный статус (самочувствие, активность, настроение);</a:t>
            </a:r>
          </a:p>
          <a:p>
            <a:pPr>
              <a:lnSpc>
                <a:spcPct val="90000"/>
              </a:lnSpc>
            </a:pPr>
            <a:r>
              <a:rPr lang="ru-RU" sz="2400"/>
              <a:t>наличие болевого синдрома ( в том числе и психоэмоционального –«болит душа»);</a:t>
            </a:r>
          </a:p>
          <a:p>
            <a:pPr>
              <a:lnSpc>
                <a:spcPct val="90000"/>
              </a:lnSpc>
            </a:pPr>
            <a:r>
              <a:rPr lang="ru-RU" sz="2400"/>
              <a:t>снижение или полная утрата трудоспособности;</a:t>
            </a:r>
          </a:p>
          <a:p>
            <a:pPr>
              <a:lnSpc>
                <a:spcPct val="90000"/>
              </a:lnSpc>
            </a:pPr>
            <a:r>
              <a:rPr lang="ru-RU" sz="2400"/>
              <a:t>уменьшение объема и степени мобилизации функциональных резервов;</a:t>
            </a:r>
          </a:p>
          <a:p>
            <a:pPr>
              <a:lnSpc>
                <a:spcPct val="90000"/>
              </a:lnSpc>
            </a:pPr>
            <a:r>
              <a:rPr lang="ru-RU" sz="2400"/>
              <a:t> ухудшение адаптационных возможностей (снижение интереса к инновациям, сопротивление им).</a:t>
            </a:r>
          </a:p>
          <a:p>
            <a:pPr>
              <a:lnSpc>
                <a:spcPct val="90000"/>
              </a:lnSpc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/>
              <a:t>Показатели психологического здоровья:</a:t>
            </a:r>
            <a:endParaRPr lang="en-US" sz="3000"/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преобладающее хорошее самочувствие;</a:t>
            </a:r>
          </a:p>
          <a:p>
            <a:pPr>
              <a:lnSpc>
                <a:spcPct val="80000"/>
              </a:lnSpc>
            </a:pPr>
            <a:r>
              <a:rPr lang="ru-RU" sz="2000"/>
              <a:t>глубокое понимание и принятие себя;</a:t>
            </a:r>
          </a:p>
          <a:p>
            <a:pPr>
              <a:lnSpc>
                <a:spcPct val="80000"/>
              </a:lnSpc>
            </a:pPr>
            <a:r>
              <a:rPr lang="ru-RU" sz="2000"/>
              <a:t>высокая удовлетворенность жизнью - характером своего общения, ходом дел, своим здоровьем, образом жизни, процессом творчества; </a:t>
            </a:r>
          </a:p>
          <a:p>
            <a:pPr>
              <a:lnSpc>
                <a:spcPct val="80000"/>
              </a:lnSpc>
            </a:pPr>
            <a:r>
              <a:rPr lang="ru-RU" sz="2000"/>
              <a:t>высокий уровень саморегуляции (но не слишком высокий!) своими желаниями, эмоциями и действиями, своими привычками, процессом развития и т.п.;</a:t>
            </a:r>
          </a:p>
          <a:p>
            <a:pPr>
              <a:lnSpc>
                <a:spcPct val="80000"/>
              </a:lnSpc>
            </a:pPr>
            <a:r>
              <a:rPr lang="ru-RU" sz="2000" b="1"/>
              <a:t>оптимальный процесс и уровень самореализации</a:t>
            </a:r>
            <a:r>
              <a:rPr lang="ru-RU" sz="2000"/>
              <a:t> - гармоничное сочетание числа успехов и неудач);</a:t>
            </a:r>
          </a:p>
          <a:p>
            <a:pPr>
              <a:lnSpc>
                <a:spcPct val="80000"/>
              </a:lnSpc>
            </a:pPr>
            <a:r>
              <a:rPr lang="ru-RU" sz="2000" b="1"/>
              <a:t>соразмерность</a:t>
            </a:r>
            <a:br>
              <a:rPr lang="ru-RU" sz="2000" b="1"/>
            </a:br>
            <a:r>
              <a:rPr lang="ru-RU" sz="2000" b="1"/>
              <a:t>жел</a:t>
            </a:r>
            <a:r>
              <a:rPr lang="ru-RU" sz="2000"/>
              <a:t>аний и стремлений со своими психическими, физическими, материальными возможностями;</a:t>
            </a:r>
          </a:p>
          <a:p>
            <a:pPr>
              <a:lnSpc>
                <a:spcPct val="80000"/>
              </a:lnSpc>
            </a:pPr>
            <a:r>
              <a:rPr lang="ru-RU" sz="2000" b="1"/>
              <a:t>реальное устойчивое развитие.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Признаки психологической гармонии личности: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согласие с собой и окружающим миром;</a:t>
            </a:r>
            <a:endParaRPr lang="ru-RU" sz="2800" dirty="0" smtClean="0"/>
          </a:p>
          <a:p>
            <a:r>
              <a:rPr lang="ru-RU" dirty="0" smtClean="0"/>
              <a:t>адаптивно полезное, устойчивое, длительное, творческое и экономичное функционирование и развитие личности в разнообразных жизненных средах;</a:t>
            </a:r>
          </a:p>
          <a:p>
            <a:r>
              <a:rPr lang="ru-RU" dirty="0" smtClean="0"/>
              <a:t>преимущественно положительный и спокойный эмоциональный тон жизни; </a:t>
            </a:r>
          </a:p>
          <a:p>
            <a:r>
              <a:rPr lang="ru-RU" dirty="0" smtClean="0"/>
              <a:t>хорошее физическое самочувствие, отсутствие серьезных телесных и психических заболеваний; </a:t>
            </a:r>
          </a:p>
          <a:p>
            <a:r>
              <a:rPr lang="ru-RU" dirty="0" smtClean="0"/>
              <a:t>в целом позитивная </a:t>
            </a:r>
            <a:r>
              <a:rPr lang="ru-RU" dirty="0" err="1" smtClean="0"/>
              <a:t>Я-концепция</a:t>
            </a:r>
            <a:r>
              <a:rPr lang="ru-RU" dirty="0" smtClean="0"/>
              <a:t>, достаточно высокое </a:t>
            </a:r>
            <a:r>
              <a:rPr lang="ru-RU" dirty="0" err="1" smtClean="0"/>
              <a:t>самопринятие</a:t>
            </a:r>
            <a:r>
              <a:rPr lang="ru-RU" dirty="0" smtClean="0"/>
              <a:t>, достаточно высокая уверенность в себе (но не очень высокая!); </a:t>
            </a:r>
          </a:p>
          <a:p>
            <a:r>
              <a:rPr lang="ru-RU" dirty="0" smtClean="0"/>
              <a:t>оптимально организуемый процесс жизнедеятельности (преобладание внутреннего локуса контроля над внешним, достаточная осознанность, гибкость и широта жизненных ориентаций; </a:t>
            </a:r>
            <a:endParaRPr lang="ru-RU" sz="2400" dirty="0" smtClean="0"/>
          </a:p>
          <a:p>
            <a:pPr lvl="1"/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Признаки психологической гармонии личности: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1">
              <a:buNone/>
            </a:pPr>
            <a:r>
              <a:rPr lang="ru-RU" dirty="0" smtClean="0"/>
              <a:t>- </a:t>
            </a:r>
            <a:r>
              <a:rPr lang="ru-RU" sz="3300" dirty="0" smtClean="0"/>
              <a:t>гармоничный образ жизни (проявляется в ежедневной жизнедеятельности в виде достаточного числа </a:t>
            </a:r>
            <a:r>
              <a:rPr lang="ru-RU" sz="3300" dirty="0" err="1" smtClean="0"/>
              <a:t>природно</a:t>
            </a:r>
            <a:r>
              <a:rPr lang="ru-RU" sz="3300" dirty="0" smtClean="0"/>
              <a:t> необходимых линий деятельности, достаточного их разнообразия и в регулярности осуществления); </a:t>
            </a:r>
          </a:p>
          <a:p>
            <a:pPr lvl="1">
              <a:buNone/>
            </a:pPr>
            <a:r>
              <a:rPr lang="ru-RU" sz="3300" dirty="0" smtClean="0"/>
              <a:t>- умеренность страстей и противоречивых желаний, выражающаяся народной формулой “лучшее - враг хорошего”, оптимальная сбалансированность положительных и отрицательных базовых стремлений, </a:t>
            </a:r>
          </a:p>
          <a:p>
            <a:pPr lvl="1"/>
            <a:r>
              <a:rPr lang="ru-RU" sz="3300" dirty="0" smtClean="0"/>
              <a:t>оптимальный уровень самореализации - гармоничное сочетание числа успехов и неудач, отсутствие ориентации на максимальные достижения; </a:t>
            </a:r>
          </a:p>
          <a:p>
            <a:pPr lvl="1"/>
            <a:r>
              <a:rPr lang="ru-RU" sz="3300" dirty="0" smtClean="0"/>
              <a:t>соразмерность желаний и стремлений со своими психическими, физическими, материальными возможностями и с социальными и природными особенностями жизненной ситуации;</a:t>
            </a:r>
          </a:p>
          <a:p>
            <a:pPr lvl="1"/>
            <a:r>
              <a:rPr lang="ru-RU" sz="3300" dirty="0" smtClean="0"/>
              <a:t>реальное устойчивое развитие, неспешное движение вперед - жизнь как последовательное осуществление ряда интересных и полезных в широком смысле творческих проектов, дел, своей игры, своей миссии; </a:t>
            </a:r>
          </a:p>
          <a:p>
            <a:pPr lvl="1"/>
            <a:r>
              <a:rPr lang="ru-RU" sz="3300" dirty="0" smtClean="0"/>
              <a:t>открытость, готовность откликнуться и помочь, участвовать в общем деле, ориентация на сотрудничество и диалог; </a:t>
            </a:r>
          </a:p>
          <a:p>
            <a:pPr lvl="1"/>
            <a:r>
              <a:rPr lang="ru-RU" sz="3300" dirty="0" smtClean="0"/>
              <a:t>чувство красоты и чуда Природы, единства с ней; уважение к ее созданиям, экологическая культура, регулярное общение с природой.</a:t>
            </a:r>
          </a:p>
          <a:p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Барьер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психологический феномен (представленный в форме ощущений, переживаний, образов, понятий и др.), в котором отражены свойства объекта ограничивать проявления жизнедеятельности человека, препятствовать удовлетворению его потребностей.</a:t>
            </a: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1696" y="74711"/>
            <a:ext cx="5806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Барьеры выполняют следующие функции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fontAlgn="base" hangingPunct="0"/>
            <a:r>
              <a:rPr lang="ru-RU" dirty="0" smtClean="0"/>
              <a:t>стабилизации (останавливают движение, придают ему статику);</a:t>
            </a:r>
          </a:p>
          <a:p>
            <a:pPr lvl="0" fontAlgn="base" hangingPunct="0"/>
            <a:r>
              <a:rPr lang="ru-RU" dirty="0" smtClean="0"/>
              <a:t>коррекции (столкнувшись с препятствием, движение меняет свое направление);</a:t>
            </a:r>
          </a:p>
          <a:p>
            <a:pPr lvl="0" fontAlgn="base" hangingPunct="0"/>
            <a:r>
              <a:rPr lang="ru-RU" dirty="0" err="1" smtClean="0"/>
              <a:t>энергетизации</a:t>
            </a:r>
            <a:r>
              <a:rPr lang="ru-RU" dirty="0" smtClean="0"/>
              <a:t> (энергия движения накапливается под влиянием удерживающего ее барьера);</a:t>
            </a:r>
          </a:p>
          <a:p>
            <a:pPr lvl="0" fontAlgn="base" hangingPunct="0"/>
            <a:r>
              <a:rPr lang="ru-RU" dirty="0" smtClean="0"/>
              <a:t>дозирования (препятствия дозируют движение, определяют его меру);</a:t>
            </a:r>
          </a:p>
          <a:p>
            <a:pPr lvl="0" fontAlgn="base" hangingPunct="0"/>
            <a:r>
              <a:rPr lang="ru-RU" dirty="0" smtClean="0"/>
              <a:t>мобилизации (живые организмы, столкнувшись с препятствием, мобилизуют свои энергетические и другие ресурсы для преодоления препятствий);</a:t>
            </a:r>
          </a:p>
          <a:p>
            <a:pPr lvl="0" fontAlgn="base" hangingPunct="0"/>
            <a:r>
              <a:rPr lang="ru-RU" dirty="0" smtClean="0"/>
              <a:t>развития (изменения, происходящие в организмах при повторных мобилизациях, закрепляются, что повышает функциональные возможности живой системы, придает ей новое качество);</a:t>
            </a:r>
          </a:p>
          <a:p>
            <a:pPr lvl="0" fontAlgn="base" hangingPunct="0"/>
            <a:r>
              <a:rPr lang="ru-RU" dirty="0" smtClean="0"/>
              <a:t>торможения (барьер замедляет движение, сдерживает активность);</a:t>
            </a:r>
          </a:p>
          <a:p>
            <a:pPr fontAlgn="base" hangingPunct="0"/>
            <a:r>
              <a:rPr lang="ru-RU" dirty="0" smtClean="0"/>
              <a:t>подавления (постоянно блокируя жизнедеятельность организма, его запросы, барьер ослабляет и подрывает его функциональные возможности).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психологических барьеров профессионального развития: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кризисы профессионального развития личности;</a:t>
            </a:r>
          </a:p>
          <a:p>
            <a:pPr lvl="0"/>
            <a:r>
              <a:rPr lang="ru-RU" dirty="0" smtClean="0"/>
              <a:t>профессиональные деструкции;</a:t>
            </a:r>
          </a:p>
          <a:p>
            <a:pPr lvl="0"/>
            <a:r>
              <a:rPr lang="ru-RU" dirty="0" smtClean="0"/>
              <a:t>ухудшение психологического здоровья.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Кризисы профессионального развития личности</a:t>
            </a:r>
            <a:r>
              <a:rPr lang="ru-RU" dirty="0" smtClean="0"/>
              <a:t>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это непродолжительные периоды жизни, сопровождающиеся кардинальной перестройкой субъекта деятельности, изменениями самой деятельности.</a:t>
            </a:r>
          </a:p>
          <a:p>
            <a:r>
              <a:rPr lang="ru-RU" b="1" dirty="0" smtClean="0"/>
              <a:t>Признаки профессиональных кризисов:</a:t>
            </a:r>
          </a:p>
          <a:p>
            <a:pPr lvl="0"/>
            <a:r>
              <a:rPr lang="ru-RU" dirty="0" smtClean="0"/>
              <a:t>потеря смысла в выполняемой деятельности;</a:t>
            </a:r>
          </a:p>
          <a:p>
            <a:pPr lvl="0"/>
            <a:r>
              <a:rPr lang="ru-RU" dirty="0" smtClean="0"/>
              <a:t>потеря чувства нового;</a:t>
            </a:r>
          </a:p>
          <a:p>
            <a:pPr lvl="0"/>
            <a:r>
              <a:rPr lang="ru-RU" dirty="0" smtClean="0"/>
              <a:t>субъективное чувство остановки в развитии;</a:t>
            </a:r>
          </a:p>
          <a:p>
            <a:pPr lvl="0"/>
            <a:r>
              <a:rPr lang="ru-RU" dirty="0" smtClean="0"/>
              <a:t>преобладание негативных эмоций в отношении работы;</a:t>
            </a:r>
          </a:p>
          <a:p>
            <a:pPr lvl="0"/>
            <a:r>
              <a:rPr lang="ru-RU" dirty="0" smtClean="0"/>
              <a:t>раздражительность или апатия.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профессиональных кризисов: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Кризис учебно-профессиональной ориентации (14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15 или 16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17лет) на стадии оптации;</a:t>
            </a:r>
          </a:p>
          <a:p>
            <a:r>
              <a:rPr lang="ru-RU" dirty="0" smtClean="0"/>
              <a:t>Кризис профессионального выбора (16–18 лет или 19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21 год) на стадии профессионального образования;</a:t>
            </a:r>
          </a:p>
          <a:p>
            <a:r>
              <a:rPr lang="ru-RU" dirty="0" smtClean="0"/>
              <a:t>Кризис профессиональных </a:t>
            </a:r>
            <a:r>
              <a:rPr lang="ru-RU" dirty="0" err="1" smtClean="0"/>
              <a:t>экспектаций</a:t>
            </a:r>
            <a:r>
              <a:rPr lang="ru-RU" dirty="0" smtClean="0"/>
              <a:t> (18–20 лет или 21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23 года) на стадии профессиональной адаптации;</a:t>
            </a:r>
          </a:p>
          <a:p>
            <a:r>
              <a:rPr lang="ru-RU" dirty="0" smtClean="0"/>
              <a:t>Кризис профессионального роста (30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33 года) на стадии первичной профессионализации;</a:t>
            </a:r>
          </a:p>
          <a:p>
            <a:r>
              <a:rPr lang="ru-RU" dirty="0" smtClean="0"/>
              <a:t>Кризис профессиональной карьеры (38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40 лет) на стадии вторичной профессионализации;</a:t>
            </a:r>
          </a:p>
          <a:p>
            <a:r>
              <a:rPr lang="ru-RU" dirty="0" smtClean="0"/>
              <a:t>Кризис социально-профессиональной </a:t>
            </a:r>
            <a:r>
              <a:rPr lang="ru-RU" dirty="0" err="1" smtClean="0"/>
              <a:t>самоактуализации</a:t>
            </a:r>
            <a:r>
              <a:rPr lang="ru-RU" dirty="0" smtClean="0"/>
              <a:t> (48</a:t>
            </a:r>
            <a:r>
              <a:rPr lang="ru-RU" dirty="0" smtClean="0">
                <a:sym typeface="Symbol"/>
              </a:rPr>
              <a:t></a:t>
            </a:r>
            <a:r>
              <a:rPr lang="ru-RU" dirty="0" smtClean="0"/>
              <a:t>50 лет) на стадии мастерства;</a:t>
            </a:r>
          </a:p>
          <a:p>
            <a:r>
              <a:rPr lang="ru-RU" dirty="0" smtClean="0"/>
              <a:t>Кризис утраты профессиональной деятельности (55–60 лет) на стадии утраты профессии.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800" dirty="0" smtClean="0"/>
              <a:t>Виды профессиональных </a:t>
            </a:r>
            <a:r>
              <a:rPr lang="ru-RU" sz="3800" dirty="0" err="1" smtClean="0"/>
              <a:t>деструкциЙ</a:t>
            </a:r>
            <a:r>
              <a:rPr lang="ru-RU" sz="3800" dirty="0" smtClean="0"/>
              <a:t>  </a:t>
            </a:r>
            <a:endParaRPr lang="ru-RU" sz="3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00200"/>
            <a:ext cx="8218487" cy="4708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Выученная беспомощность</a:t>
            </a:r>
          </a:p>
          <a:p>
            <a:pPr>
              <a:lnSpc>
                <a:spcPct val="90000"/>
              </a:lnSpc>
            </a:pPr>
            <a:r>
              <a:rPr lang="ru-RU" sz="2400"/>
              <a:t>Профессиональное отчуждение</a:t>
            </a:r>
          </a:p>
          <a:p>
            <a:pPr>
              <a:lnSpc>
                <a:spcPct val="90000"/>
              </a:lnSpc>
            </a:pPr>
            <a:r>
              <a:rPr lang="ru-RU" sz="2400"/>
              <a:t>Консервация профессионального опыта</a:t>
            </a:r>
          </a:p>
          <a:p>
            <a:pPr>
              <a:lnSpc>
                <a:spcPct val="90000"/>
              </a:lnSpc>
            </a:pPr>
            <a:r>
              <a:rPr lang="ru-RU" sz="2400"/>
              <a:t>Профессиональные деформации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ДЕСТРУКЦИЯ - это разрушение, изменение или деформация сложившейся психологической структуры личности в процессе профессионального труда (Э.Ф.Зеер)</a:t>
            </a:r>
          </a:p>
        </p:txBody>
      </p:sp>
      <p:pic>
        <p:nvPicPr>
          <p:cNvPr id="9221" name="Picture 5" descr="Картинка 6 из 33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981075"/>
            <a:ext cx="1801813" cy="2808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Выученная беспомощность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ru-RU" dirty="0"/>
              <a:t>это снижение уровня профессиональной активности, отсутствие инициативы, избегание ситуаций, сопряженных с неудачей. В </a:t>
            </a:r>
            <a:r>
              <a:rPr lang="ru-RU" dirty="0" smtClean="0"/>
              <a:t>профессиональной </a:t>
            </a:r>
            <a:r>
              <a:rPr lang="ru-RU" dirty="0"/>
              <a:t>деятельности это проявляется в негативном отношении к инновациям, выполнении работы только в рамках нормативно заданной деятельности, отказе  от выполнения </a:t>
            </a:r>
            <a:r>
              <a:rPr lang="ru-RU" dirty="0" smtClean="0"/>
              <a:t> общественной </a:t>
            </a:r>
            <a:r>
              <a:rPr lang="ru-RU" dirty="0"/>
              <a:t>работы.</a:t>
            </a:r>
          </a:p>
          <a:p>
            <a:pPr>
              <a:lnSpc>
                <a:spcPct val="90000"/>
              </a:lnSpc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500"/>
              <a:t>Профессиональное отчуждение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400"/>
              <a:t>Это личностная позиция непричастности и ментальной непринадлежности к общественно приемлемой для данной профессии профессиональной морали. Человек не идентифицирует себя с выполняемой деятельностью, не принимает на себя ответственность за происходящее в организации, не разделяет организационные ценности.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74a2927e4791b5499a0613575cf2a73269449a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1000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Психологические барьеры профессионального развития</vt:lpstr>
      <vt:lpstr>Барьер -</vt:lpstr>
      <vt:lpstr>Барьеры выполняют следующие функции: </vt:lpstr>
      <vt:lpstr>Виды психологических барьеров профессионального развития:</vt:lpstr>
      <vt:lpstr>Кризисы профессионального развития личности -</vt:lpstr>
      <vt:lpstr>Виды профессиональных кризисов:</vt:lpstr>
      <vt:lpstr>Виды профессиональных деструкциЙ  </vt:lpstr>
      <vt:lpstr>Выученная беспомощность</vt:lpstr>
      <vt:lpstr>Профессиональное отчуждение</vt:lpstr>
      <vt:lpstr>Деструкция профессиональной компетентность</vt:lpstr>
      <vt:lpstr>Профессиональные деформации </vt:lpstr>
      <vt:lpstr>Психологическое здоровье -</vt:lpstr>
      <vt:lpstr>Факторы, детерминирующие психологическое здоровье: </vt:lpstr>
      <vt:lpstr> Признаки психологического нездоровья:</vt:lpstr>
      <vt:lpstr>Показатели психологического здоровья:</vt:lpstr>
      <vt:lpstr>Признаки психологической гармонии личности: </vt:lpstr>
      <vt:lpstr>Признаки психологической гармонии личности: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барьеры профессионального развития</dc:title>
  <dc:creator>Пользователь</dc:creator>
  <cp:lastModifiedBy>nebom zav</cp:lastModifiedBy>
  <cp:revision>14</cp:revision>
  <dcterms:created xsi:type="dcterms:W3CDTF">2013-11-20T15:25:15Z</dcterms:created>
  <dcterms:modified xsi:type="dcterms:W3CDTF">2015-02-05T13:22:25Z</dcterms:modified>
</cp:coreProperties>
</file>