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6" r:id="rId3"/>
    <p:sldId id="298" r:id="rId4"/>
    <p:sldId id="257" r:id="rId5"/>
    <p:sldId id="274" r:id="rId6"/>
    <p:sldId id="258" r:id="rId7"/>
    <p:sldId id="259" r:id="rId8"/>
    <p:sldId id="275" r:id="rId9"/>
    <p:sldId id="260" r:id="rId10"/>
    <p:sldId id="261" r:id="rId11"/>
    <p:sldId id="262" r:id="rId12"/>
    <p:sldId id="267" r:id="rId13"/>
    <p:sldId id="264" r:id="rId14"/>
    <p:sldId id="265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81" r:id="rId25"/>
    <p:sldId id="279" r:id="rId26"/>
    <p:sldId id="282" r:id="rId27"/>
    <p:sldId id="283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7" r:id="rId39"/>
    <p:sldId id="29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96" autoAdjust="0"/>
    <p:restoredTop sz="94660"/>
  </p:normalViewPr>
  <p:slideViewPr>
    <p:cSldViewPr>
      <p:cViewPr>
        <p:scale>
          <a:sx n="64" d="100"/>
          <a:sy n="64" d="100"/>
        </p:scale>
        <p:origin x="-152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B898E6-081B-4F91-AAF1-43D83BD6DB59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0F3BD7-747D-4780-AB9D-C29038E410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encyclopedia.ru/" TargetMode="External"/><Relationship Id="rId2" Type="http://schemas.openxmlformats.org/officeDocument/2006/relationships/hyperlink" Target="http://ru.wikipedia.org/wiki/%D0%AD%D0%BD%D1%86%D0%B8%D0%BA%D0%BB%D0%BE%D0%BF%D0%B5%D0%B4%D0%B8%D1%8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352" y="785794"/>
            <a:ext cx="7851648" cy="1828800"/>
          </a:xfrm>
        </p:spPr>
        <p:txBody>
          <a:bodyPr/>
          <a:lstStyle/>
          <a:p>
            <a:r>
              <a:rPr lang="ru-RU" i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.: Новые чудеса света :.</a:t>
            </a:r>
            <a:endParaRPr lang="ru-RU" i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i="1" u="sng" dirty="0" smtClean="0"/>
              <a:t>Выполнила: </a:t>
            </a:r>
            <a:r>
              <a:rPr lang="ru-RU" i="1" dirty="0" smtClean="0"/>
              <a:t>Юрина Елена, </a:t>
            </a:r>
          </a:p>
          <a:p>
            <a:r>
              <a:rPr lang="ru-RU" i="1" dirty="0" smtClean="0"/>
              <a:t>ученица 8 класса.</a:t>
            </a:r>
          </a:p>
          <a:p>
            <a:r>
              <a:rPr lang="ru-RU" i="1" u="sng" dirty="0" smtClean="0"/>
              <a:t>Руководитель: </a:t>
            </a:r>
            <a:r>
              <a:rPr lang="ru-RU" i="1" dirty="0" smtClean="0"/>
              <a:t>Малыгина </a:t>
            </a:r>
          </a:p>
          <a:p>
            <a:r>
              <a:rPr lang="ru-RU" i="1" dirty="0" smtClean="0"/>
              <a:t>Светлана Владимировна</a:t>
            </a:r>
            <a:endParaRPr lang="ru-RU" i="1" dirty="0"/>
          </a:p>
        </p:txBody>
      </p:sp>
      <p:pic>
        <p:nvPicPr>
          <p:cNvPr id="4" name="Рисунок 3" descr="traducciones_turisticas_intellingu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357562"/>
            <a:ext cx="3620564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.: Эйфелева башня :.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214810" cy="5643578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/>
              <a:t>Строительство башни длилось два года – с 1887 по 1889. Сооружали ее по принципу детского конструктора из готовых деталей, которых понадобилось огромное количество – одних металлических заклепок было использовано 2 с половиной миллиона.</a:t>
            </a:r>
            <a:endParaRPr lang="ru-RU" sz="2800" i="1" dirty="0"/>
          </a:p>
        </p:txBody>
      </p:sp>
      <p:pic>
        <p:nvPicPr>
          <p:cNvPr id="5" name="Содержимое 4" descr="39091682_Construction_of_the_Eiffel_Tow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928802"/>
            <a:ext cx="4929190" cy="328614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.: Эйфелева башня :.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643438" cy="557214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Не всем коренным жителям Парижа башня пришлась по вкусу. Многие утверждали, что она портит внешний вид города и не вписывается в многовековую архитектуру. Но время все расставило на свои места, и теперь Эйфелева башня – самая посещаемая достопримечательность мира.</a:t>
            </a:r>
            <a:endParaRPr lang="ru-RU" sz="2400" i="1" dirty="0"/>
          </a:p>
        </p:txBody>
      </p:sp>
      <p:pic>
        <p:nvPicPr>
          <p:cNvPr id="7" name="Содержимое 6" descr="21051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071678"/>
            <a:ext cx="4495800" cy="3357586"/>
          </a:xfrm>
        </p:spPr>
      </p:pic>
      <p:pic>
        <p:nvPicPr>
          <p:cNvPr id="8" name="Рисунок 7" descr="img_sour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68496">
            <a:off x="4505390" y="2412608"/>
            <a:ext cx="4504238" cy="3002825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</a:t>
            </a:r>
            <a:b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.: Мост Золотые Ворота :.                                                        </a:t>
            </a:r>
            <a:endParaRPr lang="ru-RU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00174"/>
            <a:ext cx="4357718" cy="535782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i="1" dirty="0" smtClean="0"/>
              <a:t>Официальное название: </a:t>
            </a:r>
            <a:r>
              <a:rPr lang="en-US" sz="2400" i="1" dirty="0" smtClean="0"/>
              <a:t>Golden Gate</a:t>
            </a:r>
            <a:endParaRPr lang="ru-RU" sz="2400" i="1" dirty="0" smtClean="0"/>
          </a:p>
          <a:p>
            <a:r>
              <a:rPr lang="ru-RU" sz="2400" b="1" i="1" dirty="0" smtClean="0"/>
              <a:t>Область применения: </a:t>
            </a:r>
            <a:r>
              <a:rPr lang="ru-RU" sz="2400" i="1" dirty="0" smtClean="0"/>
              <a:t>автомобильный, велосипедный, пешеходный</a:t>
            </a:r>
          </a:p>
          <a:p>
            <a:r>
              <a:rPr lang="ru-RU" sz="2400" b="1" i="1" dirty="0" smtClean="0"/>
              <a:t>Пересекает: </a:t>
            </a:r>
            <a:r>
              <a:rPr lang="ru-RU" sz="2400" i="1" dirty="0" smtClean="0"/>
              <a:t>пролив Золотые Ворота</a:t>
            </a:r>
            <a:endParaRPr lang="ru-RU" sz="2400" b="1" i="1" dirty="0" smtClean="0"/>
          </a:p>
          <a:p>
            <a:r>
              <a:rPr lang="ru-RU" sz="2400" b="1" i="1" dirty="0" smtClean="0"/>
              <a:t>Место расположения: </a:t>
            </a:r>
            <a:r>
              <a:rPr lang="ru-RU" sz="2400" i="1" dirty="0" smtClean="0"/>
              <a:t>Сан-Франциско, Калифорния</a:t>
            </a:r>
          </a:p>
          <a:p>
            <a:r>
              <a:rPr lang="ru-RU" sz="2400" b="1" i="1" dirty="0" smtClean="0"/>
              <a:t>Тип конструкции: </a:t>
            </a:r>
            <a:r>
              <a:rPr lang="ru-RU" sz="2400" i="1" dirty="0" smtClean="0"/>
              <a:t>висячий мост</a:t>
            </a:r>
          </a:p>
          <a:p>
            <a:r>
              <a:rPr lang="ru-RU" sz="2400" b="1" i="1" dirty="0" smtClean="0"/>
              <a:t>Основной пролет: </a:t>
            </a:r>
            <a:r>
              <a:rPr lang="ru-RU" sz="2400" i="1" dirty="0" smtClean="0"/>
              <a:t>1280 м.</a:t>
            </a:r>
          </a:p>
          <a:p>
            <a:r>
              <a:rPr lang="ru-RU" sz="2400" b="1" i="1" dirty="0" smtClean="0"/>
              <a:t>Общая длина: </a:t>
            </a:r>
            <a:r>
              <a:rPr lang="ru-RU" sz="2400" i="1" dirty="0" smtClean="0"/>
              <a:t>2740 м.</a:t>
            </a:r>
          </a:p>
          <a:p>
            <a:r>
              <a:rPr lang="ru-RU" sz="2400" b="1" i="1" dirty="0" smtClean="0"/>
              <a:t>Ширина: </a:t>
            </a:r>
            <a:r>
              <a:rPr lang="ru-RU" sz="2400" i="1" dirty="0" smtClean="0"/>
              <a:t>27 м.</a:t>
            </a:r>
          </a:p>
          <a:p>
            <a:r>
              <a:rPr lang="ru-RU" sz="2400" b="1" i="1" dirty="0" smtClean="0"/>
              <a:t>Открытие: </a:t>
            </a:r>
            <a:r>
              <a:rPr lang="ru-RU" sz="2400" i="1" dirty="0" smtClean="0"/>
              <a:t>27 мая 1937 г.</a:t>
            </a:r>
            <a:r>
              <a:rPr lang="ru-RU" dirty="0" smtClean="0"/>
              <a:t>	</a:t>
            </a:r>
          </a:p>
        </p:txBody>
      </p:sp>
      <p:pic>
        <p:nvPicPr>
          <p:cNvPr id="5" name="Содержимое 4" descr="133810225432001006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7686" y="2143116"/>
            <a:ext cx="4786314" cy="3286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Мост Золотые Ворота 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283968" cy="557214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В США, в городе Сан-Франциско, над проливом Золотые Ворота построен изумительный мост. Называют его так же, как и пролив, - Золотые Ворота. Длина одного его пролета – 1280 метров, а всего моста –2740 метров. Строительство этой переправы продолжалось с 1933 по 1937 год. </a:t>
            </a:r>
          </a:p>
        </p:txBody>
      </p:sp>
      <p:pic>
        <p:nvPicPr>
          <p:cNvPr id="7" name="Содержимое 6" descr="1293037028_foto-prikol.net_ochen-vysokiy-i-bolshoy-most-zototye-vorota-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928802"/>
            <a:ext cx="4643438" cy="3375300"/>
          </a:xfrm>
        </p:spPr>
      </p:pic>
      <p:pic>
        <p:nvPicPr>
          <p:cNvPr id="8" name="Рисунок 7" descr="1-650x4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87755">
            <a:off x="4594750" y="2324755"/>
            <a:ext cx="4452893" cy="3260887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.: Мост Золотые Ворота :.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572000" cy="5715016"/>
          </a:xfrm>
        </p:spPr>
        <p:txBody>
          <a:bodyPr>
            <a:normAutofit fontScale="92500"/>
          </a:bodyPr>
          <a:lstStyle/>
          <a:p>
            <a:r>
              <a:rPr lang="ru-RU" sz="2800" i="1" dirty="0" smtClean="0"/>
              <a:t>Мост – единственный выезд из Сан-Франциско на север, он является частью шоссе штата Калифорния. На переправе 6 полос для автомобильного движения, в среднем за сутки по ней проезжают 100 тыс. автомобилей. Мост Золотые ворота – самый известный и посещаемый мост в мире.</a:t>
            </a:r>
          </a:p>
          <a:p>
            <a:endParaRPr lang="ru-RU" i="1" dirty="0"/>
          </a:p>
        </p:txBody>
      </p:sp>
      <p:pic>
        <p:nvPicPr>
          <p:cNvPr id="5" name="Содержимое 4" descr="0lVewvt4WB-cro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500174"/>
            <a:ext cx="4643438" cy="3143272"/>
          </a:xfrm>
        </p:spPr>
      </p:pic>
      <p:pic>
        <p:nvPicPr>
          <p:cNvPr id="6" name="Рисунок 5" descr="1519ba2bfded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7846">
            <a:off x="4463320" y="2872188"/>
            <a:ext cx="4476444" cy="320625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Статуя Свободы :. 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572000" cy="5572140"/>
          </a:xfrm>
        </p:spPr>
        <p:txBody>
          <a:bodyPr/>
          <a:lstStyle/>
          <a:p>
            <a:r>
              <a:rPr lang="ru-RU" b="1" i="1" dirty="0" smtClean="0"/>
              <a:t>Расположение:  </a:t>
            </a:r>
            <a:r>
              <a:rPr lang="ru-RU" i="1" dirty="0" smtClean="0"/>
              <a:t>остров Свободы, Нью-Йорк, США</a:t>
            </a:r>
          </a:p>
          <a:p>
            <a:r>
              <a:rPr lang="ru-RU" b="1" i="1" dirty="0" smtClean="0"/>
              <a:t>Высота от земли: </a:t>
            </a:r>
            <a:r>
              <a:rPr lang="ru-RU" i="1" dirty="0" smtClean="0"/>
              <a:t>93 м.</a:t>
            </a:r>
          </a:p>
          <a:p>
            <a:r>
              <a:rPr lang="ru-RU" b="1" i="1" dirty="0" smtClean="0"/>
              <a:t>Высота самой статуи: </a:t>
            </a:r>
            <a:r>
              <a:rPr lang="ru-RU" i="1" dirty="0" smtClean="0"/>
              <a:t>34 м.</a:t>
            </a:r>
          </a:p>
          <a:p>
            <a:r>
              <a:rPr lang="ru-RU" sz="2500" b="1" i="1" dirty="0" smtClean="0"/>
              <a:t>Высота пьедестала: </a:t>
            </a:r>
            <a:r>
              <a:rPr lang="ru-RU" i="1" dirty="0" smtClean="0"/>
              <a:t>47 м.</a:t>
            </a:r>
          </a:p>
          <a:p>
            <a:r>
              <a:rPr lang="ru-RU" b="1" i="1" dirty="0" smtClean="0"/>
              <a:t>Появление: </a:t>
            </a:r>
            <a:r>
              <a:rPr lang="ru-RU" i="1" dirty="0" smtClean="0"/>
              <a:t>подарок от имени Франции в честь столетия независимости США.</a:t>
            </a:r>
          </a:p>
          <a:p>
            <a:r>
              <a:rPr lang="ru-RU" b="1" i="1" dirty="0" smtClean="0"/>
              <a:t>Открытие: </a:t>
            </a:r>
            <a:r>
              <a:rPr lang="ru-RU" i="1" dirty="0" smtClean="0"/>
              <a:t>1886 г.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231479095_0a5faaf742_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1285860"/>
            <a:ext cx="3429024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Статуя Свободы :.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410016" cy="5643578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Символом США эта статуя является уже более 120 лет. Один из авторов статуи - архитектор Густав Эйфель, создатель Эйфелевой башни. Американцы установили пьедестал в виде звезды. Французы на пароходе привезли огромные металлические части скульптуры. Торжественное открытие состоялось в 1886 году</a:t>
            </a:r>
            <a:r>
              <a:rPr lang="ru-RU" sz="1600" i="1" dirty="0" smtClean="0"/>
              <a:t>.</a:t>
            </a:r>
            <a:endParaRPr lang="ru-RU" sz="1600" i="1" dirty="0"/>
          </a:p>
        </p:txBody>
      </p:sp>
      <p:pic>
        <p:nvPicPr>
          <p:cNvPr id="5" name="Содержимое 4" descr="0_1eec0_df3fc7a4_XL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357298"/>
            <a:ext cx="3639174" cy="4852232"/>
          </a:xfrm>
        </p:spPr>
      </p:pic>
      <p:pic>
        <p:nvPicPr>
          <p:cNvPr id="6" name="Рисунок 5" descr="43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50129">
            <a:off x="4561605" y="2088654"/>
            <a:ext cx="4430806" cy="3207723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.: Статуя Свободы :.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" y="1428736"/>
            <a:ext cx="4427985" cy="5429264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В одной руке  факел, в другой – скрижаль – доска, с написанным на ней священным текстом. Высота статуи от земли до кончика факела 93 метра. Посетители проходят 356 ступеней до короны, где располагается смотровая площадка и открывается вид на Нью-Йорк. </a:t>
            </a:r>
            <a:endParaRPr lang="ru-RU" sz="2000" i="1" dirty="0" smtClean="0"/>
          </a:p>
        </p:txBody>
      </p:sp>
      <p:pic>
        <p:nvPicPr>
          <p:cNvPr id="5" name="Содержимое 4" descr="World_USA_New_York_Statue_of_Liberty_013238_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62849">
            <a:off x="4490350" y="1967000"/>
            <a:ext cx="4570836" cy="3605989"/>
          </a:xfrm>
        </p:spPr>
      </p:pic>
      <p:pic>
        <p:nvPicPr>
          <p:cNvPr id="6" name="Рисунок 5" descr="statue_of_liber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40990">
            <a:off x="4895157" y="1844093"/>
            <a:ext cx="4058835" cy="385762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00132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   </a:t>
            </a:r>
            <a:r>
              <a:rPr lang="ru-RU" sz="4000" i="1" dirty="0" smtClean="0">
                <a:effectLst>
                  <a:reflection blurRad="6350" stA="55000" endA="300" endPos="45500" dir="5400000" sy="-100000" algn="bl" rotWithShape="0"/>
                </a:effectLst>
              </a:rPr>
              <a:t>.: Искусственные острова в ОАЭ ::.</a:t>
            </a:r>
            <a:endParaRPr lang="ru-RU" sz="4000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4572000" cy="5643578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Острова Пальма и Мир в Персидском заливе – творение человека, а не природы. Острова насыпали искусственно из песка, который свозили со всего побережья Персидского залива.</a:t>
            </a:r>
          </a:p>
          <a:p>
            <a:r>
              <a:rPr lang="ru-RU" sz="2400" i="1" dirty="0" smtClean="0"/>
              <a:t>Если смотреть из космоса, то хорошо видно, что одна группа островов образует гигантские пальмы, а другая имитирует географическую карту мира. </a:t>
            </a:r>
          </a:p>
        </p:txBody>
      </p:sp>
      <p:pic>
        <p:nvPicPr>
          <p:cNvPr id="5" name="Содержимое 4" descr="1242908521_island_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714488"/>
            <a:ext cx="4393362" cy="33047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i="1" dirty="0" smtClean="0">
                <a:effectLst>
                  <a:reflection blurRad="6350" stA="55000" endA="300" endPos="45500" dir="5400000" sy="-100000" algn="bl" rotWithShape="0"/>
                </a:effectLst>
              </a:rPr>
              <a:t>.:: Искусственные острова в ОАЭ 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857752" cy="5069065"/>
          </a:xfrm>
        </p:spPr>
        <p:txBody>
          <a:bodyPr/>
          <a:lstStyle/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Архипелаг Пальмы.</a:t>
            </a:r>
          </a:p>
          <a:p>
            <a:pPr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i="1" dirty="0" smtClean="0"/>
              <a:t>Пальма </a:t>
            </a:r>
            <a:r>
              <a:rPr lang="ru-RU" sz="3200" i="1" dirty="0" err="1" smtClean="0"/>
              <a:t>Джумейра</a:t>
            </a:r>
            <a:r>
              <a:rPr lang="ru-RU" sz="3200" i="1" dirty="0" smtClean="0"/>
              <a:t> (проект застройки).</a:t>
            </a:r>
            <a:endParaRPr lang="ru-RU" sz="4000" i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ostrova_0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857364"/>
            <a:ext cx="4495800" cy="3364357"/>
          </a:xfr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7772400" cy="1362456"/>
          </a:xfrm>
        </p:spPr>
        <p:txBody>
          <a:bodyPr/>
          <a:lstStyle/>
          <a:p>
            <a:pPr algn="ctr"/>
            <a:r>
              <a:rPr lang="ru-RU" i="1" dirty="0" smtClean="0"/>
              <a:t>.:: </a:t>
            </a:r>
            <a:r>
              <a:rPr lang="ru-RU" i="1" dirty="0" smtClean="0"/>
              <a:t>Введение::.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2000240"/>
            <a:ext cx="8715436" cy="4643470"/>
          </a:xfrm>
        </p:spPr>
        <p:txBody>
          <a:bodyPr>
            <a:normAutofit/>
          </a:bodyPr>
          <a:lstStyle/>
          <a:p>
            <a:r>
              <a:rPr lang="ru-RU" sz="3200" i="1" u="sng" dirty="0" smtClean="0"/>
              <a:t>Цель проекта:</a:t>
            </a:r>
            <a:r>
              <a:rPr lang="ru-RU" sz="3200" i="1" dirty="0" smtClean="0"/>
              <a:t> </a:t>
            </a:r>
            <a:r>
              <a:rPr lang="ru-RU" sz="2800" i="1" dirty="0" smtClean="0"/>
              <a:t>Рассказать о современных чудесах света, об истории их создания, показать красоту и уникальность каждого из них.</a:t>
            </a:r>
          </a:p>
          <a:p>
            <a:r>
              <a:rPr lang="ru-RU" sz="3200" i="1" u="sng" dirty="0" smtClean="0"/>
              <a:t>Задачи проекта:</a:t>
            </a:r>
            <a:r>
              <a:rPr lang="ru-RU" sz="3200" i="1" dirty="0" smtClean="0"/>
              <a:t> </a:t>
            </a:r>
            <a:r>
              <a:rPr lang="ru-RU" sz="2800" i="1" dirty="0" smtClean="0"/>
              <a:t>Собрать информацию о новых чудесах света, используя различные ресурсы – справочники, </a:t>
            </a:r>
            <a:r>
              <a:rPr lang="ru-RU" sz="2800" i="1" dirty="0" err="1" smtClean="0"/>
              <a:t>интернет-библиотеки</a:t>
            </a:r>
            <a:r>
              <a:rPr lang="ru-RU" sz="2800" i="1" dirty="0" smtClean="0"/>
              <a:t>; составить фоторепортаж.</a:t>
            </a:r>
          </a:p>
          <a:p>
            <a:endParaRPr lang="ru-RU" sz="2800" i="1" dirty="0" smtClean="0"/>
          </a:p>
          <a:p>
            <a:endParaRPr lang="ru-RU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928694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effectLst>
                  <a:reflection blurRad="6350" stA="55000" endA="300" endPos="45500" dir="5400000" sy="-100000" algn="bl" rotWithShape="0"/>
                </a:effectLst>
              </a:rPr>
              <a:t>  .:: Искусственные острова в ОАЭ :.</a:t>
            </a:r>
            <a:endParaRPr lang="ru-RU" sz="36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00174"/>
            <a:ext cx="4786346" cy="5357826"/>
          </a:xfrm>
        </p:spPr>
        <p:txBody>
          <a:bodyPr/>
          <a:lstStyle/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Архипелаг Пальмы.</a:t>
            </a:r>
          </a:p>
          <a:p>
            <a:pPr>
              <a:buNone/>
            </a:pPr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3400" i="1" dirty="0" smtClean="0"/>
              <a:t>Пальма </a:t>
            </a:r>
            <a:r>
              <a:rPr lang="ru-RU" sz="3400" i="1" dirty="0" err="1" smtClean="0"/>
              <a:t>Джебель-Али</a:t>
            </a:r>
            <a:r>
              <a:rPr lang="ru-RU" sz="3400" i="1" dirty="0" smtClean="0"/>
              <a:t> (проект застройки).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5" name="Содержимое 4" descr="palm_jebel_ali_0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5" y="2081520"/>
            <a:ext cx="4429125" cy="349062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effectLst>
                  <a:reflection blurRad="6350" stA="55000" endA="300" endPos="45500" dir="5400000" sy="-100000" algn="bl" rotWithShape="0"/>
                </a:effectLst>
              </a:rPr>
              <a:t>  .:: Искусственные острова в ОАЭ :.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43050"/>
            <a:ext cx="4786346" cy="5214950"/>
          </a:xfrm>
        </p:spPr>
        <p:txBody>
          <a:bodyPr/>
          <a:lstStyle/>
          <a:p>
            <a:r>
              <a:rPr lang="ru-RU" sz="3400" b="1" i="1" dirty="0" smtClean="0">
                <a:solidFill>
                  <a:schemeClr val="tx2">
                    <a:lumMod val="75000"/>
                  </a:schemeClr>
                </a:solidFill>
              </a:rPr>
              <a:t>Архипелаг Пальмы.</a:t>
            </a:r>
          </a:p>
          <a:p>
            <a:pPr>
              <a:buNone/>
            </a:pPr>
            <a:endParaRPr lang="ru-RU" sz="3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200" i="1" dirty="0" smtClean="0"/>
              <a:t>Пальма </a:t>
            </a:r>
            <a:r>
              <a:rPr lang="ru-RU" sz="3200" i="1" dirty="0" err="1" smtClean="0"/>
              <a:t>Дейра</a:t>
            </a:r>
            <a:r>
              <a:rPr lang="ru-RU" sz="3200" i="1" dirty="0" smtClean="0"/>
              <a:t> (проект застройки)</a:t>
            </a:r>
            <a:endParaRPr lang="ru-RU" sz="3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4" descr="ba80462a05ab827cf24ab51522c15e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2" y="2071678"/>
            <a:ext cx="4143371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i="1" dirty="0" smtClean="0">
                <a:effectLst>
                  <a:reflection blurRad="6350" stA="55000" endA="300" endPos="45500" dir="5400000" sy="-100000" algn="bl" rotWithShape="0"/>
                </a:effectLst>
              </a:rPr>
              <a:t>.:: Искусственные острова в ОАЭ :.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643438" cy="5286388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Вид из космоса на архипелаг Мир.</a:t>
            </a:r>
            <a:endParaRPr lang="ru-RU" sz="3600" i="1" dirty="0"/>
          </a:p>
        </p:txBody>
      </p:sp>
      <p:pic>
        <p:nvPicPr>
          <p:cNvPr id="5" name="Содержимое 4" descr="07worlddubaiconsisteenc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143116"/>
            <a:ext cx="5072098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ru-RU" i="1" dirty="0" smtClean="0"/>
              <a:t>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.:: Небоскреб в </a:t>
            </a:r>
            <a:r>
              <a:rPr lang="ru-RU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Дубаи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::.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500562" cy="5357826"/>
          </a:xfrm>
        </p:spPr>
        <p:txBody>
          <a:bodyPr/>
          <a:lstStyle/>
          <a:p>
            <a:r>
              <a:rPr lang="ru-RU" b="1" i="1" dirty="0" smtClean="0"/>
              <a:t>Местонахождение: </a:t>
            </a:r>
            <a:r>
              <a:rPr lang="ru-RU" i="1" dirty="0" smtClean="0"/>
              <a:t>ОАЭ, </a:t>
            </a:r>
            <a:r>
              <a:rPr lang="ru-RU" i="1" dirty="0" err="1" smtClean="0"/>
              <a:t>Дубаи</a:t>
            </a:r>
            <a:r>
              <a:rPr lang="ru-RU" i="1" dirty="0" smtClean="0"/>
              <a:t>.</a:t>
            </a:r>
          </a:p>
          <a:p>
            <a:r>
              <a:rPr lang="ru-RU" b="1" i="1" dirty="0" smtClean="0"/>
              <a:t>Строительство: </a:t>
            </a:r>
            <a:r>
              <a:rPr lang="ru-RU" i="1" dirty="0" smtClean="0"/>
              <a:t>21.09.2004 – 4.01.2010 г.</a:t>
            </a:r>
          </a:p>
          <a:p>
            <a:r>
              <a:rPr lang="ru-RU" b="1" i="1" dirty="0" smtClean="0"/>
              <a:t>Высота:</a:t>
            </a:r>
            <a:r>
              <a:rPr lang="ru-RU" i="1" dirty="0" smtClean="0"/>
              <a:t> 828 м.</a:t>
            </a:r>
          </a:p>
          <a:p>
            <a:r>
              <a:rPr lang="ru-RU" b="1" i="1" dirty="0" smtClean="0"/>
              <a:t>Масса:</a:t>
            </a:r>
            <a:r>
              <a:rPr lang="ru-RU" i="1" dirty="0" smtClean="0"/>
              <a:t> 500 000 тонн (пустого)</a:t>
            </a:r>
          </a:p>
          <a:p>
            <a:r>
              <a:rPr lang="ru-RU" b="1" i="1" dirty="0" smtClean="0"/>
              <a:t>Кол-во этажей: </a:t>
            </a:r>
            <a:r>
              <a:rPr lang="ru-RU" i="1" dirty="0" smtClean="0"/>
              <a:t>163</a:t>
            </a:r>
          </a:p>
          <a:p>
            <a:r>
              <a:rPr lang="ru-RU" b="1" i="1" dirty="0" smtClean="0"/>
              <a:t>Площадь внутри здания: </a:t>
            </a:r>
            <a:r>
              <a:rPr lang="ru-RU" i="1" dirty="0" smtClean="0"/>
              <a:t>344 тыс. кв.м.</a:t>
            </a:r>
          </a:p>
          <a:p>
            <a:endParaRPr lang="ru-RU" dirty="0"/>
          </a:p>
        </p:txBody>
      </p:sp>
      <p:pic>
        <p:nvPicPr>
          <p:cNvPr id="5" name="Содержимое 4" descr="6218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1339" y="1920875"/>
            <a:ext cx="3472322" cy="443388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.:: Небоскреб в </a:t>
            </a:r>
            <a:r>
              <a:rPr lang="ru-RU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Дубаи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139952" cy="5357826"/>
          </a:xfrm>
        </p:spPr>
        <p:txBody>
          <a:bodyPr>
            <a:normAutofit/>
          </a:bodyPr>
          <a:lstStyle/>
          <a:p>
            <a:r>
              <a:rPr lang="ru-RU" i="1" dirty="0" smtClean="0"/>
              <a:t>Самый высокий небоскреб в мире находится в столице Объединенных Арабских Эмиратов – </a:t>
            </a:r>
            <a:r>
              <a:rPr lang="ru-RU" i="1" dirty="0" err="1" smtClean="0"/>
              <a:t>Дубаи</a:t>
            </a:r>
            <a:r>
              <a:rPr lang="ru-RU" i="1" dirty="0" smtClean="0"/>
              <a:t>. Башня  возвышается над </a:t>
            </a:r>
            <a:r>
              <a:rPr lang="ru-RU" i="1" dirty="0" err="1" smtClean="0"/>
              <a:t>Дубаи</a:t>
            </a:r>
            <a:r>
              <a:rPr lang="ru-RU" i="1" dirty="0" smtClean="0"/>
              <a:t> на 828 м, что на данный момент является мировым рекордом.</a:t>
            </a:r>
            <a:endParaRPr lang="ru-RU" i="1" dirty="0"/>
          </a:p>
        </p:txBody>
      </p:sp>
      <p:pic>
        <p:nvPicPr>
          <p:cNvPr id="6" name="Рисунок 5" descr="dzn_Burj-Khalifa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49926">
            <a:off x="4501776" y="1715702"/>
            <a:ext cx="4114800" cy="4114800"/>
          </a:xfrm>
          <a:prstGeom prst="rect">
            <a:avLst/>
          </a:prstGeom>
        </p:spPr>
      </p:pic>
      <p:pic>
        <p:nvPicPr>
          <p:cNvPr id="5" name="Содержимое 4" descr="post-10006-1262669545,11_thumb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92343">
            <a:off x="5357818" y="1785926"/>
            <a:ext cx="2958613" cy="4433888"/>
          </a:xfr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.:: Небоскреб в </a:t>
            </a:r>
            <a:r>
              <a:rPr lang="ru-RU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Дубаи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3347864" cy="5286388"/>
          </a:xfrm>
        </p:spPr>
        <p:txBody>
          <a:bodyPr>
            <a:noAutofit/>
          </a:bodyPr>
          <a:lstStyle/>
          <a:p>
            <a:r>
              <a:rPr lang="vi-VN" sz="2800" i="1" dirty="0" smtClean="0"/>
              <a:t>Торжественная церемония открытия состоялась 4 января 2010 года в </a:t>
            </a:r>
            <a:r>
              <a:rPr lang="ru-RU" sz="2800" i="1" dirty="0" smtClean="0">
                <a:latin typeface="Constantia" pitchFamily="18" charset="0"/>
              </a:rPr>
              <a:t>столице ОАЭ –</a:t>
            </a:r>
            <a:r>
              <a:rPr lang="vi-VN" sz="2800" i="1" dirty="0" smtClean="0"/>
              <a:t> Дуба</a:t>
            </a:r>
            <a:r>
              <a:rPr lang="ru-RU" sz="2800" i="1" dirty="0" smtClean="0">
                <a:latin typeface="Constantia" pitchFamily="18" charset="0"/>
              </a:rPr>
              <a:t>и</a:t>
            </a:r>
            <a:r>
              <a:rPr lang="vi-VN" sz="2800" i="1" dirty="0" smtClean="0"/>
              <a:t>. </a:t>
            </a:r>
          </a:p>
        </p:txBody>
      </p:sp>
      <p:pic>
        <p:nvPicPr>
          <p:cNvPr id="5" name="Содержимое 4" descr="part-028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643050"/>
            <a:ext cx="2953191" cy="4433888"/>
          </a:xfrm>
        </p:spPr>
      </p:pic>
      <p:pic>
        <p:nvPicPr>
          <p:cNvPr id="6" name="Рисунок 5" descr="Yi00YmYz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5986" y="2269353"/>
            <a:ext cx="3048014" cy="4588647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.:: Пизанская башня ::.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500562" cy="535782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Местонахождение: </a:t>
            </a:r>
            <a:r>
              <a:rPr lang="ru-RU" sz="2800" i="1" dirty="0" smtClean="0"/>
              <a:t>Пиза, Италия</a:t>
            </a:r>
          </a:p>
          <a:p>
            <a:r>
              <a:rPr lang="ru-RU" sz="2800" b="1" i="1" dirty="0" smtClean="0"/>
              <a:t>Высота: </a:t>
            </a:r>
            <a:r>
              <a:rPr lang="ru-RU" sz="2800" i="1" dirty="0" smtClean="0"/>
              <a:t>55 м.</a:t>
            </a:r>
          </a:p>
          <a:p>
            <a:r>
              <a:rPr lang="ru-RU" sz="2800" b="1" i="1" dirty="0" smtClean="0"/>
              <a:t>Вес: </a:t>
            </a:r>
            <a:r>
              <a:rPr lang="ru-RU" sz="2800" i="1" dirty="0" smtClean="0"/>
              <a:t>14 700 тонн</a:t>
            </a:r>
          </a:p>
          <a:p>
            <a:r>
              <a:rPr lang="ru-RU" sz="2800" b="1" i="1" dirty="0" smtClean="0"/>
              <a:t>Назначение: </a:t>
            </a:r>
            <a:r>
              <a:rPr lang="ru-RU" sz="2800" i="1" dirty="0" smtClean="0"/>
              <a:t>колокольня.</a:t>
            </a:r>
          </a:p>
          <a:p>
            <a:r>
              <a:rPr lang="ru-RU" sz="2800" b="1" i="1" dirty="0" smtClean="0"/>
              <a:t>Число колоколов: </a:t>
            </a:r>
            <a:r>
              <a:rPr lang="ru-RU" sz="2800" i="1" dirty="0" smtClean="0"/>
              <a:t>7</a:t>
            </a:r>
          </a:p>
          <a:p>
            <a:r>
              <a:rPr lang="ru-RU" sz="2800" b="1" i="1" dirty="0" smtClean="0"/>
              <a:t>Ступенек: </a:t>
            </a:r>
            <a:r>
              <a:rPr lang="ru-RU" sz="2800" i="1" dirty="0" smtClean="0"/>
              <a:t>294</a:t>
            </a:r>
          </a:p>
          <a:p>
            <a:r>
              <a:rPr lang="ru-RU" sz="2800" b="1" i="1" dirty="0" smtClean="0"/>
              <a:t>Этажей: </a:t>
            </a:r>
            <a:r>
              <a:rPr lang="ru-RU" sz="2800" i="1" dirty="0" smtClean="0"/>
              <a:t>8</a:t>
            </a:r>
            <a:endParaRPr lang="ru-RU" sz="2800" i="1" dirty="0"/>
          </a:p>
        </p:txBody>
      </p:sp>
      <p:pic>
        <p:nvPicPr>
          <p:cNvPr id="5" name="Содержимое 4" descr="sm_users_img-17022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571612"/>
            <a:ext cx="3696916" cy="4929222"/>
          </a:xfrm>
          <a:prstGeom prst="round2Diag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.:: Пизанская башня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211960" cy="5286388"/>
          </a:xfrm>
        </p:spPr>
        <p:txBody>
          <a:bodyPr>
            <a:normAutofit/>
          </a:bodyPr>
          <a:lstStyle/>
          <a:p>
            <a:r>
              <a:rPr lang="ru-RU" i="1" dirty="0" smtClean="0"/>
              <a:t>«Падающая» башня в итальянском городе Пиза знаменита благодаря своему изъяну в строительстве. Ее вершина наклонена на пять метров от центра, поэтому кажется, что она вот-вот упадет.</a:t>
            </a:r>
          </a:p>
        </p:txBody>
      </p:sp>
      <p:pic>
        <p:nvPicPr>
          <p:cNvPr id="7" name="Содержимое 6" descr="italy_pizanskaya_baschnya3685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4942" y="1643050"/>
            <a:ext cx="3192105" cy="487344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00132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.:: Пизанская башня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427984" cy="5429264"/>
          </a:xfrm>
        </p:spPr>
        <p:txBody>
          <a:bodyPr>
            <a:normAutofit/>
          </a:bodyPr>
          <a:lstStyle/>
          <a:p>
            <a:r>
              <a:rPr lang="ru-RU" i="1" dirty="0" smtClean="0"/>
              <a:t>Благодаря белому цвету и колоннам, которые опоясывают все этажи Пизанской башни, она выглядит как легкое, ажурное сооружение. На верх колокольни ведет длинная винтовая лестница. Поднявшись по ней, можно полюбоваться видом города.</a:t>
            </a:r>
          </a:p>
        </p:txBody>
      </p:sp>
      <p:pic>
        <p:nvPicPr>
          <p:cNvPr id="5" name="Содержимое 4" descr="fdb7a0fcf6d2523b1a7259de323e8129f2966407.previe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2143116"/>
            <a:ext cx="4214842" cy="35004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.:: Тадж-Махал ::.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643438" cy="5429264"/>
          </a:xfrm>
        </p:spPr>
        <p:txBody>
          <a:bodyPr>
            <a:normAutofit/>
          </a:bodyPr>
          <a:lstStyle/>
          <a:p>
            <a:r>
              <a:rPr lang="ru-RU" i="1" dirty="0" smtClean="0"/>
              <a:t>Самое главное и загадочное чудо Индии – легендарный Тадж-Махал. Его часто называют храмом, но на самом деле это мавзолей-усыпальница. Под огромным мраморным куполом находятся гробницы правителя Шаха </a:t>
            </a:r>
            <a:r>
              <a:rPr lang="ru-RU" i="1" dirty="0" err="1" smtClean="0"/>
              <a:t>Джахана</a:t>
            </a:r>
            <a:r>
              <a:rPr lang="ru-RU" i="1" dirty="0" smtClean="0"/>
              <a:t> и его жены </a:t>
            </a:r>
            <a:r>
              <a:rPr lang="ru-RU" i="1" dirty="0" err="1" smtClean="0"/>
              <a:t>Мумтаз</a:t>
            </a:r>
            <a:r>
              <a:rPr lang="ru-RU" i="1" dirty="0" smtClean="0"/>
              <a:t> Махал. Нередко Тадж-Махал называют памятником любви.</a:t>
            </a:r>
          </a:p>
        </p:txBody>
      </p:sp>
      <p:pic>
        <p:nvPicPr>
          <p:cNvPr id="5" name="Содержимое 4" descr="tajmah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7" y="1857364"/>
            <a:ext cx="4416167" cy="3643338"/>
          </a:xfrm>
          <a:effectLst>
            <a:reflection blurRad="6350" stA="50000" endA="300" endPos="55000" dir="5400000" sy="-100000" algn="bl" rotWithShape="0"/>
            <a:softEdge rad="635000"/>
          </a:effec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7772400" cy="1362456"/>
          </a:xfrm>
        </p:spPr>
        <p:txBody>
          <a:bodyPr/>
          <a:lstStyle/>
          <a:p>
            <a:r>
              <a:rPr lang="ru-RU" i="1" dirty="0" smtClean="0"/>
              <a:t>    .:: Этапы работы ::.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214554"/>
            <a:ext cx="7970738" cy="4071966"/>
          </a:xfrm>
        </p:spPr>
        <p:txBody>
          <a:bodyPr>
            <a:normAutofit/>
          </a:bodyPr>
          <a:lstStyle/>
          <a:p>
            <a:r>
              <a:rPr lang="ru-RU" sz="3200" i="1" u="sng" dirty="0" smtClean="0"/>
              <a:t>1 этап</a:t>
            </a:r>
            <a:r>
              <a:rPr lang="en-US" sz="3200" i="1" dirty="0" smtClean="0"/>
              <a:t> </a:t>
            </a:r>
            <a:r>
              <a:rPr lang="ru-RU" sz="2800" i="1" dirty="0" smtClean="0"/>
              <a:t>–поиск информации в журналах и в Интернете.</a:t>
            </a:r>
          </a:p>
          <a:p>
            <a:r>
              <a:rPr lang="ru-RU" sz="3200" i="1" u="sng" dirty="0" smtClean="0"/>
              <a:t>2 этап</a:t>
            </a:r>
            <a:r>
              <a:rPr lang="ru-RU" sz="3200" i="1" dirty="0" smtClean="0"/>
              <a:t> </a:t>
            </a:r>
            <a:r>
              <a:rPr lang="ru-RU" sz="2800" i="1" dirty="0" smtClean="0"/>
              <a:t>– редактирование и обработка найденной информации, составление фоторепортажа и создание самого проекта.</a:t>
            </a:r>
          </a:p>
          <a:p>
            <a:pPr lvl="0"/>
            <a:r>
              <a:rPr lang="ru-RU" sz="3200" i="1" u="sng" dirty="0" smtClean="0"/>
              <a:t>3 этап</a:t>
            </a:r>
            <a:r>
              <a:rPr lang="ru-RU" sz="3200" i="1" dirty="0" smtClean="0"/>
              <a:t> </a:t>
            </a:r>
            <a:r>
              <a:rPr lang="ru-RU" sz="2800" i="1" dirty="0" smtClean="0"/>
              <a:t>– представление информации в виде проекта.</a:t>
            </a:r>
          </a:p>
          <a:p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 .:: Тадж-Махал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714876" cy="550070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Мавзолей построен из великолепного мрамора, который возили за 300 км. У этого камня есть удивительное свойство – при ярком дневном цвете он белоснежный, на заре становится розовым, лунной ночью стены мавзолея серебрятся. Внутри стены Тадж-Махала тоже покрыли полупрозрачным мрамором. Их украсили инкрустациями из самых красивых самоцветов. Кроме того, на мраморных стенах вырезаны узоры и надписи на арабском языке. Огромные двери целиком сделаны из серебра. Рисунок на них выбили из тысяч серебряных гвоздиков. </a:t>
            </a:r>
            <a:endParaRPr lang="ru-RU" i="1" dirty="0"/>
          </a:p>
        </p:txBody>
      </p:sp>
      <p:pic>
        <p:nvPicPr>
          <p:cNvPr id="5" name="Содержимое 4" descr="Taj_Mah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785926"/>
            <a:ext cx="4495800" cy="3371850"/>
          </a:xfrm>
        </p:spPr>
      </p:pic>
      <p:pic>
        <p:nvPicPr>
          <p:cNvPr id="6" name="Рисунок 5" descr="55751792_tadz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469" y="3143248"/>
            <a:ext cx="4381531" cy="3286148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  .:: Тадж-Махал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427984" cy="5357826"/>
          </a:xfrm>
        </p:spPr>
        <p:txBody>
          <a:bodyPr>
            <a:normAutofit/>
          </a:bodyPr>
          <a:lstStyle/>
          <a:p>
            <a:r>
              <a:rPr lang="ru-RU" i="1" dirty="0" smtClean="0"/>
              <a:t>Долго усыпальница высотой в 74 метра была самым большим сооружением Индии. Пять куполов мавзолея, две мечети, четыре минарета, великолепный парк, мраморный канал поражают людей своей красотой уже 355 лет. </a:t>
            </a:r>
            <a:endParaRPr lang="ru-RU" i="1" dirty="0"/>
          </a:p>
        </p:txBody>
      </p:sp>
      <p:pic>
        <p:nvPicPr>
          <p:cNvPr id="5" name="Содержимое 4" descr="taj-mah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7" y="1857364"/>
            <a:ext cx="4517403" cy="3429024"/>
          </a:xfrm>
        </p:spPr>
      </p:pic>
      <p:pic>
        <p:nvPicPr>
          <p:cNvPr id="6" name="Рисунок 5" descr="tajmahal01z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68139" y="3143248"/>
            <a:ext cx="4175861" cy="2786082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.:: Стоунхендж ::.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3995936" cy="5357826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Таинственное каменное сооружение находится в графстве </a:t>
            </a:r>
            <a:r>
              <a:rPr lang="ru-RU" sz="2400" i="1" dirty="0" err="1" smtClean="0"/>
              <a:t>Уилтшир</a:t>
            </a:r>
            <a:r>
              <a:rPr lang="ru-RU" sz="2400" i="1" dirty="0" smtClean="0"/>
              <a:t> в Англии. В переводе с английского «</a:t>
            </a:r>
            <a:r>
              <a:rPr lang="ru-RU" sz="2400" i="1" dirty="0" err="1" smtClean="0"/>
              <a:t>стоунхендж</a:t>
            </a:r>
            <a:r>
              <a:rPr lang="ru-RU" sz="2400" i="1" dirty="0" smtClean="0"/>
              <a:t>» – каменная изгородь. Как и многие постройки, дошедшие до нас с древних времен, Стоунхендж полон загадок.. </a:t>
            </a:r>
            <a:endParaRPr lang="ru-RU" sz="2400" i="1" dirty="0"/>
          </a:p>
        </p:txBody>
      </p:sp>
      <p:pic>
        <p:nvPicPr>
          <p:cNvPr id="5" name="Содержимое 4" descr="81343876_stonehen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13129" y="2071678"/>
            <a:ext cx="4952307" cy="3301538"/>
          </a:xfrm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   .:: Стоунхендж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643438" cy="5429264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Сооружение состоит из огромных каменных глыб весом от 5 до 50 тонн. Сложенные каменные блоки образуют арки, которые располагаются так, что каждая арка смотрит в определенную сторону света. Удивительна и технология постройки: камни ставились на специальные платформы для того, чтобы смягчать подземные толчки при землетрясении.</a:t>
            </a:r>
            <a:endParaRPr lang="ru-RU" sz="2400" i="1" dirty="0"/>
          </a:p>
        </p:txBody>
      </p:sp>
      <p:pic>
        <p:nvPicPr>
          <p:cNvPr id="5" name="Содержимое 4" descr="4459128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06" y="1571612"/>
            <a:ext cx="4500594" cy="3214710"/>
          </a:xfrm>
        </p:spPr>
      </p:pic>
      <p:pic>
        <p:nvPicPr>
          <p:cNvPr id="6" name="Рисунок 5" descr="heng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4686"/>
            <a:ext cx="4572000" cy="2928958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 .:: Стоунхендж ::.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283968" cy="5357826"/>
          </a:xfrm>
        </p:spPr>
        <p:txBody>
          <a:bodyPr>
            <a:normAutofit/>
          </a:bodyPr>
          <a:lstStyle/>
          <a:p>
            <a:r>
              <a:rPr lang="ru-RU" i="1" dirty="0" smtClean="0"/>
              <a:t>По мнению ученых, грандиозная постройка представляет собой модель Солнечной системы в поперечном разрезе. </a:t>
            </a:r>
            <a:endParaRPr lang="ru-RU" i="1" dirty="0"/>
          </a:p>
        </p:txBody>
      </p:sp>
      <p:pic>
        <p:nvPicPr>
          <p:cNvPr id="5" name="Содержимое 4" descr="Stonehen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928802"/>
            <a:ext cx="4568958" cy="3268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reflection blurRad="6350" stA="55000" endA="300" endPos="45500" dir="5400000" sy="-100000" algn="bl" rotWithShape="0"/>
                </a:effectLst>
              </a:rPr>
              <a:t>.:: </a:t>
            </a:r>
            <a:r>
              <a:rPr lang="ru-RU" sz="4900" i="1" dirty="0" smtClean="0">
                <a:effectLst>
                  <a:reflection blurRad="6350" stA="55000" endA="300" endPos="45500" dir="5400000" sy="-100000" algn="bl" rotWithShape="0"/>
                </a:effectLst>
              </a:rPr>
              <a:t>Статуя Христа Искупителя </a:t>
            </a:r>
            <a:r>
              <a:rPr lang="ru-RU" dirty="0" smtClean="0">
                <a:effectLst>
                  <a:reflection blurRad="6350" stA="55000" endA="300" endPos="45500" dir="5400000" sy="-100000" algn="bl" rotWithShape="0"/>
                </a:effectLst>
              </a:rPr>
              <a:t>::.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43050"/>
            <a:ext cx="4572000" cy="5214950"/>
          </a:xfrm>
        </p:spPr>
        <p:txBody>
          <a:bodyPr/>
          <a:lstStyle/>
          <a:p>
            <a:r>
              <a:rPr lang="ru-RU" b="1" i="1" dirty="0" smtClean="0"/>
              <a:t>Местонахождение: </a:t>
            </a:r>
            <a:r>
              <a:rPr lang="ru-RU" i="1" dirty="0" smtClean="0"/>
              <a:t>гора </a:t>
            </a:r>
            <a:r>
              <a:rPr lang="ru-RU" i="1" dirty="0" err="1" smtClean="0"/>
              <a:t>Корковадо</a:t>
            </a:r>
            <a:r>
              <a:rPr lang="ru-RU" i="1" dirty="0" smtClean="0"/>
              <a:t>, Рио-де-Жанейро, Бразилия.</a:t>
            </a:r>
          </a:p>
          <a:p>
            <a:r>
              <a:rPr lang="ru-RU" b="1" i="1" dirty="0" smtClean="0"/>
              <a:t>Высота: </a:t>
            </a:r>
            <a:r>
              <a:rPr lang="ru-RU" i="1" dirty="0" smtClean="0"/>
              <a:t>38 м.</a:t>
            </a:r>
          </a:p>
          <a:p>
            <a:r>
              <a:rPr lang="ru-RU" b="1" i="1" dirty="0" smtClean="0"/>
              <a:t>Размах рук: </a:t>
            </a:r>
            <a:r>
              <a:rPr lang="ru-RU" i="1" dirty="0" smtClean="0"/>
              <a:t>30 м.</a:t>
            </a:r>
          </a:p>
          <a:p>
            <a:r>
              <a:rPr lang="ru-RU" b="1" i="1" dirty="0" smtClean="0"/>
              <a:t>Вес: </a:t>
            </a:r>
            <a:r>
              <a:rPr lang="ru-RU" i="1" dirty="0" smtClean="0"/>
              <a:t>1145 т.</a:t>
            </a:r>
          </a:p>
          <a:p>
            <a:r>
              <a:rPr lang="ru-RU" b="1" i="1" dirty="0" smtClean="0"/>
              <a:t>Строительство: </a:t>
            </a:r>
            <a:r>
              <a:rPr lang="ru-RU" i="1" dirty="0" smtClean="0"/>
              <a:t>1922 – 1931 г.</a:t>
            </a:r>
          </a:p>
          <a:p>
            <a:r>
              <a:rPr lang="ru-RU" i="1" dirty="0" smtClean="0"/>
              <a:t> </a:t>
            </a:r>
            <a:r>
              <a:rPr lang="ru-RU" b="1" i="1" dirty="0" smtClean="0"/>
              <a:t>Открытие: </a:t>
            </a:r>
            <a:r>
              <a:rPr lang="ru-RU" i="1" dirty="0" smtClean="0"/>
              <a:t>12 октября 1931 г.</a:t>
            </a:r>
            <a:endParaRPr lang="ru-RU" i="1" dirty="0"/>
          </a:p>
        </p:txBody>
      </p:sp>
      <p:pic>
        <p:nvPicPr>
          <p:cNvPr id="5" name="Содержимое 4" descr="7d5722b1cb8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928802"/>
            <a:ext cx="447678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</a:rPr>
              <a:t>.:: </a:t>
            </a:r>
            <a:r>
              <a:rPr lang="ru-RU" sz="4400" i="1" dirty="0" smtClean="0">
                <a:effectLst>
                  <a:reflection blurRad="6350" stA="55000" endA="300" endPos="45500" dir="5400000" sy="-100000" algn="bl" rotWithShape="0"/>
                </a:effectLst>
              </a:rPr>
              <a:t>Статуя Христа Искупителя </a:t>
            </a:r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</a:rPr>
              <a:t>::.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43050"/>
            <a:ext cx="4500594" cy="5214950"/>
          </a:xfrm>
        </p:spPr>
        <p:txBody>
          <a:bodyPr>
            <a:normAutofit/>
          </a:bodyPr>
          <a:lstStyle/>
          <a:p>
            <a:r>
              <a:rPr lang="ru-RU" i="1" dirty="0" smtClean="0"/>
              <a:t>Высокий человек с усталым лицом в длинных одеждах стоит на возвышении из черного гранита на краю пропасти. Он распростер руки, чтобы обнять всех людей, живущих на Земле. Это знаменитое изваяние Христа Искупителя в Рио-де-Жанейро. </a:t>
            </a:r>
          </a:p>
        </p:txBody>
      </p:sp>
      <p:pic>
        <p:nvPicPr>
          <p:cNvPr id="5" name="Содержимое 4" descr="64001813_StatueofChrist1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714488"/>
            <a:ext cx="4038600" cy="3025745"/>
          </a:xfrm>
        </p:spPr>
      </p:pic>
      <p:pic>
        <p:nvPicPr>
          <p:cNvPr id="6" name="Рисунок 5" descr="christo-redentor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3901" y="3357562"/>
            <a:ext cx="4560099" cy="304006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</a:rPr>
              <a:t>.:: </a:t>
            </a:r>
            <a:r>
              <a:rPr lang="ru-RU" sz="4400" i="1" dirty="0" smtClean="0">
                <a:effectLst>
                  <a:reflection blurRad="6350" stA="55000" endA="300" endPos="45500" dir="5400000" sy="-100000" algn="bl" rotWithShape="0"/>
                </a:effectLst>
              </a:rPr>
              <a:t>Статуя Христа Искупителя </a:t>
            </a:r>
            <a:r>
              <a:rPr lang="ru-RU" sz="4000" dirty="0" smtClean="0">
                <a:effectLst>
                  <a:reflection blurRad="6350" stA="55000" endA="300" endPos="45500" dir="5400000" sy="-100000" algn="bl" rotWithShape="0"/>
                </a:effectLst>
              </a:rPr>
              <a:t>::.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643438" cy="5286388"/>
          </a:xfrm>
        </p:spPr>
        <p:txBody>
          <a:bodyPr>
            <a:normAutofit fontScale="92500"/>
          </a:bodyPr>
          <a:lstStyle/>
          <a:p>
            <a:r>
              <a:rPr lang="ru-RU" i="1" dirty="0" smtClean="0"/>
              <a:t>Скульптуру из железобетона и облицованную серым камнем установили на самой высокой точке горы </a:t>
            </a:r>
            <a:r>
              <a:rPr lang="ru-RU" i="1" dirty="0" err="1" smtClean="0"/>
              <a:t>Корковадо</a:t>
            </a:r>
            <a:r>
              <a:rPr lang="ru-RU" i="1" dirty="0" smtClean="0"/>
              <a:t>. Перед посетителями открывается живописная панорама города и бухты, над которыми возвышается Иисус Искупитель.  В 2007 году статуя была выбрана одним из новых семи чудес света.</a:t>
            </a:r>
            <a:endParaRPr lang="ru-RU" i="1" dirty="0"/>
          </a:p>
        </p:txBody>
      </p:sp>
      <p:pic>
        <p:nvPicPr>
          <p:cNvPr id="5" name="Содержимое 4" descr="Rio-de-Janeyr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928802"/>
            <a:ext cx="4038600" cy="3844747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.:: Итоги моего проекта ::.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5286388"/>
          </a:xfrm>
        </p:spPr>
        <p:txBody>
          <a:bodyPr>
            <a:normAutofit/>
          </a:bodyPr>
          <a:lstStyle/>
          <a:p>
            <a:r>
              <a:rPr lang="ru-RU" i="1" dirty="0" smtClean="0"/>
              <a:t>Сохранилось много творений архитектуры и инженерной мысли, достойных восхищения зрителей, так же, как и утраченные семь чудес света. При составлении этого проекта главной целью являлось желание доказать, что у каждого из этих чудес есть своя индивидуальность и своя неповторимая </a:t>
            </a:r>
            <a:r>
              <a:rPr lang="ru-RU" i="1" smtClean="0"/>
              <a:t>история. </a:t>
            </a:r>
            <a:r>
              <a:rPr lang="ru-RU" i="1" dirty="0" smtClean="0"/>
              <a:t>Возможно, что в далеком будущем, об этих творениях будут говорить так же, как мы сейчас о семи чудесах света. Возможно, некоторые из новых чудес также будут утрачены. Но самое главное, что сейчас они существуют и продолжают собирать восторженные отзывы всего человечества.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/>
          </a:bodyPr>
          <a:lstStyle/>
          <a:p>
            <a:r>
              <a:rPr lang="en-US" sz="5400" i="1" dirty="0" smtClean="0">
                <a:effectLst>
                  <a:reflection blurRad="6350" stA="60000" endA="900" endPos="58000" dir="5400000" sy="-100000" algn="bl" rotWithShape="0"/>
                </a:effectLst>
              </a:rPr>
              <a:t>       </a:t>
            </a:r>
            <a:r>
              <a:rPr lang="ru-RU" sz="5400" i="1" dirty="0" smtClean="0">
                <a:effectLst>
                  <a:reflection blurRad="6350" stA="60000" endA="900" endPos="58000" dir="5400000" sy="-100000" algn="bl" rotWithShape="0"/>
                </a:effectLst>
              </a:rPr>
              <a:t>.:: Литература ::.</a:t>
            </a:r>
            <a:endParaRPr lang="ru-RU" sz="5400" i="1" dirty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Сайт </a:t>
            </a:r>
            <a:r>
              <a:rPr lang="en-US" i="1" dirty="0" smtClean="0">
                <a:hlinkClick r:id="rId2"/>
              </a:rPr>
              <a:t>ru.wikipedia.org</a:t>
            </a:r>
            <a:endParaRPr lang="en-US" i="1" dirty="0" smtClean="0"/>
          </a:p>
          <a:p>
            <a:r>
              <a:rPr lang="ru-RU" i="1" dirty="0" smtClean="0"/>
              <a:t>Сайт  </a:t>
            </a:r>
            <a:r>
              <a:rPr lang="en-US" i="1" dirty="0" smtClean="0">
                <a:hlinkClick r:id="rId3"/>
              </a:rPr>
              <a:t>encyclopedia.ru</a:t>
            </a:r>
            <a:endParaRPr lang="en-US" i="1" dirty="0" smtClean="0"/>
          </a:p>
          <a:p>
            <a:r>
              <a:rPr lang="ru-RU" i="1" dirty="0" smtClean="0"/>
              <a:t>Журнал «Энциклопедия для школьников», серия «Чудеса Света», 2010 год.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i="1" dirty="0" smtClean="0"/>
              <a:t>   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Остров Пасхи 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643438" cy="514351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Страна: </a:t>
            </a:r>
            <a:r>
              <a:rPr lang="ru-RU" sz="2400" i="1" dirty="0" smtClean="0"/>
              <a:t>Чили</a:t>
            </a:r>
          </a:p>
          <a:p>
            <a:r>
              <a:rPr lang="ru-RU" sz="2400" b="1" i="1" dirty="0" smtClean="0"/>
              <a:t>Статус: </a:t>
            </a:r>
            <a:r>
              <a:rPr lang="ru-RU" sz="2400" i="1" dirty="0" smtClean="0"/>
              <a:t>специальная территория</a:t>
            </a:r>
          </a:p>
          <a:p>
            <a:r>
              <a:rPr lang="ru-RU" sz="2400" b="1" i="1" dirty="0" smtClean="0"/>
              <a:t>Крупнейший город: </a:t>
            </a:r>
            <a:r>
              <a:rPr lang="ru-RU" sz="2400" i="1" dirty="0" err="1" smtClean="0"/>
              <a:t>Ханга-Роа</a:t>
            </a:r>
            <a:endParaRPr lang="ru-RU" sz="2400" i="1" dirty="0" smtClean="0"/>
          </a:p>
          <a:p>
            <a:r>
              <a:rPr lang="ru-RU" sz="2400" b="1" i="1" dirty="0" smtClean="0"/>
              <a:t>Дата образования: </a:t>
            </a:r>
            <a:r>
              <a:rPr lang="ru-RU" sz="2400" i="1" dirty="0" smtClean="0"/>
              <a:t>9. 09. 1888 г. </a:t>
            </a:r>
          </a:p>
          <a:p>
            <a:r>
              <a:rPr lang="ru-RU" sz="2400" b="1" i="1" dirty="0" smtClean="0"/>
              <a:t>Официальные языки: </a:t>
            </a:r>
            <a:r>
              <a:rPr lang="ru-RU" sz="2400" i="1" dirty="0" smtClean="0"/>
              <a:t>испанский, </a:t>
            </a:r>
            <a:r>
              <a:rPr lang="ru-RU" sz="2400" i="1" dirty="0" err="1" smtClean="0"/>
              <a:t>рапануйский</a:t>
            </a:r>
            <a:endParaRPr lang="ru-RU" sz="2400" i="1" dirty="0" smtClean="0"/>
          </a:p>
          <a:p>
            <a:r>
              <a:rPr lang="ru-RU" sz="2400" b="1" i="1" dirty="0" smtClean="0"/>
              <a:t>Население (2011 год): </a:t>
            </a:r>
            <a:r>
              <a:rPr lang="ru-RU" sz="2400" i="1" dirty="0" smtClean="0"/>
              <a:t>5034 ч.</a:t>
            </a:r>
          </a:p>
          <a:p>
            <a:r>
              <a:rPr lang="ru-RU" sz="2400" b="1" i="1" dirty="0" smtClean="0"/>
              <a:t>Площадь: </a:t>
            </a:r>
            <a:r>
              <a:rPr lang="ru-RU" sz="2400" i="1" dirty="0" smtClean="0"/>
              <a:t>163.6 кв.км.</a:t>
            </a:r>
          </a:p>
          <a:p>
            <a:endParaRPr lang="ru-RU" sz="2000" i="1" dirty="0"/>
          </a:p>
        </p:txBody>
      </p:sp>
      <p:pic>
        <p:nvPicPr>
          <p:cNvPr id="5" name="Рисунок 4" descr="57394417_Easter_Island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21428">
            <a:off x="4596318" y="2139839"/>
            <a:ext cx="444500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  .: Остров Пасхи 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643438" cy="5429288"/>
          </a:xfrm>
        </p:spPr>
        <p:txBody>
          <a:bodyPr>
            <a:normAutofit fontScale="32500" lnSpcReduction="20000"/>
          </a:bodyPr>
          <a:lstStyle/>
          <a:p>
            <a:r>
              <a:rPr lang="ru-RU" sz="8800" i="1" dirty="0" smtClean="0"/>
              <a:t>Остров Пасхи – это крошечный клочок суши в юго-восточной части Тихого океана, который принадлежит государству Чили. Свое необычное название он получил не случайно: голландские мореплаватели вступили на его землю в первый день Пасхальной недели 1722 года. </a:t>
            </a:r>
            <a:endParaRPr lang="ru-RU" dirty="0"/>
          </a:p>
        </p:txBody>
      </p:sp>
      <p:pic>
        <p:nvPicPr>
          <p:cNvPr id="5" name="Содержимое 4" descr="33499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71612"/>
            <a:ext cx="4572000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Остров Пасхи :.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500562" cy="5500702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Самое интересное здесь – огромные статуи-</a:t>
            </a:r>
            <a:r>
              <a:rPr lang="ru-RU" sz="2400" i="1" dirty="0" err="1" smtClean="0"/>
              <a:t>моаи</a:t>
            </a:r>
            <a:r>
              <a:rPr lang="ru-RU" sz="2400" i="1" dirty="0" smtClean="0"/>
              <a:t>, глядящие с невыразимым спокойствием на остров и небо. Статуи выглядят очень странно – у них огромные головы, выступающие подбородки, выпяченные узкие губы и нет ног. Истуканы самых разных размеров – от 3 до 21 метра. Всего на острове 887 статуй.</a:t>
            </a:r>
            <a:endParaRPr lang="ru-RU" sz="2400" i="1" dirty="0"/>
          </a:p>
        </p:txBody>
      </p:sp>
      <p:pic>
        <p:nvPicPr>
          <p:cNvPr id="7" name="Содержимое 6" descr="2112013_12632925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30404">
            <a:off x="4681765" y="1856740"/>
            <a:ext cx="4357686" cy="3268265"/>
          </a:xfrm>
        </p:spPr>
      </p:pic>
      <p:pic>
        <p:nvPicPr>
          <p:cNvPr id="8" name="Рисунок 7" descr="58822_6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58710">
            <a:off x="4710891" y="1847463"/>
            <a:ext cx="4284414" cy="3213311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.: Остров Пасхи :.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788024" cy="558924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Остров Пасхи вулканического происхождения, на нем насчитывают 70 кратеров потухших вулканов.</a:t>
            </a:r>
            <a:r>
              <a:rPr lang="en-US" sz="2400" i="1" dirty="0" smtClean="0"/>
              <a:t> </a:t>
            </a:r>
            <a:r>
              <a:rPr lang="ru-RU" sz="2400" i="1" dirty="0" smtClean="0"/>
              <a:t>Из их лавы и высекались неизвестными скульпторами статуи-</a:t>
            </a:r>
            <a:r>
              <a:rPr lang="ru-RU" sz="2400" i="1" dirty="0" err="1" smtClean="0"/>
              <a:t>моаи</a:t>
            </a:r>
            <a:r>
              <a:rPr lang="ru-RU" sz="2400" i="1" dirty="0" smtClean="0"/>
              <a:t>. Интересно то, что изготавливались они на одном конце острова, а затем каким-то неизвестным образом и по непонятным причинам переправлялись на другой. И это несмотря на их вес – от 10 до 90 тонн. </a:t>
            </a:r>
            <a:endParaRPr lang="ru-RU" sz="2400" i="1" dirty="0"/>
          </a:p>
        </p:txBody>
      </p:sp>
      <p:pic>
        <p:nvPicPr>
          <p:cNvPr id="7" name="Содержимое 6" descr="2010_04_08_0_14_giganti-din-piatra-pazesc-insula-pastelui_495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274985">
            <a:off x="4744745" y="1938787"/>
            <a:ext cx="4258026" cy="3193520"/>
          </a:xfrm>
        </p:spPr>
      </p:pic>
      <p:pic>
        <p:nvPicPr>
          <p:cNvPr id="8" name="Рисунок 7" descr="0_56499_b0fd5d89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85595">
            <a:off x="4743875" y="2244700"/>
            <a:ext cx="4288961" cy="2857520"/>
          </a:xfrm>
          <a:prstGeom prst="rect">
            <a:avLst/>
          </a:prstGeom>
        </p:spPr>
      </p:pic>
      <p:pic>
        <p:nvPicPr>
          <p:cNvPr id="9" name="Рисунок 8" descr="towns_031-cr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43789">
            <a:off x="4721674" y="2140961"/>
            <a:ext cx="4268301" cy="319962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.: Эйфелева башня :.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4572000" cy="5786454"/>
          </a:xfrm>
        </p:spPr>
        <p:txBody>
          <a:bodyPr/>
          <a:lstStyle/>
          <a:p>
            <a:r>
              <a:rPr lang="ru-RU" b="1" i="1" dirty="0" smtClean="0"/>
              <a:t>Местонахождение: </a:t>
            </a:r>
            <a:r>
              <a:rPr lang="ru-RU" i="1" dirty="0" smtClean="0"/>
              <a:t>Па-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err="1" smtClean="0"/>
              <a:t>риж</a:t>
            </a:r>
            <a:r>
              <a:rPr lang="ru-RU" i="1" dirty="0" smtClean="0"/>
              <a:t>, Франция</a:t>
            </a:r>
          </a:p>
          <a:p>
            <a:r>
              <a:rPr lang="ru-RU" b="1" i="1" dirty="0" smtClean="0"/>
              <a:t>Строительство</a:t>
            </a:r>
            <a:r>
              <a:rPr lang="ru-RU" i="1" dirty="0" smtClean="0"/>
              <a:t>: 1887 – 1889 г.</a:t>
            </a:r>
          </a:p>
          <a:p>
            <a:r>
              <a:rPr lang="ru-RU" b="1" i="1" dirty="0" smtClean="0"/>
              <a:t>Использование:</a:t>
            </a:r>
            <a:r>
              <a:rPr lang="ru-RU" i="1" dirty="0" smtClean="0"/>
              <a:t> радио, сотовая связь, телевидение</a:t>
            </a:r>
          </a:p>
          <a:p>
            <a:r>
              <a:rPr lang="ru-RU" b="1" i="1" dirty="0" smtClean="0"/>
              <a:t>Высота:</a:t>
            </a:r>
            <a:r>
              <a:rPr lang="ru-RU" i="1" dirty="0" smtClean="0"/>
              <a:t> 324 м.</a:t>
            </a:r>
          </a:p>
          <a:p>
            <a:r>
              <a:rPr lang="ru-RU" b="1" i="1" dirty="0" smtClean="0"/>
              <a:t>Масса:</a:t>
            </a:r>
            <a:r>
              <a:rPr lang="ru-RU" i="1" dirty="0" smtClean="0"/>
              <a:t> 10 100 тонн.</a:t>
            </a:r>
          </a:p>
          <a:p>
            <a:r>
              <a:rPr lang="ru-RU" b="1" i="1" dirty="0" smtClean="0"/>
              <a:t>Архитектор: </a:t>
            </a:r>
            <a:r>
              <a:rPr lang="ru-RU" i="1" dirty="0" smtClean="0"/>
              <a:t>Эйфель Густав Александр.</a:t>
            </a:r>
          </a:p>
          <a:p>
            <a:endParaRPr lang="ru-RU" dirty="0"/>
          </a:p>
        </p:txBody>
      </p:sp>
      <p:pic>
        <p:nvPicPr>
          <p:cNvPr id="5" name="Содержимое 4" descr="50916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785925"/>
            <a:ext cx="4929190" cy="3929091"/>
          </a:xfrm>
          <a:effectLst>
            <a:softEdge rad="317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  .: Эйфелева башня :.</a:t>
            </a:r>
            <a:endParaRPr lang="ru-RU" i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429124" cy="5572140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Известная на весь мир Эйфелева башня, или, как ее называют иногда сами французы, «железная дама», горделиво возвышается над домами Парижа. Это символ Франции, названный в честь своего создателя Густава Эйфеля. Воздвигнута Эйфелева башня на Марсовом поле, напротив </a:t>
            </a:r>
            <a:r>
              <a:rPr lang="ru-RU" sz="2400" i="1" dirty="0" err="1" smtClean="0"/>
              <a:t>Йенского</a:t>
            </a:r>
            <a:r>
              <a:rPr lang="ru-RU" sz="2400" i="1" dirty="0" smtClean="0"/>
              <a:t> моста. </a:t>
            </a:r>
            <a:endParaRPr lang="ru-RU" sz="2400" i="1" dirty="0"/>
          </a:p>
        </p:txBody>
      </p:sp>
      <p:pic>
        <p:nvPicPr>
          <p:cNvPr id="7" name="Содержимое 6" descr="1362317909_41911486_paris_eiffel_tow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7686" y="1714488"/>
            <a:ext cx="4684478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779</TotalTime>
  <Words>1715</Words>
  <Application>Microsoft Office PowerPoint</Application>
  <PresentationFormat>Экран (4:3)</PresentationFormat>
  <Paragraphs>136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.: Новые чудеса света :.</vt:lpstr>
      <vt:lpstr>.:: Введение::.</vt:lpstr>
      <vt:lpstr>    .:: Этапы работы ::.</vt:lpstr>
      <vt:lpstr>        .: Остров Пасхи :.</vt:lpstr>
      <vt:lpstr>         .: Остров Пасхи :.</vt:lpstr>
      <vt:lpstr>          .: Остров Пасхи :.</vt:lpstr>
      <vt:lpstr>        .: Остров Пасхи :.</vt:lpstr>
      <vt:lpstr>       .: Эйфелева башня :.</vt:lpstr>
      <vt:lpstr>       .: Эйфелева башня :.</vt:lpstr>
      <vt:lpstr>       .: Эйфелева башня :.</vt:lpstr>
      <vt:lpstr>      .: Эйфелева башня :.</vt:lpstr>
      <vt:lpstr>           .: Мост Золотые Ворота :.                                                        </vt:lpstr>
      <vt:lpstr>  .: Мост Золотые Ворота :.</vt:lpstr>
      <vt:lpstr>  .: Мост Золотые Ворота :.</vt:lpstr>
      <vt:lpstr>        .: Статуя Свободы :. </vt:lpstr>
      <vt:lpstr>.: Статуя Свободы :. </vt:lpstr>
      <vt:lpstr>      .: Статуя Свободы :. </vt:lpstr>
      <vt:lpstr>   .: Искусственные острова в ОАЭ ::.</vt:lpstr>
      <vt:lpstr> .:: Искусственные острова в ОАЭ :.</vt:lpstr>
      <vt:lpstr>  .:: Искусственные острова в ОАЭ :.</vt:lpstr>
      <vt:lpstr>  .:: Искусственные острова в ОАЭ :.</vt:lpstr>
      <vt:lpstr> .:: Искусственные острова в ОАЭ :.</vt:lpstr>
      <vt:lpstr>    .:: Небоскреб в Дубаи ::.</vt:lpstr>
      <vt:lpstr>   .:: Небоскреб в Дубаи ::.</vt:lpstr>
      <vt:lpstr>     .:: Небоскреб в Дубаи ::.</vt:lpstr>
      <vt:lpstr>     .:: Пизанская башня ::.</vt:lpstr>
      <vt:lpstr>   .:: Пизанская башня ::.</vt:lpstr>
      <vt:lpstr>      .:: Пизанская башня ::.</vt:lpstr>
      <vt:lpstr>        .:: Тадж-Махал ::.</vt:lpstr>
      <vt:lpstr>        .:: Тадж-Махал ::.</vt:lpstr>
      <vt:lpstr>         .:: Тадж-Махал ::.</vt:lpstr>
      <vt:lpstr>      .:: Стоунхендж ::.</vt:lpstr>
      <vt:lpstr>          .:: Стоунхендж ::.</vt:lpstr>
      <vt:lpstr>        .:: Стоунхендж ::.</vt:lpstr>
      <vt:lpstr>.:: Статуя Христа Искупителя ::.</vt:lpstr>
      <vt:lpstr>.:: Статуя Христа Искупителя ::.</vt:lpstr>
      <vt:lpstr>.:: Статуя Христа Искупителя ::.</vt:lpstr>
      <vt:lpstr> .:: Итоги моего проекта ::.</vt:lpstr>
      <vt:lpstr>       .:: Литература ::.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.: Новые чудеса света :.</dc:title>
  <dc:creator>Admin</dc:creator>
  <cp:lastModifiedBy>школа</cp:lastModifiedBy>
  <cp:revision>82</cp:revision>
  <dcterms:created xsi:type="dcterms:W3CDTF">2013-04-01T09:49:35Z</dcterms:created>
  <dcterms:modified xsi:type="dcterms:W3CDTF">2013-10-29T08:26:05Z</dcterms:modified>
</cp:coreProperties>
</file>