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64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9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1" r:id="rId45"/>
    <p:sldId id="302" r:id="rId46"/>
    <p:sldId id="303" r:id="rId47"/>
    <p:sldId id="304" r:id="rId48"/>
    <p:sldId id="305" r:id="rId49"/>
    <p:sldId id="306" r:id="rId50"/>
    <p:sldId id="308" r:id="rId51"/>
    <p:sldId id="309" r:id="rId52"/>
    <p:sldId id="310" r:id="rId53"/>
    <p:sldId id="300" r:id="rId54"/>
    <p:sldId id="312" r:id="rId55"/>
    <p:sldId id="313" r:id="rId56"/>
    <p:sldId id="315" r:id="rId57"/>
    <p:sldId id="311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145" autoAdjust="0"/>
    <p:restoredTop sz="94660"/>
  </p:normalViewPr>
  <p:slideViewPr>
    <p:cSldViewPr>
      <p:cViewPr varScale="1">
        <p:scale>
          <a:sx n="42" d="100"/>
          <a:sy n="42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38DD8-179B-489F-8117-710A9E71D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E892D-2F2B-4793-A794-CA0B12C4390A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792A0-1A1F-43AD-BFBF-2CB071D87C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0BA16BA-02F8-4BF2-9C44-EEC83402FA7B}" type="datetimeFigureOut">
              <a:rPr lang="ru-RU" smtClean="0"/>
              <a:pPr/>
              <a:t>18.06.2015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48CA937-7D99-4FAF-8247-A662013903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7" r:id="rId12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H:\&#1054;&#1057;%205%20&#1082;&#1083;&#1072;&#1089;&#1089;\&#1054;&#1073;&#1091;&#1095;&#1072;&#1102;&#1097;&#1080;&#1081;%20&#1089;&#1083;&#1072;&#1081;&#1076;-&#1092;&#1080;&#1083;&#1100;&#1084;%20&#1064;&#1080;&#1087;&#1086;&#1074;&#1085;&#1080;&#1082;%20&#1089;%20&#1076;&#1080;&#1089;&#1082;&#1072;%20&#1089;&#1077;&#1088;&#1080;&#1080;%20&#1069;&#1085;&#1094;&#1080;&#1082;&#1083;&#1086;&#1087;&#1077;&#1076;&#1080;&#1103;%20&#1074;%20&#1079;&#1072;&#1075;&#1072;&#1076;&#1082;&#1072;&#1093;%20&#1052;&#1080;&#1088;%20&#1074;&#1086;&#1083;&#1096;&#1077;&#1073;&#1085;&#1086;&#1075;&#1086;%20&#1083;&#1091;&#1082;&#1086;&#1096;&#1082;&#1072;.mp4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H:\&#1054;&#1057;%205%20&#1082;&#1083;&#1072;&#1089;&#1089;\&#1054;&#1073;&#1091;&#1095;&#1072;&#1102;&#1097;&#1080;&#1081;%20&#1089;&#1083;&#1072;&#1081;&#1076;-&#1092;&#1080;&#1083;&#1100;&#1084;%20&#1089;%20&#1076;&#1080;&#1089;&#1082;&#1072;%20&#1089;&#1077;&#1088;&#1080;&#1080;%20&#1069;&#1085;&#1094;&#1080;&#1082;&#1083;&#1086;&#1087;&#1077;&#1076;&#1080;&#1103;%20&#1074;%20&#1079;&#1072;&#1075;&#1072;&#1076;&#1082;&#1072;&#1093;%20&#1058;&#1072;&#1080;&#1085;&#1089;&#1090;&#1074;&#1077;&#1085;&#1085;&#1072;&#1103;%20&#1074;&#1089;&#1077;&#1083;&#1077;&#1085;&#1085;&#1072;&#1103;.mp4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H:\&#1054;&#1057;%205%20&#1082;&#1083;&#1072;&#1089;&#1089;\&#1040;&#1085;&#1072;&#1082;&#1086;&#1085;&#1076;&#1072;.mp4" TargetMode="Externa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H:\&#1054;&#1057;%205%20&#1082;&#1083;&#1072;&#1089;&#1089;\&#1054;&#1073;&#1091;&#1095;&#1072;&#1102;&#1097;&#1080;&#1081;%20&#1089;&#1083;&#1072;&#1081;&#1076;-&#1092;&#1080;&#1083;&#1100;&#1084;%20&#1041;&#1072;&#1088;&#1089;&#1091;&#1082;%20&#1089;%20&#1076;&#1080;&#1089;&#1082;&#1072;%20&#1089;&#1077;&#1088;&#1080;&#1080;%20&#1069;&#1085;&#1094;&#1080;&#1082;&#1083;&#1086;&#1087;&#1077;&#1076;&#1080;&#1103;%20&#1074;%20&#1079;&#1072;&#1075;&#1072;&#1076;&#1082;&#1072;&#1093;%20&#1052;&#1080;&#1088;%20&#1078;&#1080;&#1074;&#1086;&#1090;&#1085;&#1099;&#1093;.mp4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commons.wikimedia.org/wiki/File:MarsTransitionV.jpg?uselang=ru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H:\&#1054;&#1057;%205%20&#1082;&#1083;&#1072;&#1089;&#1089;\&#1054;&#1073;&#1091;&#1095;&#1072;&#1102;&#1097;&#1080;&#1081;%20&#1089;&#1083;&#1072;&#1081;&#1076;-&#1092;&#1080;&#1083;&#1100;&#1084;%20&#1089;%20&#1076;&#1080;&#1089;&#1082;&#1072;%20&#1089;&#1077;&#1088;&#1080;&#1080;%20&#1069;&#1085;&#1094;&#1080;&#1082;&#1083;&#1086;&#1087;&#1077;&#1076;&#1080;&#1103;%20&#1074;%20&#1079;&#1072;&#1075;&#1072;&#1076;&#1082;&#1072;&#1093;%20&#1058;&#1072;&#1080;&#1085;&#1089;&#1090;&#1074;&#1077;&#1085;&#1085;&#1099;&#1081;%20&#1082;&#1072;&#1083;&#1077;&#1085;&#1076;&#1072;&#1088;&#1100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/>
              <a:t>Мир – это природа!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Образовательное событие</a:t>
            </a:r>
          </a:p>
          <a:p>
            <a:r>
              <a:rPr lang="ru-RU" dirty="0" smtClean="0"/>
              <a:t>По предмету «Природоведение»</a:t>
            </a:r>
          </a:p>
          <a:p>
            <a:r>
              <a:rPr lang="ru-RU" dirty="0" smtClean="0"/>
              <a:t>4 четверть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000240"/>
            <a:ext cx="9144000" cy="2500330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00306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 smtClean="0"/>
              <a:t>ИССЛЕДОВАНИЯ В ЭЛЕКТРОННОМ КОНСТРУКТОРЕ «ЗНАТОК»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714488"/>
            <a:ext cx="5715008" cy="142876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067930" y="4643446"/>
            <a:ext cx="5076070" cy="1809974"/>
          </a:xfrm>
          <a:prstGeom prst="rect">
            <a:avLst/>
          </a:prstGeom>
          <a:solidFill>
            <a:srgbClr val="FFFF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99490" y="332570"/>
            <a:ext cx="7705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Book Antiqua" pitchFamily="18" charset="0"/>
              </a:rPr>
              <a:t>Муниципальное автономное общеобразовательное учреждение</a:t>
            </a:r>
          </a:p>
          <a:p>
            <a:pPr algn="ctr"/>
            <a:r>
              <a:rPr lang="ru-RU" dirty="0" smtClean="0">
                <a:latin typeface="Book Antiqua" pitchFamily="18" charset="0"/>
              </a:rPr>
              <a:t>«Средняя общеобразовательная школа № 112» г. Перми</a:t>
            </a:r>
            <a:endParaRPr lang="ru-RU" dirty="0">
              <a:latin typeface="Book Antiqua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031290" y="4653170"/>
          <a:ext cx="5112710" cy="1717548"/>
        </p:xfrm>
        <a:graphic>
          <a:graphicData uri="http://schemas.openxmlformats.org/drawingml/2006/table">
            <a:tbl>
              <a:tblPr/>
              <a:tblGrid>
                <a:gridCol w="1418808"/>
                <a:gridCol w="3693902"/>
              </a:tblGrid>
              <a:tr h="306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Выполнили:  </a:t>
                      </a:r>
                      <a:endParaRPr lang="ru-RU" sz="1100" b="1" dirty="0">
                        <a:solidFill>
                          <a:srgbClr val="003300"/>
                        </a:solidFill>
                        <a:latin typeface="Book Antiqu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Горин Анатолий Дмитриевич, </a:t>
                      </a:r>
                      <a:endParaRPr lang="ru-RU" sz="1400" b="1" dirty="0" smtClean="0">
                        <a:solidFill>
                          <a:srgbClr val="003300"/>
                        </a:solidFill>
                        <a:latin typeface="Book Antiqu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ученик </a:t>
                      </a:r>
                      <a:r>
                        <a:rPr lang="ru-RU" sz="1400" b="1" dirty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5а класса</a:t>
                      </a:r>
                      <a:endParaRPr lang="ru-RU" sz="1100" b="1" dirty="0">
                        <a:solidFill>
                          <a:srgbClr val="003300"/>
                        </a:solidFill>
                        <a:latin typeface="Book Antiqu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003300"/>
                        </a:solidFill>
                        <a:latin typeface="Book Antiqu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Климов Даниил Андреевич, </a:t>
                      </a:r>
                      <a:endParaRPr lang="ru-RU" sz="1400" b="1" dirty="0" smtClean="0">
                        <a:solidFill>
                          <a:srgbClr val="003300"/>
                        </a:solidFill>
                        <a:latin typeface="Book Antiqu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ученик </a:t>
                      </a:r>
                      <a:r>
                        <a:rPr lang="ru-RU" sz="1400" b="1" dirty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5а класса</a:t>
                      </a:r>
                      <a:endParaRPr lang="ru-RU" sz="1100" b="1" dirty="0">
                        <a:solidFill>
                          <a:srgbClr val="003300"/>
                        </a:solidFill>
                        <a:latin typeface="Book Antiqu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2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Руководитель:</a:t>
                      </a:r>
                      <a:endParaRPr lang="ru-RU" sz="1100" b="1">
                        <a:solidFill>
                          <a:srgbClr val="003300"/>
                        </a:solidFill>
                        <a:latin typeface="Book Antiqu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Черноволова Надежда Васильевна, </a:t>
                      </a:r>
                      <a:endParaRPr lang="ru-RU" sz="1400" b="1" dirty="0" smtClean="0">
                        <a:solidFill>
                          <a:srgbClr val="003300"/>
                        </a:solidFill>
                        <a:latin typeface="Book Antiqua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учитель </a:t>
                      </a:r>
                      <a:r>
                        <a:rPr lang="ru-RU" sz="1400" b="1" dirty="0">
                          <a:solidFill>
                            <a:srgbClr val="003300"/>
                          </a:solidFill>
                          <a:latin typeface="Book Antiqua" pitchFamily="18" charset="0"/>
                          <a:ea typeface="Times New Roman"/>
                          <a:cs typeface="Times New Roman"/>
                        </a:rPr>
                        <a:t>биологии, химии и природоведения</a:t>
                      </a:r>
                      <a:endParaRPr lang="ru-RU" sz="1100" b="1" dirty="0">
                        <a:solidFill>
                          <a:srgbClr val="003300"/>
                        </a:solidFill>
                        <a:latin typeface="Book Antiqu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31800" y="6550223"/>
            <a:ext cx="29524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Book Antiqua" pitchFamily="18" charset="0"/>
              </a:rPr>
              <a:t>Пермь , 2015</a:t>
            </a:r>
            <a:endParaRPr lang="ru-RU" sz="14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08650"/>
            <a:ext cx="9144000" cy="5328740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628750"/>
            <a:ext cx="8229600" cy="449741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ru-RU" sz="2000" dirty="0" smtClean="0">
                <a:latin typeface="Book Antiqua" pitchFamily="18" charset="0"/>
              </a:rPr>
              <a:t>Изучить теорию электрического тока</a:t>
            </a:r>
          </a:p>
          <a:p>
            <a:pPr>
              <a:lnSpc>
                <a:spcPct val="120000"/>
              </a:lnSpc>
            </a:pPr>
            <a:r>
              <a:rPr lang="ru-RU" sz="2000" dirty="0" smtClean="0">
                <a:latin typeface="Book Antiqua" pitchFamily="18" charset="0"/>
              </a:rPr>
              <a:t>Изучить электронный конструктор «Знаток»</a:t>
            </a:r>
          </a:p>
          <a:p>
            <a:pPr>
              <a:lnSpc>
                <a:spcPct val="120000"/>
              </a:lnSpc>
            </a:pPr>
            <a:r>
              <a:rPr lang="ru-RU" sz="2000" dirty="0" smtClean="0">
                <a:latin typeface="Book Antiqua" pitchFamily="18" charset="0"/>
              </a:rPr>
              <a:t>Провести исследования в электронном конструкторе «Знаток»:</a:t>
            </a:r>
          </a:p>
          <a:p>
            <a:pPr marL="985838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Book Antiqua" pitchFamily="18" charset="0"/>
              </a:rPr>
              <a:t>собрать электрические цепи по схемам электронного конструктора «Знаток», </a:t>
            </a:r>
          </a:p>
          <a:p>
            <a:pPr marL="985838">
              <a:lnSpc>
                <a:spcPct val="12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Book Antiqua" pitchFamily="18" charset="0"/>
              </a:rPr>
              <a:t>самостоятельно придумать и собрать электрические цепи.</a:t>
            </a:r>
          </a:p>
          <a:p>
            <a:pPr>
              <a:lnSpc>
                <a:spcPct val="120000"/>
              </a:lnSpc>
            </a:pPr>
            <a:r>
              <a:rPr lang="ru-RU" sz="2000" dirty="0" smtClean="0">
                <a:latin typeface="Book Antiqua" pitchFamily="18" charset="0"/>
              </a:rPr>
              <a:t>Описать электрические цепи и схематично зарисовать их, используя общепринятые обозначения. </a:t>
            </a:r>
          </a:p>
          <a:p>
            <a:pPr>
              <a:lnSpc>
                <a:spcPct val="120000"/>
              </a:lnSpc>
            </a:pPr>
            <a:r>
              <a:rPr lang="ru-RU" sz="2000" dirty="0" smtClean="0">
                <a:latin typeface="Book Antiqua" pitchFamily="18" charset="0"/>
              </a:rPr>
              <a:t>Найти практическое применение полученным знаниям и опыту сборки электрических цепей</a:t>
            </a:r>
            <a:endParaRPr lang="ru-RU" sz="2000" dirty="0"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88550"/>
            <a:ext cx="9144000" cy="360050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067930" y="6525430"/>
            <a:ext cx="5076070" cy="144020"/>
          </a:xfrm>
          <a:prstGeom prst="rect">
            <a:avLst/>
          </a:prstGeom>
          <a:solidFill>
            <a:srgbClr val="FFFF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1450" y="188550"/>
            <a:ext cx="8137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Book Antiqua" pitchFamily="18" charset="0"/>
              </a:rPr>
              <a:t>ИССЛЕДОВАНИЯ В ЭЛЕКТРОННОМ КОНСТРУКТОРЕ «ЗНАТОК»</a:t>
            </a:r>
            <a:endParaRPr lang="ru-RU" sz="1600" dirty="0">
              <a:latin typeface="Book Antiqu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420" y="1052670"/>
            <a:ext cx="3240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ЦЕЛИ:</a:t>
            </a:r>
            <a:endParaRPr lang="ru-RU" sz="3200" b="1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71480"/>
            <a:ext cx="9144000" cy="5715040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14290"/>
            <a:ext cx="5715008" cy="142876"/>
          </a:xfrm>
          <a:prstGeom prst="rect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6500834"/>
            <a:ext cx="7929586" cy="142876"/>
          </a:xfrm>
          <a:prstGeom prst="rect">
            <a:avLst/>
          </a:prstGeom>
          <a:solidFill>
            <a:srgbClr val="C0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Татьяна\Desktop\Для Надежды Васильевны\фото НПК_КОНСТРУКТОР\IMG_08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642918"/>
            <a:ext cx="7334572" cy="5500726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36640"/>
            <a:ext cx="9144000" cy="5449880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14290"/>
            <a:ext cx="6372250" cy="406320"/>
          </a:xfrm>
          <a:prstGeom prst="rect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6500834"/>
            <a:ext cx="7929586" cy="142876"/>
          </a:xfrm>
          <a:prstGeom prst="rect">
            <a:avLst/>
          </a:prstGeom>
          <a:solidFill>
            <a:srgbClr val="C0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Татьяна\Desktop\Для Надежды Васильевны\фото НПК_КОНСТРУКТОР\IMG_082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flipV="1">
            <a:off x="1475570" y="980660"/>
            <a:ext cx="6786955" cy="5090216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971500" y="188550"/>
            <a:ext cx="504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ook Antiqua" pitchFamily="18" charset="0"/>
              </a:rPr>
              <a:t>Летающий пропеллер</a:t>
            </a:r>
            <a:endParaRPr lang="ru-RU" sz="24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0" y="428604"/>
            <a:ext cx="9144000" cy="1357322"/>
          </a:xfrm>
          <a:prstGeom prst="rect">
            <a:avLst/>
          </a:prstGeom>
          <a:solidFill>
            <a:schemeClr val="accent5">
              <a:lumMod val="5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44232" y="2428868"/>
            <a:ext cx="264241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1858150" y="5572140"/>
            <a:ext cx="5428494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286514" y="3999710"/>
            <a:ext cx="314327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58150" y="2428868"/>
            <a:ext cx="2571768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4142975" y="2428471"/>
            <a:ext cx="571504" cy="7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4499768" y="2428074"/>
            <a:ext cx="28575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000496" y="198696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+</a:t>
            </a:r>
            <a:endParaRPr lang="ru-RU" sz="32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714876" y="200024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–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1472" y="571480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ook Antiqua" pitchFamily="18" charset="0"/>
              </a:rPr>
              <a:t>Схема  №5</a:t>
            </a:r>
          </a:p>
          <a:p>
            <a:pPr algn="ctr"/>
            <a:r>
              <a:rPr lang="ru-RU" sz="3200" dirty="0" smtClean="0">
                <a:latin typeface="Book Antiqua" pitchFamily="18" charset="0"/>
              </a:rPr>
              <a:t>Летающий пропеллер</a:t>
            </a:r>
            <a:endParaRPr lang="ru-RU" sz="3200" dirty="0">
              <a:latin typeface="Book Antiqu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14678" y="5120343"/>
            <a:ext cx="2714644" cy="8804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929058" y="4929198"/>
            <a:ext cx="1285884" cy="1285884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533663" y="5550353"/>
            <a:ext cx="71438" cy="714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0" y="6429396"/>
            <a:ext cx="5715008" cy="71438"/>
          </a:xfrm>
          <a:prstGeom prst="rect">
            <a:avLst/>
          </a:prstGeom>
          <a:solidFill>
            <a:srgbClr val="00206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0" y="6572272"/>
            <a:ext cx="7929586" cy="142876"/>
          </a:xfrm>
          <a:prstGeom prst="rect">
            <a:avLst/>
          </a:prstGeom>
          <a:solidFill>
            <a:srgbClr val="C0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rot="5400000">
            <a:off x="6785784" y="5072074"/>
            <a:ext cx="1000926" cy="7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44"/>
          <p:cNvGrpSpPr/>
          <p:nvPr/>
        </p:nvGrpSpPr>
        <p:grpSpPr>
          <a:xfrm>
            <a:off x="7286644" y="3643314"/>
            <a:ext cx="475658" cy="928694"/>
            <a:chOff x="7286644" y="3643314"/>
            <a:chExt cx="475658" cy="928694"/>
          </a:xfrm>
        </p:grpSpPr>
        <p:grpSp>
          <p:nvGrpSpPr>
            <p:cNvPr id="3" name="Группа 34"/>
            <p:cNvGrpSpPr/>
            <p:nvPr/>
          </p:nvGrpSpPr>
          <p:grpSpPr>
            <a:xfrm rot="21193321">
              <a:off x="7435819" y="3821809"/>
              <a:ext cx="326483" cy="432941"/>
              <a:chOff x="7370330" y="3595369"/>
              <a:chExt cx="326483" cy="432941"/>
            </a:xfrm>
          </p:grpSpPr>
          <p:cxnSp>
            <p:nvCxnSpPr>
              <p:cNvPr id="48" name="Прямая соединительная линия 47"/>
              <p:cNvCxnSpPr/>
              <p:nvPr/>
            </p:nvCxnSpPr>
            <p:spPr>
              <a:xfrm rot="20907180">
                <a:off x="7370330" y="3838195"/>
                <a:ext cx="285752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 rot="4707180">
                <a:off x="7438011" y="3809683"/>
                <a:ext cx="429422" cy="79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 rot="10107180">
                <a:off x="7539576" y="3606769"/>
                <a:ext cx="71438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 rot="10107180">
                <a:off x="7625375" y="4026722"/>
                <a:ext cx="71438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7" name="Прямая соединительная линия 46"/>
            <p:cNvCxnSpPr/>
            <p:nvPr/>
          </p:nvCxnSpPr>
          <p:spPr>
            <a:xfrm rot="16200000" flipH="1">
              <a:off x="6965173" y="3964785"/>
              <a:ext cx="928694" cy="2857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Прямая соединительная линия 51"/>
          <p:cNvCxnSpPr/>
          <p:nvPr/>
        </p:nvCxnSpPr>
        <p:spPr>
          <a:xfrm rot="5400000">
            <a:off x="6680215" y="3035297"/>
            <a:ext cx="121444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36640"/>
            <a:ext cx="9144000" cy="5832810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484730"/>
            <a:ext cx="8229600" cy="5112710"/>
          </a:xfrm>
        </p:spPr>
        <p:txBody>
          <a:bodyPr>
            <a:noAutofit/>
          </a:bodyPr>
          <a:lstStyle/>
          <a:p>
            <a:pPr lvl="0" algn="just"/>
            <a:r>
              <a:rPr lang="ru-RU" sz="1800" dirty="0" smtClean="0">
                <a:latin typeface="Book Antiqua" pitchFamily="18" charset="0"/>
              </a:rPr>
              <a:t>Мы изучили теорию электрического тока с помощью различных источников</a:t>
            </a:r>
          </a:p>
          <a:p>
            <a:pPr lvl="0" algn="just"/>
            <a:r>
              <a:rPr lang="ru-RU" sz="1800" dirty="0" err="1" smtClean="0">
                <a:latin typeface="Book Antiqua" pitchFamily="18" charset="0"/>
              </a:rPr>
              <a:t>рп</a:t>
            </a:r>
            <a:endParaRPr lang="ru-RU" sz="1800" dirty="0" smtClean="0">
              <a:latin typeface="Book Antiqua" pitchFamily="18" charset="0"/>
            </a:endParaRPr>
          </a:p>
          <a:p>
            <a:pPr lvl="0" algn="just"/>
            <a:endParaRPr lang="ru-RU" sz="1800" dirty="0" smtClean="0">
              <a:latin typeface="Book Antiqua" pitchFamily="18" charset="0"/>
            </a:endParaRPr>
          </a:p>
          <a:p>
            <a:pPr lvl="0" algn="just"/>
            <a:endParaRPr lang="ru-RU" sz="1800" dirty="0" smtClean="0">
              <a:latin typeface="Book Antiqua" pitchFamily="18" charset="0"/>
            </a:endParaRPr>
          </a:p>
          <a:p>
            <a:pPr lvl="0" algn="just"/>
            <a:r>
              <a:rPr lang="ru-RU" sz="1800" dirty="0" smtClean="0">
                <a:latin typeface="Book Antiqua" pitchFamily="18" charset="0"/>
              </a:rPr>
              <a:t>Мы провели исследование в электронном конструкторе «Знаток»</a:t>
            </a:r>
          </a:p>
          <a:p>
            <a:pPr lvl="0" algn="just">
              <a:buNone/>
            </a:pPr>
            <a:endParaRPr lang="ru-RU" sz="1800" dirty="0" smtClean="0">
              <a:latin typeface="Book Antiqua" pitchFamily="18" charset="0"/>
            </a:endParaRPr>
          </a:p>
          <a:p>
            <a:pPr lvl="0" algn="just"/>
            <a:endParaRPr lang="ru-RU" sz="1800" dirty="0" smtClean="0">
              <a:latin typeface="Book Antiqua" pitchFamily="18" charset="0"/>
            </a:endParaRPr>
          </a:p>
          <a:p>
            <a:pPr lvl="0" algn="just">
              <a:buNone/>
            </a:pPr>
            <a:endParaRPr lang="ru-RU" sz="1800" dirty="0" smtClean="0">
              <a:latin typeface="Book Antiqua" pitchFamily="18" charset="0"/>
            </a:endParaRPr>
          </a:p>
          <a:p>
            <a:pPr lvl="0" algn="just"/>
            <a:endParaRPr lang="ru-RU" sz="1800" dirty="0" smtClean="0">
              <a:latin typeface="Book Antiqua" pitchFamily="18" charset="0"/>
            </a:endParaRPr>
          </a:p>
          <a:p>
            <a:pPr lvl="0" algn="just"/>
            <a:endParaRPr lang="ru-RU" sz="1800" dirty="0" smtClean="0">
              <a:latin typeface="Book Antiqua" pitchFamily="18" charset="0"/>
            </a:endParaRPr>
          </a:p>
          <a:p>
            <a:pPr lvl="0" algn="just"/>
            <a:endParaRPr lang="ru-RU" sz="1800" dirty="0" smtClean="0">
              <a:latin typeface="Book Antiqua" pitchFamily="18" charset="0"/>
            </a:endParaRPr>
          </a:p>
          <a:p>
            <a:pPr lvl="0" algn="just"/>
            <a:r>
              <a:rPr lang="ru-RU" sz="1800" dirty="0" smtClean="0">
                <a:latin typeface="Book Antiqua" pitchFamily="18" charset="0"/>
              </a:rPr>
              <a:t>Описать электрические цепи можно с помощью текста и с помощью схемы. Схема – это общепринятое условное обозначение электрических цепей. </a:t>
            </a:r>
          </a:p>
          <a:p>
            <a:pPr algn="just"/>
            <a:r>
              <a:rPr lang="ru-RU" sz="1800" dirty="0" smtClean="0">
                <a:latin typeface="Book Antiqua" pitchFamily="18" charset="0"/>
              </a:rPr>
              <a:t>Полученные знания и опыт имеют практическую ценность</a:t>
            </a:r>
          </a:p>
          <a:p>
            <a:endParaRPr lang="ru-RU" sz="1400" dirty="0" smtClean="0">
              <a:latin typeface="Book Antiqua" pitchFamily="18" charset="0"/>
            </a:endParaRPr>
          </a:p>
          <a:p>
            <a:endParaRPr lang="ru-RU" sz="1400" dirty="0">
              <a:latin typeface="Book Antiqu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88550"/>
            <a:ext cx="9144000" cy="360050"/>
          </a:xfrm>
          <a:prstGeom prst="rect">
            <a:avLst/>
          </a:prstGeom>
          <a:solidFill>
            <a:schemeClr val="accent6">
              <a:lumMod val="7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1450" y="188550"/>
            <a:ext cx="8137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Book Antiqua" pitchFamily="18" charset="0"/>
              </a:rPr>
              <a:t>ИССЛЕДОВАНИЯ В ЭЛЕКТРОННОМ КОНСТРУКТОРЕ «ЗНАТОК»</a:t>
            </a:r>
            <a:endParaRPr lang="ru-RU" sz="1600" dirty="0">
              <a:latin typeface="Book Antiqu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420" y="908650"/>
            <a:ext cx="3240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Book Antiqua" pitchFamily="18" charset="0"/>
              </a:rPr>
              <a:t>ВЫВОДЫ:</a:t>
            </a:r>
            <a:endParaRPr lang="ru-RU" sz="3200" b="1" dirty="0">
              <a:latin typeface="Book Antiqu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490" y="2204830"/>
            <a:ext cx="1800250" cy="72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ook Antiqua" pitchFamily="18" charset="0"/>
              </a:rPr>
              <a:t>Конструктор «ЗНАТОК»</a:t>
            </a:r>
            <a:endParaRPr 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10" y="2204830"/>
            <a:ext cx="1800250" cy="72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ook Antiqua" pitchFamily="18" charset="0"/>
              </a:rPr>
              <a:t>999 схем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Book Antiqua" pitchFamily="18" charset="0"/>
              </a:rPr>
              <a:t>62 элемента</a:t>
            </a:r>
            <a:endParaRPr 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771750" y="2348850"/>
            <a:ext cx="360050" cy="43206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Book Antiqua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724160" y="1916790"/>
            <a:ext cx="1008140" cy="576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Book Antiqua" pitchFamily="18" charset="0"/>
              </a:rPr>
              <a:t>! 18</a:t>
            </a:r>
            <a:endParaRPr lang="ru-RU" sz="2400" b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724160" y="2564880"/>
            <a:ext cx="1008140" cy="576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Book Antiqua" pitchFamily="18" charset="0"/>
              </a:rPr>
              <a:t>? 44</a:t>
            </a:r>
            <a:endParaRPr lang="ru-RU" sz="2400" b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20698315">
            <a:off x="5148080" y="2284730"/>
            <a:ext cx="504070" cy="72010"/>
          </a:xfrm>
          <a:prstGeom prst="rightArrow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Book Antiqua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1127941">
            <a:off x="5146239" y="2716187"/>
            <a:ext cx="504070" cy="72010"/>
          </a:xfrm>
          <a:prstGeom prst="rightArrow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Book Antiqua" pitchFamily="18" charset="0"/>
            </a:endParaRPr>
          </a:p>
        </p:txBody>
      </p:sp>
      <p:pic>
        <p:nvPicPr>
          <p:cNvPr id="40963" name="Picture 3" descr="C:\Users\Елена Александровна\Documents\Черноволова Н.В\СОШ_112_2014_2015\НПК\НПК_КОНСТРУКТОР_ЧИСТОВИК\СХЕМЫ КАРТИНКИ\Слайд2.JPG"/>
          <p:cNvPicPr>
            <a:picLocks noChangeAspect="1" noChangeArrowheads="1"/>
          </p:cNvPicPr>
          <p:nvPr/>
        </p:nvPicPr>
        <p:blipFill>
          <a:blip r:embed="rId2" cstate="print"/>
          <a:srcRect l="15884" t="6410" r="14469" b="8126"/>
          <a:stretch>
            <a:fillRect/>
          </a:stretch>
        </p:blipFill>
        <p:spPr bwMode="auto">
          <a:xfrm>
            <a:off x="2915770" y="3453003"/>
            <a:ext cx="2736380" cy="1920267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899490" y="3645030"/>
            <a:ext cx="1800250" cy="72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ook Antiqua" pitchFamily="18" charset="0"/>
              </a:rPr>
              <a:t>Источник тока</a:t>
            </a:r>
            <a:endParaRPr 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21" name="Прямая соединительная линия 20"/>
          <p:cNvCxnSpPr>
            <a:stCxn id="22" idx="3"/>
          </p:cNvCxnSpPr>
          <p:nvPr/>
        </p:nvCxnSpPr>
        <p:spPr>
          <a:xfrm flipV="1">
            <a:off x="2699740" y="4509150"/>
            <a:ext cx="360050" cy="432060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899490" y="4581160"/>
            <a:ext cx="1800250" cy="72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ook Antiqua" pitchFamily="18" charset="0"/>
              </a:rPr>
              <a:t>Провода</a:t>
            </a:r>
            <a:endParaRPr 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868180" y="4581160"/>
            <a:ext cx="2232310" cy="72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ook Antiqua" pitchFamily="18" charset="0"/>
              </a:rPr>
              <a:t>Потребители энергии</a:t>
            </a:r>
            <a:endParaRPr 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32" name="Прямая соединительная линия 31"/>
          <p:cNvCxnSpPr>
            <a:stCxn id="19" idx="3"/>
          </p:cNvCxnSpPr>
          <p:nvPr/>
        </p:nvCxnSpPr>
        <p:spPr>
          <a:xfrm flipV="1">
            <a:off x="2699740" y="3717040"/>
            <a:ext cx="1368190" cy="288040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4644010" y="5157240"/>
            <a:ext cx="1224170" cy="0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5868180" y="3645030"/>
            <a:ext cx="2232310" cy="72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ook Antiqua" pitchFamily="18" charset="0"/>
              </a:rPr>
              <a:t>Вспомогательные элементы</a:t>
            </a:r>
            <a:endParaRPr 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42" name="Прямая соединительная линия 41"/>
          <p:cNvCxnSpPr>
            <a:stCxn id="41" idx="1"/>
          </p:cNvCxnSpPr>
          <p:nvPr/>
        </p:nvCxnSpPr>
        <p:spPr>
          <a:xfrm flipH="1">
            <a:off x="5508130" y="4005080"/>
            <a:ext cx="360050" cy="216030"/>
          </a:xfrm>
          <a:prstGeom prst="line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Прямоугольник 80"/>
          <p:cNvSpPr/>
          <p:nvPr/>
        </p:nvSpPr>
        <p:spPr>
          <a:xfrm>
            <a:off x="0" y="926728"/>
            <a:ext cx="9144000" cy="1080150"/>
          </a:xfrm>
          <a:prstGeom prst="rect">
            <a:avLst/>
          </a:prstGeom>
          <a:solidFill>
            <a:schemeClr val="accent5">
              <a:lumMod val="5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71472" y="1142758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Book Antiqua" pitchFamily="18" charset="0"/>
              </a:rPr>
              <a:t>Список источников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39440" y="2294918"/>
            <a:ext cx="80010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latin typeface="Book Antiqua" pitchFamily="18" charset="0"/>
              </a:rPr>
              <a:t>А.А. Бахметьев Электронный конструктор «Знаток», книга 1/ Москва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latin typeface="Book Antiqua" pitchFamily="18" charset="0"/>
              </a:rPr>
              <a:t>А.А. Бахметьев Электронный конструктор «Знаток», книга 2/ Москва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latin typeface="Book Antiqua" pitchFamily="18" charset="0"/>
              </a:rPr>
              <a:t>В.М. </a:t>
            </a:r>
            <a:r>
              <a:rPr lang="ru-RU" sz="1600" dirty="0" err="1" smtClean="0">
                <a:latin typeface="Book Antiqua" pitchFamily="18" charset="0"/>
              </a:rPr>
              <a:t>Пакулова</a:t>
            </a:r>
            <a:r>
              <a:rPr lang="ru-RU" sz="1600" dirty="0" smtClean="0">
                <a:latin typeface="Book Antiqua" pitchFamily="18" charset="0"/>
              </a:rPr>
              <a:t>, Н.В. Иванова «Природа 5 класс»/ «Дрофа», – Москва, 2005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latin typeface="Book Antiqua" pitchFamily="18" charset="0"/>
              </a:rPr>
              <a:t>С.В. Громов, Н.А. Родина «Физика 9 класс»/ «Просвещение», – Москва, 2002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1600" dirty="0" smtClean="0">
                <a:latin typeface="Book Antiqua" pitchFamily="18" charset="0"/>
              </a:rPr>
              <a:t>Энциклопедический словарь юного техника/ «Педагогика», – 1987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1600" dirty="0" err="1" smtClean="0">
                <a:latin typeface="Book Antiqua" pitchFamily="18" charset="0"/>
              </a:rPr>
              <a:t>wikipedia.org</a:t>
            </a:r>
            <a:r>
              <a:rPr lang="ru-RU" sz="1600" dirty="0" smtClean="0">
                <a:latin typeface="Book Antiqua" pitchFamily="18" charset="0"/>
              </a:rPr>
              <a:t>  - Свободная энциклопедия «</a:t>
            </a:r>
            <a:r>
              <a:rPr lang="ru-RU" sz="1600" dirty="0" err="1" smtClean="0">
                <a:latin typeface="Book Antiqua" pitchFamily="18" charset="0"/>
              </a:rPr>
              <a:t>ВикипедиЯ</a:t>
            </a:r>
            <a:r>
              <a:rPr lang="ru-RU" sz="1600" dirty="0" smtClean="0">
                <a:latin typeface="Book Antiqua" pitchFamily="18" charset="0"/>
              </a:rPr>
              <a:t>»</a:t>
            </a:r>
            <a:endParaRPr lang="ru-RU" sz="2400" dirty="0" smtClean="0">
              <a:latin typeface="Book Antiqua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endParaRPr lang="ru-RU" sz="2400" dirty="0" smtClean="0">
              <a:latin typeface="Book Antiqua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0" y="188550"/>
            <a:ext cx="9144000" cy="360050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611450" y="188550"/>
            <a:ext cx="8137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Book Antiqua" pitchFamily="18" charset="0"/>
              </a:rPr>
              <a:t>ИССЛЕДОВАНИЯ В ЭЛЕКТРОННОМ КОНСТРУКТОРЕ «ЗНАТОК»</a:t>
            </a:r>
            <a:endParaRPr lang="ru-RU" sz="16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71480"/>
            <a:ext cx="9144000" cy="5377870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214290"/>
            <a:ext cx="5715008" cy="142876"/>
          </a:xfrm>
          <a:prstGeom prst="rect">
            <a:avLst/>
          </a:prstGeom>
          <a:solidFill>
            <a:srgbClr val="C0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6093370"/>
            <a:ext cx="7929586" cy="550340"/>
          </a:xfrm>
          <a:prstGeom prst="rect">
            <a:avLst/>
          </a:prstGeom>
          <a:solidFill>
            <a:schemeClr val="tx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Татьяна\Desktop\Для Надежды Васильевны\фото НПК_КОНСТРУКТОР\IMG_082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85918" y="642918"/>
            <a:ext cx="5712617" cy="4284463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619590" y="6021360"/>
            <a:ext cx="7705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Book Antiqua" pitchFamily="18" charset="0"/>
              </a:rPr>
              <a:t>Благодарим за внимание!</a:t>
            </a:r>
            <a:endParaRPr lang="ru-RU" sz="40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5072074"/>
            <a:ext cx="7705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1 место на районной конференции «Первые шаги в науку»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Участники 4-го краевого конкурса исследовательских работ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Живая природа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Часть 3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73862"/>
          </a:xfrm>
        </p:spPr>
        <p:txBody>
          <a:bodyPr/>
          <a:lstStyle/>
          <a:p>
            <a:r>
              <a:rPr lang="ru-RU" dirty="0" err="1" smtClean="0"/>
              <a:t>Фотомонады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800" dirty="0" smtClean="0"/>
              <a:t>(фотосинтез + хламидомонады)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Образовательное_ГОД от_NV\i[9]_ХЛАМИДОМОНАТА_ФОТ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4703207" y="2631514"/>
            <a:ext cx="4666807" cy="2928958"/>
          </a:xfrm>
          <a:prstGeom prst="rect">
            <a:avLst/>
          </a:prstGeom>
          <a:noFill/>
        </p:spPr>
      </p:pic>
      <p:pic>
        <p:nvPicPr>
          <p:cNvPr id="1027" name="Picture 3" descr="H:\Образовательное_ГОД от_NV\506730-m279ff5f6[1]_ХЛАМИДОМОНАДА_РИ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785926"/>
            <a:ext cx="4400498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 smtClean="0"/>
              <a:t>Природа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/>
              <a:t>Живая</a:t>
            </a:r>
          </a:p>
          <a:p>
            <a:r>
              <a:rPr lang="ru-RU" sz="4000" b="1" dirty="0" smtClean="0"/>
              <a:t>Неживая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учающий слайд-фильм Шиповник с диска серии Энциклопедия в загадках Мир волшебного лукош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71538" y="982639"/>
            <a:ext cx="7143800" cy="57150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Юный садовод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Ландшафтный дизайн - это комплекс специальных мероприятий по благоустройству территории, направленный на изменение внешнего вида территории с использованием природных компонентов.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zellandia.ru/files/landshaftniy_dizayn_dach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5791200"/>
            <a:ext cx="9144000" cy="1066800"/>
          </a:xfrm>
          <a:prstGeom prst="rect">
            <a:avLst/>
          </a:prstGeom>
          <a:solidFill>
            <a:schemeClr val="tx1">
              <a:alpha val="71000"/>
            </a:schemeClr>
          </a:solidFill>
          <a:ln>
            <a:solidFill>
              <a:schemeClr val="tx1"/>
            </a:solidFill>
          </a:ln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Дорожки и декоративные камни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le-park.com/wp-content/uploads/2013/04/modern-garden-landscap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91200"/>
            <a:ext cx="9144000" cy="1066800"/>
          </a:xfrm>
          <a:solidFill>
            <a:schemeClr val="tx1">
              <a:alpha val="68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Водные объекты (пруды, водопады)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www.bankoboev.ru/images/NDg3OTA4/Bankoboev.Ru_sadovye_dorozhki_klumby_i_cvety_dizain_sa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5791200"/>
            <a:ext cx="9144000" cy="1066800"/>
          </a:xfrm>
          <a:prstGeom prst="rect">
            <a:avLst/>
          </a:prstGeom>
          <a:solidFill>
            <a:schemeClr val="tx1">
              <a:alpha val="69000"/>
            </a:schemeClr>
          </a:solidFill>
          <a:ln>
            <a:solidFill>
              <a:schemeClr val="tx1"/>
            </a:solidFill>
          </a:ln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Деревья и кустарники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zap-dom.ru/upload/medialibrary/de9/landshaft2.jpg"/>
          <p:cNvPicPr>
            <a:picLocks noChangeAspect="1" noChangeArrowheads="1"/>
          </p:cNvPicPr>
          <p:nvPr/>
        </p:nvPicPr>
        <p:blipFill>
          <a:blip r:embed="rId2"/>
          <a:srcRect l="3125"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5791200"/>
            <a:ext cx="9144000" cy="10668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solidFill>
              <a:schemeClr val="tx1"/>
            </a:solidFill>
          </a:ln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Цветочные</a:t>
            </a:r>
            <a:r>
              <a:rPr kumimoji="0" lang="ru-RU" sz="40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клумбы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Факторы, которые необходимо учесть при подборе растений: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3069546"/>
            <a:ext cx="4400584" cy="3574164"/>
          </a:xfrm>
        </p:spPr>
        <p:txBody>
          <a:bodyPr>
            <a:normAutofit/>
          </a:bodyPr>
          <a:lstStyle/>
          <a:p>
            <a:r>
              <a:rPr lang="ru-RU" dirty="0" smtClean="0"/>
              <a:t>Освещенность;</a:t>
            </a:r>
          </a:p>
          <a:p>
            <a:r>
              <a:rPr lang="ru-RU" dirty="0" smtClean="0"/>
              <a:t>Содержание влаги;</a:t>
            </a:r>
          </a:p>
          <a:p>
            <a:r>
              <a:rPr lang="ru-RU" dirty="0" smtClean="0"/>
              <a:t>Преобладающие температуры;</a:t>
            </a:r>
          </a:p>
          <a:p>
            <a:r>
              <a:rPr lang="ru-RU" dirty="0" smtClean="0"/>
              <a:t>Плодородие почвы.</a:t>
            </a:r>
            <a:endParaRPr lang="ru-RU" dirty="0"/>
          </a:p>
        </p:txBody>
      </p:sp>
      <p:pic>
        <p:nvPicPr>
          <p:cNvPr id="2050" name="Picture 2" descr="http://www.drenag.pro/wp-content/uploads/2012/03/landshavt_dizai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786058"/>
            <a:ext cx="4071966" cy="270495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86125" y="1000125"/>
            <a:ext cx="5427663" cy="5572125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hlink"/>
                </a:solidFill>
              </a:rPr>
              <a:t>		</a:t>
            </a:r>
            <a:r>
              <a:rPr lang="ru-RU" b="1" smtClean="0">
                <a:solidFill>
                  <a:srgbClr val="FF0066"/>
                </a:solidFill>
              </a:rPr>
              <a:t>Красная книга</a:t>
            </a:r>
            <a:r>
              <a:rPr lang="ru-RU" b="1" smtClean="0">
                <a:solidFill>
                  <a:schemeClr val="hlink"/>
                </a:solidFill>
              </a:rPr>
              <a:t> </a:t>
            </a:r>
            <a:r>
              <a:rPr lang="ru-RU" b="1" smtClean="0"/>
              <a:t>- это список редких и находящихся под угрозой исчезновения видов растений и животных. </a:t>
            </a:r>
          </a:p>
          <a:p>
            <a:pPr eaLnBrk="1" hangingPunct="1">
              <a:buFont typeface="Wingdings" pitchFamily="2" charset="2"/>
              <a:buNone/>
            </a:pPr>
            <a:endParaRPr lang="ru-RU" b="1" smtClean="0"/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	Основана 1949г международным союзом охраны природы (МСОП)</a:t>
            </a:r>
          </a:p>
        </p:txBody>
      </p:sp>
      <p:pic>
        <p:nvPicPr>
          <p:cNvPr id="5123" name="Picture 2" descr="C:\Users\МОУ СОШ Хову-Аксы\Desktop\iCA3BKAK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857375"/>
            <a:ext cx="2214563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2" descr="C:\Users\МОУ СОШ Хову-Аксы\Desktop\f_0786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643063" y="500063"/>
            <a:ext cx="626586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2"/>
          <p:cNvSpPr txBox="1">
            <a:spLocks noChangeArrowheads="1"/>
          </p:cNvSpPr>
          <p:nvPr/>
        </p:nvSpPr>
        <p:spPr bwMode="auto">
          <a:xfrm>
            <a:off x="827088" y="5516563"/>
            <a:ext cx="795813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100" b="1">
                <a:solidFill>
                  <a:schemeClr val="tx2"/>
                </a:solidFill>
                <a:latin typeface="Calibri" pitchFamily="34" charset="0"/>
              </a:rPr>
              <a:t>Прострел раскрытый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95963" y="4508500"/>
            <a:ext cx="3348037" cy="1655763"/>
          </a:xfrm>
        </p:spPr>
        <p:txBody>
          <a:bodyPr anchor="ctr"/>
          <a:lstStyle/>
          <a:p>
            <a:pPr eaLnBrk="1" hangingPunct="1"/>
            <a:r>
              <a:rPr lang="ru-RU" sz="4400" b="1" smtClean="0"/>
              <a:t>Кандык сибирский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33375"/>
            <a:ext cx="46450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Вселенная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Часть 1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12725"/>
            <a:ext cx="3921125" cy="638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 txBox="1">
            <a:spLocks noChangeArrowheads="1"/>
          </p:cNvSpPr>
          <p:nvPr/>
        </p:nvSpPr>
        <p:spPr bwMode="auto">
          <a:xfrm>
            <a:off x="5219700" y="4437063"/>
            <a:ext cx="3668713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>
                <a:solidFill>
                  <a:schemeClr val="tx2"/>
                </a:solidFill>
                <a:latin typeface="Calibri" pitchFamily="34" charset="0"/>
              </a:rPr>
              <a:t>Лилия карликовая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714375"/>
            <a:ext cx="3841750" cy="516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 txBox="1">
            <a:spLocks noChangeArrowheads="1"/>
          </p:cNvSpPr>
          <p:nvPr/>
        </p:nvSpPr>
        <p:spPr bwMode="auto">
          <a:xfrm>
            <a:off x="357188" y="4143375"/>
            <a:ext cx="4427537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100" b="1">
                <a:solidFill>
                  <a:schemeClr val="tx2"/>
                </a:solidFill>
                <a:latin typeface="Calibri" pitchFamily="34" charset="0"/>
              </a:rPr>
              <a:t>Венерин башмачок крупноцветный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571500"/>
            <a:ext cx="386873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 txBox="1">
            <a:spLocks noChangeArrowheads="1"/>
          </p:cNvSpPr>
          <p:nvPr/>
        </p:nvSpPr>
        <p:spPr bwMode="auto">
          <a:xfrm>
            <a:off x="5143500" y="4143375"/>
            <a:ext cx="3455988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>
                <a:solidFill>
                  <a:schemeClr val="tx2"/>
                </a:solidFill>
                <a:latin typeface="Calibri" pitchFamily="34" charset="0"/>
              </a:rPr>
              <a:t>Венерин башмачок настоящий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2" descr="C:\Users\МОУ СОШ Хову-Аксы\Desktop\DSC010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765175"/>
            <a:ext cx="582930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2"/>
          <p:cNvSpPr txBox="1">
            <a:spLocks noChangeArrowheads="1"/>
          </p:cNvSpPr>
          <p:nvPr/>
        </p:nvSpPr>
        <p:spPr bwMode="auto">
          <a:xfrm>
            <a:off x="755650" y="5715000"/>
            <a:ext cx="770413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ru-RU" sz="3700" b="1">
                <a:solidFill>
                  <a:schemeClr val="tx2"/>
                </a:solidFill>
                <a:latin typeface="Calibri" pitchFamily="34" charset="0"/>
              </a:rPr>
              <a:t>Купальница азиатская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ru-RU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88913"/>
            <a:ext cx="7488238" cy="569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Прямоугольник 4"/>
          <p:cNvSpPr>
            <a:spLocks noChangeArrowheads="1"/>
          </p:cNvSpPr>
          <p:nvPr/>
        </p:nvSpPr>
        <p:spPr bwMode="auto">
          <a:xfrm>
            <a:off x="539750" y="5934075"/>
            <a:ext cx="84248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chemeClr val="tx2"/>
                </a:solidFill>
                <a:latin typeface="Arial" charset="0"/>
              </a:rPr>
              <a:t>   </a:t>
            </a: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Ирис Лоча.</a:t>
            </a:r>
            <a:r>
              <a:rPr lang="ru-RU" sz="4000" b="1">
                <a:solidFill>
                  <a:schemeClr val="tx2"/>
                </a:solidFill>
                <a:latin typeface="Arial" charset="0"/>
              </a:rPr>
              <a:t>     </a:t>
            </a:r>
            <a:r>
              <a:rPr lang="ru-RU" sz="4000" b="1">
                <a:solidFill>
                  <a:schemeClr val="tx2"/>
                </a:solidFill>
                <a:latin typeface="Calibri" pitchFamily="34" charset="0"/>
              </a:rPr>
              <a:t>Ирис тигровый.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785813"/>
            <a:ext cx="453707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6"/>
          <p:cNvSpPr>
            <a:spLocks noChangeArrowheads="1"/>
          </p:cNvSpPr>
          <p:nvPr/>
        </p:nvSpPr>
        <p:spPr bwMode="auto">
          <a:xfrm>
            <a:off x="857250" y="5643563"/>
            <a:ext cx="79803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chemeClr val="tx2"/>
                </a:solidFill>
                <a:latin typeface="Calibri" pitchFamily="34" charset="0"/>
              </a:rPr>
              <a:t>Кувшинка четырехугольная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8" name="Picture 4" descr="f_09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836613"/>
            <a:ext cx="6408738" cy="472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6"/>
          <p:cNvSpPr>
            <a:spLocks noChangeArrowheads="1"/>
          </p:cNvSpPr>
          <p:nvPr/>
        </p:nvSpPr>
        <p:spPr bwMode="auto">
          <a:xfrm>
            <a:off x="2484438" y="5661025"/>
            <a:ext cx="5021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chemeClr val="tx2"/>
                </a:solidFill>
                <a:latin typeface="Arial" charset="0"/>
              </a:rPr>
              <a:t>Ландыш майский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14313"/>
            <a:ext cx="4117975" cy="632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Прямоугольник 6"/>
          <p:cNvSpPr>
            <a:spLocks noChangeArrowheads="1"/>
          </p:cNvSpPr>
          <p:nvPr/>
        </p:nvSpPr>
        <p:spPr bwMode="auto">
          <a:xfrm>
            <a:off x="642938" y="4786313"/>
            <a:ext cx="31130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tx2"/>
                </a:solidFill>
                <a:latin typeface="Calibri" pitchFamily="34" charset="0"/>
              </a:rPr>
              <a:t>Лук алтайский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85750"/>
            <a:ext cx="7262813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750" y="5786438"/>
            <a:ext cx="8024813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</a:rPr>
              <a:t>Ковыль перистый.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28625"/>
            <a:ext cx="4429125" cy="595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43438" y="5072063"/>
            <a:ext cx="48101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Борец </a:t>
            </a:r>
            <a:r>
              <a:rPr lang="ru-RU" sz="3600" b="1" dirty="0" err="1">
                <a:solidFill>
                  <a:schemeClr val="accent1">
                    <a:lumMod val="50000"/>
                  </a:schemeClr>
                </a:solidFill>
              </a:rPr>
              <a:t>Красноборова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7166"/>
            <a:ext cx="7772400" cy="914400"/>
          </a:xfrm>
        </p:spPr>
        <p:txBody>
          <a:bodyPr/>
          <a:lstStyle/>
          <a:p>
            <a:pPr algn="ctr"/>
            <a:r>
              <a:rPr lang="ru-RU" dirty="0" smtClean="0"/>
              <a:t>Таинственная галактика</a:t>
            </a:r>
            <a:endParaRPr lang="ru-RU" dirty="0"/>
          </a:p>
        </p:txBody>
      </p:sp>
      <p:pic>
        <p:nvPicPr>
          <p:cNvPr id="4" name="Обучающий слайд-фильм с диска серии Энциклопедия в загадках Таинственная вселенна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85875" y="1143000"/>
            <a:ext cx="6931025" cy="554513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0" y="285750"/>
            <a:ext cx="5167313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4786313"/>
            <a:ext cx="38576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Первоцвет весенний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Грибы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85886" y="3714752"/>
            <a:ext cx="1071570" cy="221457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Хорда 4"/>
          <p:cNvSpPr/>
          <p:nvPr/>
        </p:nvSpPr>
        <p:spPr>
          <a:xfrm>
            <a:off x="357158" y="2285992"/>
            <a:ext cx="3857652" cy="3857652"/>
          </a:xfrm>
          <a:prstGeom prst="chord">
            <a:avLst>
              <a:gd name="adj1" fmla="val 11349005"/>
              <a:gd name="adj2" fmla="val 21001749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72198" y="3643314"/>
            <a:ext cx="714348" cy="221457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Хорда 6"/>
          <p:cNvSpPr/>
          <p:nvPr/>
        </p:nvSpPr>
        <p:spPr>
          <a:xfrm>
            <a:off x="4500562" y="2214554"/>
            <a:ext cx="3857652" cy="3857652"/>
          </a:xfrm>
          <a:prstGeom prst="chord">
            <a:avLst>
              <a:gd name="adj1" fmla="val 11349005"/>
              <a:gd name="adj2" fmla="val 2100174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00100" y="2857496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Съедобные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2857496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Ядовитые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Цели работы.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Рассмотреть разнообразие грибов.</a:t>
            </a:r>
          </a:p>
          <a:p>
            <a:r>
              <a:rPr lang="ru-RU"/>
              <a:t>Изучить строение грибов по рисунку.</a:t>
            </a:r>
          </a:p>
          <a:p>
            <a:r>
              <a:rPr lang="ru-RU"/>
              <a:t>Показать какова роль грибов в природе и в жизни человека.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/>
              <a:t>Общая характеристика грибов.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Они не являются ни животными ни растениями.</a:t>
            </a:r>
          </a:p>
          <a:p>
            <a:r>
              <a:rPr lang="ru-RU"/>
              <a:t>Грибы имеют одноклеточное и многоклеточное строение.</a:t>
            </a:r>
          </a:p>
          <a:p>
            <a:r>
              <a:rPr lang="ru-RU"/>
              <a:t>Грибы участвуют в круговороте веществ в природе.</a:t>
            </a:r>
          </a:p>
          <a:p>
            <a:r>
              <a:rPr lang="ru-RU"/>
              <a:t>Грибов насчитывается около 100 000 видов.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85794"/>
            <a:ext cx="8229600" cy="1066800"/>
          </a:xfrm>
        </p:spPr>
        <p:txBody>
          <a:bodyPr/>
          <a:lstStyle/>
          <a:p>
            <a:r>
              <a:rPr lang="ru-RU" dirty="0"/>
              <a:t>Разнообразие грибов.</a:t>
            </a: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773238"/>
            <a:ext cx="2879725" cy="2276475"/>
          </a:xfrm>
          <a:noFill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1774825"/>
            <a:ext cx="235426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4437063"/>
            <a:ext cx="2447925" cy="182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713" y="4508500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714349" y="4076700"/>
            <a:ext cx="1985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/>
              <a:t>мухомор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429124" y="3071810"/>
            <a:ext cx="17287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трутовик</a:t>
            </a:r>
            <a:endParaRPr lang="ru-RU" dirty="0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785786" y="5929330"/>
            <a:ext cx="15510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err="1"/>
              <a:t>мукор</a:t>
            </a:r>
            <a:endParaRPr lang="ru-RU" sz="2400" dirty="0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4143372" y="5500702"/>
            <a:ext cx="17938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трюфель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Виды грибов.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   Съедобные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   Ядовитые</a:t>
            </a:r>
          </a:p>
          <a:p>
            <a:endParaRPr lang="ru-RU" dirty="0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4572000" y="1557338"/>
            <a:ext cx="0" cy="4608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348037" y="2547947"/>
            <a:ext cx="27955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Бледная поганка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563938" y="2906722"/>
            <a:ext cx="1800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Белый гриб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563938" y="3267085"/>
            <a:ext cx="2016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Лисички</a:t>
            </a:r>
            <a:endParaRPr lang="ru-RU" dirty="0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635375" y="3627447"/>
            <a:ext cx="1944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Мухомор</a:t>
            </a:r>
            <a:endParaRPr lang="ru-RU" dirty="0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635375" y="4132272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635375" y="4059247"/>
            <a:ext cx="1584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Опенок</a:t>
            </a:r>
            <a:endParaRPr lang="ru-RU" dirty="0"/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492500" y="4491047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3635374" y="4419609"/>
            <a:ext cx="20796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Подосиновик</a:t>
            </a:r>
            <a:endParaRPr lang="ru-RU" dirty="0"/>
          </a:p>
        </p:txBody>
      </p:sp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914067"/>
            <a:ext cx="2104192" cy="1570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888366"/>
            <a:ext cx="1430321" cy="159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5" grpId="0"/>
      <p:bldP spid="17416" grpId="0"/>
      <p:bldP spid="17417" grpId="0"/>
      <p:bldP spid="17420" grpId="0"/>
      <p:bldP spid="174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/>
              <a:t>Чтобы предупредить отравление.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Не употреблять незнакомые грибы в пищу.</a:t>
            </a:r>
          </a:p>
          <a:p>
            <a:r>
              <a:rPr lang="ru-RU"/>
              <a:t>Грибы следует вначале отварить, а потом использовать в пищу.</a:t>
            </a:r>
          </a:p>
          <a:p>
            <a:r>
              <a:rPr lang="ru-RU"/>
              <a:t>При первых признаках отравления следует срочно обратится к врачу, вызвать рвоту.</a:t>
            </a:r>
          </a:p>
          <a:p>
            <a:endParaRPr lang="ru-RU"/>
          </a:p>
        </p:txBody>
      </p:sp>
      <p:pic>
        <p:nvPicPr>
          <p:cNvPr id="24580" name="Picture 4" descr="j02407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4508500"/>
            <a:ext cx="1163638" cy="18272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Строение грибов.</a:t>
            </a:r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965424"/>
            <a:ext cx="7056784" cy="4490681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Роль грибов в природе.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/>
              <a:t>1.    Многие грибы вызывают болезнь сельскохозяйственных культур.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714620"/>
            <a:ext cx="20669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4213" y="4292600"/>
            <a:ext cx="76327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2.Заражают и деревья, которые могут погибнуть.</a:t>
            </a: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4868863"/>
            <a:ext cx="20669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66800"/>
          </a:xfrm>
        </p:spPr>
        <p:txBody>
          <a:bodyPr/>
          <a:lstStyle/>
          <a:p>
            <a:r>
              <a:rPr lang="ru-RU" dirty="0" smtClean="0"/>
              <a:t>Созвездия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51258"/>
            <a:ext cx="8286808" cy="509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642917"/>
            <a:ext cx="8229600" cy="548800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Грибы вырабатывают нужные человеку ферменты. Без кефирного грибка нельзя приготовить кефир, без дрожжей - хлеб</a:t>
            </a:r>
          </a:p>
        </p:txBody>
      </p:sp>
      <p:pic>
        <p:nvPicPr>
          <p:cNvPr id="25605" name="Picture 5" descr="mushrooms_happy_sm_nw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2060575"/>
            <a:ext cx="1439863" cy="1512888"/>
          </a:xfrm>
          <a:prstGeom prst="rect">
            <a:avLst/>
          </a:prstGeom>
          <a:noFill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3213100"/>
            <a:ext cx="1871662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860800"/>
            <a:ext cx="28575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10" name="Line 10"/>
          <p:cNvSpPr>
            <a:spLocks noChangeShapeType="1"/>
          </p:cNvSpPr>
          <p:nvPr/>
        </p:nvSpPr>
        <p:spPr bwMode="auto">
          <a:xfrm flipH="1">
            <a:off x="3635375" y="3644900"/>
            <a:ext cx="1008063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4643438" y="3644900"/>
            <a:ext cx="12239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Вывод.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00240"/>
            <a:ext cx="8229600" cy="4574296"/>
          </a:xfrm>
        </p:spPr>
        <p:txBody>
          <a:bodyPr/>
          <a:lstStyle/>
          <a:p>
            <a:r>
              <a:rPr lang="ru-RU" dirty="0"/>
              <a:t>Грибы – это большая и разнородная группа живых организмов.</a:t>
            </a:r>
          </a:p>
          <a:p>
            <a:r>
              <a:rPr lang="ru-RU" dirty="0"/>
              <a:t>Грибы играют важную роль в природе.</a:t>
            </a:r>
          </a:p>
          <a:p>
            <a:r>
              <a:rPr lang="ru-RU" dirty="0"/>
              <a:t>Грибы имеют большое значение в жизни человека (лекарства, брожение).</a:t>
            </a:r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4292600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4292600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4292600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Анаконд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71538" y="928670"/>
            <a:ext cx="7143800" cy="57150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Домашние животные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учающий слайд-фильм Барсук с диска серии Энциклопедия в загадках Мир животных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728" y="1071546"/>
            <a:ext cx="6675461" cy="534036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7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60" name="Group 40"/>
          <p:cNvGraphicFramePr>
            <a:graphicFrameLocks noGrp="1"/>
          </p:cNvGraphicFramePr>
          <p:nvPr>
            <p:ph idx="1"/>
          </p:nvPr>
        </p:nvGraphicFramePr>
        <p:xfrm>
          <a:off x="457200" y="1700213"/>
          <a:ext cx="8186765" cy="4580573"/>
        </p:xfrm>
        <a:graphic>
          <a:graphicData uri="http://schemas.openxmlformats.org/drawingml/2006/table">
            <a:tbl>
              <a:tblPr/>
              <a:tblGrid>
                <a:gridCol w="2829346"/>
                <a:gridCol w="2829346"/>
                <a:gridCol w="2528073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Причина выбора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C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Растения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C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Животные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CB5"/>
                    </a:solidFill>
                  </a:tcPr>
                </a:tc>
              </a:tr>
              <a:tr h="406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</a:rPr>
                        <a:t>1)имеют иголки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2)сворачиваются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3)цепляются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4)длинное тело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5)«трусишки»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6)едят насекомых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7) жалят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C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</a:rPr>
                        <a:t>кактус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росянка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крапива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мимоза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мать-и-мачеха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лиана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репейник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C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</a:rPr>
                        <a:t>дикобраз</a:t>
                      </a: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паук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пиявка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заяц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удав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пчела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ёж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BCB5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42926"/>
            <a:ext cx="8229600" cy="1143000"/>
          </a:xfrm>
        </p:spPr>
        <p:txBody>
          <a:bodyPr/>
          <a:lstStyle/>
          <a:p>
            <a:r>
              <a:rPr lang="ru-RU" dirty="0" smtClean="0"/>
              <a:t>Найди пару!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8003232" cy="3396992"/>
          </a:xfrm>
        </p:spPr>
        <p:txBody>
          <a:bodyPr>
            <a:normAutofit/>
          </a:bodyPr>
          <a:lstStyle/>
          <a:p>
            <a:r>
              <a:rPr lang="ru-RU" dirty="0" smtClean="0"/>
              <a:t>Всем спасибо за внимание!</a:t>
            </a:r>
            <a:endParaRPr lang="ru-RU" dirty="0"/>
          </a:p>
        </p:txBody>
      </p:sp>
      <p:pic>
        <p:nvPicPr>
          <p:cNvPr id="30724" name="Picture 4" descr="1books4-thum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581525"/>
            <a:ext cx="1485900" cy="122396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32137"/>
            <a:ext cx="7839114" cy="54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28694"/>
          </a:xfrm>
        </p:spPr>
        <p:txBody>
          <a:bodyPr/>
          <a:lstStyle/>
          <a:p>
            <a:pPr algn="ctr"/>
            <a:r>
              <a:rPr lang="ru-RU" dirty="0" smtClean="0"/>
              <a:t>Солнце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upload.wikimedia.org/wikipedia/commons/thumb/7/7f/MarsTransitionV.jpg/220px-MarsTransitionV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702" y="1428736"/>
            <a:ext cx="564357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994" y="442898"/>
            <a:ext cx="82296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Марс</a:t>
            </a:r>
            <a:br>
              <a:rPr lang="ru-RU" dirty="0" smtClean="0"/>
            </a:br>
            <a:r>
              <a:rPr lang="ru-RU" sz="3200" dirty="0" smtClean="0"/>
              <a:t>Этапы </a:t>
            </a:r>
            <a:r>
              <a:rPr lang="ru-RU" sz="3200" dirty="0" err="1" smtClean="0"/>
              <a:t>терраформирования</a:t>
            </a:r>
            <a:r>
              <a:rPr lang="ru-RU" sz="3200" dirty="0" smtClean="0"/>
              <a:t> планеты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Явления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Часть 2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Лето</a:t>
            </a:r>
            <a:endParaRPr lang="ru-RU" dirty="0"/>
          </a:p>
        </p:txBody>
      </p:sp>
      <p:pic>
        <p:nvPicPr>
          <p:cNvPr id="4" name="Обучающий слайд-фильм с диска серии Энциклопедия в загадках Таинственный календарь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19213" y="1143000"/>
            <a:ext cx="7038975" cy="563086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Другая 1">
      <a:dk1>
        <a:sysClr val="windowText" lastClr="000000"/>
      </a:dk1>
      <a:lt1>
        <a:sysClr val="window" lastClr="FFFFFF"/>
      </a:lt1>
      <a:dk2>
        <a:srgbClr val="0DCD3F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95</TotalTime>
  <Words>674</Words>
  <Application>Microsoft Office PowerPoint</Application>
  <PresentationFormat>Экран (4:3)</PresentationFormat>
  <Paragraphs>176</Paragraphs>
  <Slides>56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56</vt:i4>
      </vt:variant>
    </vt:vector>
  </HeadingPairs>
  <TitlesOfParts>
    <vt:vector size="58" baseType="lpstr">
      <vt:lpstr>Тема Office</vt:lpstr>
      <vt:lpstr>Городская</vt:lpstr>
      <vt:lpstr>Мир – это природа!</vt:lpstr>
      <vt:lpstr>Природа</vt:lpstr>
      <vt:lpstr>Вселенная</vt:lpstr>
      <vt:lpstr>Таинственная галактика</vt:lpstr>
      <vt:lpstr>Созвездия</vt:lpstr>
      <vt:lpstr>Солнце</vt:lpstr>
      <vt:lpstr>Марс Этапы терраформирования планеты</vt:lpstr>
      <vt:lpstr>Явления</vt:lpstr>
      <vt:lpstr>Лето</vt:lpstr>
      <vt:lpstr>ИССЛЕДОВАНИЯ В ЭЛЕКТРОННОМ КОНСТРУКТОРЕ «ЗНАТОК»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Живая природа</vt:lpstr>
      <vt:lpstr>Фотомонады  (фотосинтез + хламидомонады)</vt:lpstr>
      <vt:lpstr>Слайд 20</vt:lpstr>
      <vt:lpstr>Юный садовод</vt:lpstr>
      <vt:lpstr>Слайд 22</vt:lpstr>
      <vt:lpstr>Водные объекты (пруды, водопады)</vt:lpstr>
      <vt:lpstr>Слайд 24</vt:lpstr>
      <vt:lpstr>Слайд 25</vt:lpstr>
      <vt:lpstr>Факторы, которые необходимо учесть при подборе растений:</vt:lpstr>
      <vt:lpstr>Слайд 27</vt:lpstr>
      <vt:lpstr>Слайд 28</vt:lpstr>
      <vt:lpstr>Кандык сибирский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Грибы</vt:lpstr>
      <vt:lpstr>Цели работы.</vt:lpstr>
      <vt:lpstr>Общая характеристика грибов.</vt:lpstr>
      <vt:lpstr>Разнообразие грибов.</vt:lpstr>
      <vt:lpstr>Виды грибов.</vt:lpstr>
      <vt:lpstr>Чтобы предупредить отравление.</vt:lpstr>
      <vt:lpstr>Строение грибов.</vt:lpstr>
      <vt:lpstr>Роль грибов в природе.</vt:lpstr>
      <vt:lpstr>Слайд 50</vt:lpstr>
      <vt:lpstr>Вывод.</vt:lpstr>
      <vt:lpstr>Слайд 52</vt:lpstr>
      <vt:lpstr>Домашние животные</vt:lpstr>
      <vt:lpstr>Слайд 54</vt:lpstr>
      <vt:lpstr>Найди пару!</vt:lpstr>
      <vt:lpstr>Всем спасибо за внимание!</vt:lpstr>
    </vt:vector>
  </TitlesOfParts>
  <Company>KrotySOFT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– это природа!</dc:title>
  <dc:creator>Татьяна</dc:creator>
  <cp:lastModifiedBy>Татьяна</cp:lastModifiedBy>
  <cp:revision>5</cp:revision>
  <dcterms:created xsi:type="dcterms:W3CDTF">2015-05-26T04:13:56Z</dcterms:created>
  <dcterms:modified xsi:type="dcterms:W3CDTF">2015-06-18T10:31:23Z</dcterms:modified>
</cp:coreProperties>
</file>