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67" r:id="rId14"/>
    <p:sldId id="274" r:id="rId15"/>
    <p:sldId id="275" r:id="rId16"/>
    <p:sldId id="269" r:id="rId17"/>
    <p:sldId id="270" r:id="rId18"/>
    <p:sldId id="271" r:id="rId19"/>
    <p:sldId id="273" r:id="rId20"/>
    <p:sldId id="272" r:id="rId21"/>
  </p:sldIdLst>
  <p:sldSz cx="12192000" cy="6858000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23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641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471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51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32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7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5768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2389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795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1666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5824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729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938FD-1162-4D92-93FB-986E42BB2B91}" type="datetimeFigureOut">
              <a:rPr lang="ru-RU" smtClean="0"/>
              <a:pPr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F0FCD-0239-4C39-A49D-1C26FB171E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22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ntuit.ru/EDI/01_12_14_8/1417295874-12133/tutorial/650/objects/1/files/01_10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zentacija.biz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intuit.ru/EDI/01_12_14_8/1417295874-12133/tutorial/650/objects/6/files/06_03.pn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intuit.ru/EDI/01_12_14_8/1417295874-12133/tutorial/650/objects/6/files/06_04.pn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Базовые категории психологи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171" y="381000"/>
            <a:ext cx="11266715" cy="61613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890758" y="6488668"/>
            <a:ext cx="2366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http://prezentacija.biz/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36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22514"/>
            <a:ext cx="10515600" cy="5654449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b="1" dirty="0"/>
              <a:t>Опираясь на данные характеристики, определите вид самооценки и дайте рекомендации по работе с детьми с разным уровнем самооценки.</a:t>
            </a:r>
          </a:p>
          <a:p>
            <a:pPr marL="0" indent="0">
              <a:buNone/>
            </a:pPr>
            <a:r>
              <a:rPr lang="ru-RU" dirty="0" smtClean="0"/>
              <a:t>1.Ребенок  5 лет отказывается </a:t>
            </a:r>
            <a:r>
              <a:rPr lang="ru-RU" dirty="0"/>
              <a:t>от новых видов деятельности из-за страха не справиться, на занятиях не задает вопросы, не вступает в диалог с </a:t>
            </a:r>
            <a:r>
              <a:rPr lang="ru-RU" dirty="0" smtClean="0"/>
              <a:t>воспитателем. Во время совместных игр держится </a:t>
            </a:r>
            <a:r>
              <a:rPr lang="ru-RU" dirty="0"/>
              <a:t>обособлено от остальных детей. </a:t>
            </a:r>
          </a:p>
          <a:p>
            <a:pPr marL="0" indent="0">
              <a:buNone/>
            </a:pPr>
            <a:r>
              <a:rPr lang="ru-RU" dirty="0"/>
              <a:t>2. Пять лет девочке, любимый ребенок, большую часть времени проводит в семье, каждый день часа по 3-4 занятия/кружки по выбору, добровольно. Много общается с друзьями и детьми во дворе. Ладит отлично со всеми. Абсолютно уверена в том, что все, что она делает - безупречно. На уроках рисования учителю понравился рисунок соседа по парте, на что девочка сказала: "Ерунда, мои лучше!". После того, как учитель сообщила, что этот рисунок ей тоже нравится у ребенка началась истерика, со слезами побежала рвать свои.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145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04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Темперамент и характер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05544"/>
            <a:ext cx="10983686" cy="5371419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Темперамент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генетически детерминированная совокупность динамических особенностей психики (таких как скорость, темп, интенсивность психических процессов и состояний), которые имеют тенденцию оставаться постоянными в течение всей жизни и определяют эмоциональный настрой, способы мышления, поведения и деятельности человека.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532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314" y="402771"/>
            <a:ext cx="11212286" cy="62701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Свойства темперамента:</a:t>
            </a:r>
            <a:endParaRPr lang="ru-RU" dirty="0"/>
          </a:p>
          <a:p>
            <a:pPr lvl="0"/>
            <a:r>
              <a:rPr lang="ru-RU" b="1" dirty="0" smtClean="0"/>
              <a:t>чувствительность</a:t>
            </a:r>
            <a:r>
              <a:rPr lang="ru-RU" dirty="0"/>
              <a:t> – способность ощущать, различать и реагировать на внешние раздражители;</a:t>
            </a:r>
          </a:p>
          <a:p>
            <a:pPr lvl="0"/>
            <a:r>
              <a:rPr lang="ru-RU" b="1" dirty="0"/>
              <a:t>активность</a:t>
            </a:r>
            <a:r>
              <a:rPr lang="ru-RU" dirty="0"/>
              <a:t> – степень внутренней потребности, тенденция индивида к самовыражению и эффективному освоению внешней действительности;</a:t>
            </a:r>
          </a:p>
          <a:p>
            <a:pPr lvl="0"/>
            <a:r>
              <a:rPr lang="ru-RU" b="1" dirty="0"/>
              <a:t>реактивность</a:t>
            </a:r>
            <a:r>
              <a:rPr lang="ru-RU" dirty="0"/>
              <a:t> – степень интенсивности ответной реакции на внешние и внутренние стимулы; проявляется в темпе, силе и форме реакции;</a:t>
            </a:r>
          </a:p>
          <a:p>
            <a:pPr lvl="0"/>
            <a:r>
              <a:rPr lang="ru-RU" b="1" dirty="0"/>
              <a:t>темп психических реакций</a:t>
            </a:r>
            <a:r>
              <a:rPr lang="ru-RU" dirty="0"/>
              <a:t> – скорость (быстрота) протекания психических реакций и психических процессов;</a:t>
            </a:r>
          </a:p>
          <a:p>
            <a:pPr lvl="0"/>
            <a:r>
              <a:rPr lang="ru-RU" b="1" dirty="0"/>
              <a:t>пластичность</a:t>
            </a:r>
            <a:r>
              <a:rPr lang="ru-RU" dirty="0"/>
              <a:t> – способность гибко, легко адаптироваться к новым внешним условиям;</a:t>
            </a:r>
          </a:p>
          <a:p>
            <a:pPr lvl="0"/>
            <a:r>
              <a:rPr lang="ru-RU" b="1" dirty="0"/>
              <a:t>ригидность</a:t>
            </a:r>
            <a:r>
              <a:rPr lang="ru-RU" dirty="0"/>
              <a:t> – инертность, медлительность в адаптации к новым внешним условиям;</a:t>
            </a:r>
          </a:p>
          <a:p>
            <a:pPr lvl="0"/>
            <a:r>
              <a:rPr lang="ru-RU" b="1" dirty="0"/>
              <a:t>эмоциональная возбудимость</a:t>
            </a:r>
            <a:r>
              <a:rPr lang="ru-RU" dirty="0"/>
              <a:t> – время реакции на раздражители, сила воздействия, необходимого для возникновения эмоций и скорость их возникновения;</a:t>
            </a:r>
          </a:p>
          <a:p>
            <a:pPr lvl="0"/>
            <a:r>
              <a:rPr lang="ru-RU" b="1" dirty="0"/>
              <a:t>экстраверсия</a:t>
            </a:r>
            <a:r>
              <a:rPr lang="ru-RU" dirty="0"/>
              <a:t> – преимущественная направленность на внешний мир, ориентация на социальные отношения;</a:t>
            </a:r>
          </a:p>
          <a:p>
            <a:pPr lvl="0"/>
            <a:r>
              <a:rPr lang="ru-RU" b="1" dirty="0"/>
              <a:t>интроверсия</a:t>
            </a:r>
            <a:r>
              <a:rPr lang="ru-RU" dirty="0"/>
              <a:t> – направленность на внутренний мир, ориентация на рефлексию, переживания, чувства; проявляется в замкнутости, некоммуникабельности, склонности к углубленному самоанализу.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472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Теория темперамента И.П. Павлов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5629" y="478971"/>
            <a:ext cx="8022771" cy="5780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3045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25481938"/>
              </p:ext>
            </p:extLst>
          </p:nvPr>
        </p:nvGraphicFramePr>
        <p:xfrm>
          <a:off x="598714" y="228146"/>
          <a:ext cx="11125200" cy="6335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829"/>
                <a:gridCol w="9394371"/>
              </a:tblGrid>
              <a:tr h="11115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темперамента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Характеристики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7850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Холерик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Отличается малой чувствительностью, высокой реактивностью и активностью. Реактивность явно преобладает над активностью, поэтому он не обуздан, несдержан, нетерпелив, вспыльчив. Он менее пластичен и более инертен, чем сангвиник. Отсюда — большая устойчивость стремлений и интересов, большая настойчивость, возможны затруднения в переключении внимания, он скорее экстраверт.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4586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Сангвиник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Человек с повышенной реактивностью, но при этом активность и реактивность у него уравновешены. Он живо, возбужденно откликается на все, что привлекает его внимание, обладает живой мимикой и выразительными движениями. Обладая повышенной активность, и будучи очень энергичным и работоспособным, он активно принимается за новое дело и может долго работать, не утомляясь. Способен быстро сосредоточится, дисциплинирован, при желании может сдерживать проявление своих чувств и непроизвольные реакции. Ему присущи быстрые движения, гибкость ума, находчивость, быстрый темп речи, быстрое включение в новую работу. Высокая пластичность проявляется в изменчивости чувств, настроений, интересов, стремлений. Сангвиник легко сходится с новыми людьми, быстро привыкает к новым требованиям и обстановке.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3634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06703349"/>
              </p:ext>
            </p:extLst>
          </p:nvPr>
        </p:nvGraphicFramePr>
        <p:xfrm>
          <a:off x="457200" y="206828"/>
          <a:ext cx="11375571" cy="6698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1448"/>
                <a:gridCol w="9244123"/>
              </a:tblGrid>
              <a:tr h="61019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темперамента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0801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Меланхолик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Человек с высокой чувствительностью и малой реактивностью. Повышенная чувствительность при большой инертности приводит к тому, что незначительный повод может вызвать у него слезы, он чрезмерно обидчив, болезненно чувствителен. Мимика и движения его невыразительны, голос тихий, движения бедны. Обычно он </a:t>
                      </a:r>
                      <a:r>
                        <a:rPr lang="ru-RU" sz="2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неуверен</a:t>
                      </a: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себе, робок, малейшая трудность заставляет его опускать руки. Меланхолик неэнергичен и ненастойчив, легко утомляется и мало работоспособен. 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5044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Флегматик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Флегматик обладает высокой активностью, значительно преобладающей над малой реактивностью, малой чувствительностью и эмоциональностью. Его трудно рассмешить и опечалить — когда вокруг громко смеются, он может оставаться невозмутимым. При больших неприятностях остается спокойным. Обычно у него бедная мимика, движения не выразительны и замедлены, так же как и речь. Он не находчив, с трудом переключает внимание и приспосабливается к новой обстановке, медленно перестраивает навыки и привычки. При этом он энергичен и работоспособен. Отличается терпеливостью, выдержкой, самообладанием. Как правило, он трудно сходится с новыми людьми, слабо откликается на внешние впечатления, </a:t>
                      </a:r>
                      <a:r>
                        <a:rPr lang="ru-RU" sz="2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интраверт</a:t>
                      </a: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9758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Свойства четырех типов темперамент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229" y="446314"/>
            <a:ext cx="10080171" cy="6008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2905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468086"/>
            <a:ext cx="11179629" cy="5708877"/>
          </a:xfrm>
        </p:spPr>
        <p:txBody>
          <a:bodyPr/>
          <a:lstStyle/>
          <a:p>
            <a:r>
              <a:rPr lang="ru-RU" b="1" dirty="0"/>
              <a:t>Характер</a:t>
            </a:r>
            <a:r>
              <a:rPr lang="ru-RU" dirty="0"/>
              <a:t> (от греч. черта, признак, особенность) – </a:t>
            </a:r>
            <a:r>
              <a:rPr lang="ru-RU" dirty="0" smtClean="0"/>
              <a:t>это иерархическая </a:t>
            </a:r>
            <a:r>
              <a:rPr lang="ru-RU" dirty="0"/>
              <a:t>совокупность устойчивых индивидуально-психологических особенностей личности (</a:t>
            </a:r>
            <a:r>
              <a:rPr lang="ru-RU" b="1" dirty="0"/>
              <a:t>черт характера</a:t>
            </a:r>
            <a:r>
              <a:rPr lang="ru-RU" dirty="0"/>
              <a:t>), которые формируются в процессе жизнедеятельности и обусловливает типичные для человека способы поведения, деятельности и </a:t>
            </a:r>
            <a:r>
              <a:rPr lang="ru-RU" dirty="0" smtClean="0"/>
              <a:t>общения.</a:t>
            </a:r>
            <a:endParaRPr lang="ru-RU" dirty="0"/>
          </a:p>
          <a:p>
            <a:r>
              <a:rPr lang="ru-RU" b="1" dirty="0"/>
              <a:t>Акцентуация характера</a:t>
            </a:r>
            <a:r>
              <a:rPr lang="ru-RU" dirty="0"/>
              <a:t> (англ. </a:t>
            </a:r>
            <a:r>
              <a:rPr lang="ru-RU" i="1" dirty="0" err="1"/>
              <a:t>character</a:t>
            </a:r>
            <a:r>
              <a:rPr lang="ru-RU" dirty="0"/>
              <a:t> </a:t>
            </a:r>
            <a:r>
              <a:rPr lang="ru-RU" dirty="0" err="1"/>
              <a:t>accentuation</a:t>
            </a:r>
            <a:r>
              <a:rPr lang="ru-RU" dirty="0"/>
              <a:t>, от лат. </a:t>
            </a:r>
            <a:r>
              <a:rPr lang="ru-RU" dirty="0" err="1"/>
              <a:t>accentus</a:t>
            </a:r>
            <a:r>
              <a:rPr lang="ru-RU" dirty="0"/>
              <a:t> – ударение) – яркое доминирование некоторых черт характера (или их сочетаний) на другими, находящееся в пределах нормы психического здоровья.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738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75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Свойства </a:t>
            </a:r>
            <a:r>
              <a:rPr lang="ru-RU" sz="2400" b="1" dirty="0"/>
              <a:t>и выразительные внешние признаки, отражающие характер личности</a:t>
            </a:r>
          </a:p>
        </p:txBody>
      </p:sp>
      <p:pic>
        <p:nvPicPr>
          <p:cNvPr id="4" name="Объект 3" descr="Свойства, выразительные признаки, черты и акцентуации характер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5029" y="1121227"/>
            <a:ext cx="9542650" cy="5377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353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Задания: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Иногда в качестве наказания ребенка оставляют одного в комнате. Для ребенка с каким типом темперамента это наказание окажется наиболее слабым? Аргументируйте свой ответ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Опишите как необходимо </a:t>
            </a:r>
            <a:r>
              <a:rPr lang="ru-RU" dirty="0"/>
              <a:t>взаимодействовать с </a:t>
            </a:r>
            <a:r>
              <a:rPr lang="ru-RU" dirty="0" smtClean="0"/>
              <a:t>детьми </a:t>
            </a:r>
            <a:r>
              <a:rPr lang="ru-RU" dirty="0"/>
              <a:t>различных типов темперамента.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294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876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личности по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С.Л.Рубинштейну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1" y="1017134"/>
            <a:ext cx="7979228" cy="507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4183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Домашнее задание: тема «Способности»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14739"/>
            <a:ext cx="10515600" cy="435133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Определение «Способности».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Классификация способностей личности.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Уровни развития способностей.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/>
              <a:t>Направленность </a:t>
            </a:r>
            <a:r>
              <a:rPr lang="ru-RU" dirty="0" smtClean="0"/>
              <a:t>личности.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Мотив, мотивация, потребность.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Уровни развития способносте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35293"/>
            <a:ext cx="5868670" cy="405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3057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3971" y="1534885"/>
            <a:ext cx="7598229" cy="45527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91278" y="283029"/>
            <a:ext cx="5443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личности по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Э.Берну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607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Структура личности по </a:t>
            </a:r>
            <a:r>
              <a:rPr lang="ru-RU" sz="2800" b="1" dirty="0" err="1" smtClean="0"/>
              <a:t>З.Фрейду</a:t>
            </a:r>
            <a:endParaRPr lang="ru-RU" sz="2800" b="1" dirty="0"/>
          </a:p>
        </p:txBody>
      </p:sp>
      <p:pic>
        <p:nvPicPr>
          <p:cNvPr id="3075" name="Picture 3" descr="image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2343" y="1523999"/>
            <a:ext cx="8806543" cy="5138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190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371" y="604611"/>
            <a:ext cx="10515600" cy="5166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 и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1229"/>
            <a:ext cx="10515600" cy="505573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активность человека, направленная на достижение сознательно поставленных целей, связанных с удовлетворением его потребностей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человек, занимающийся деятельностью.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755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онцептуальные подходы к определению структурных элементов деятельност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3914"/>
            <a:ext cx="9067799" cy="6476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6420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Виды деятельности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7171"/>
            <a:ext cx="10515600" cy="4859792"/>
          </a:xfrm>
        </p:spPr>
        <p:txBody>
          <a:bodyPr/>
          <a:lstStyle/>
          <a:p>
            <a:r>
              <a:rPr lang="ru-RU" b="1" dirty="0" smtClean="0"/>
              <a:t>трудовая</a:t>
            </a:r>
            <a:r>
              <a:rPr lang="ru-RU" dirty="0"/>
              <a:t> (имеет результатом создание общественно полезного продукта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творческая</a:t>
            </a:r>
            <a:r>
              <a:rPr lang="ru-RU" dirty="0"/>
              <a:t> (дает новый оригинальный продукт высокой общественной ценности</a:t>
            </a:r>
            <a:r>
              <a:rPr lang="ru-RU" dirty="0" smtClean="0"/>
              <a:t>)</a:t>
            </a:r>
          </a:p>
          <a:p>
            <a:r>
              <a:rPr lang="ru-RU" dirty="0"/>
              <a:t> </a:t>
            </a:r>
            <a:r>
              <a:rPr lang="ru-RU" b="1" dirty="0"/>
              <a:t>учебная </a:t>
            </a:r>
            <a:r>
              <a:rPr lang="ru-RU" dirty="0"/>
              <a:t>(направлена на приобретение знаний, умений и навыков, необходимых для образования и последующей трудовой деятельности) </a:t>
            </a:r>
          </a:p>
          <a:p>
            <a:r>
              <a:rPr lang="ru-RU" b="1" dirty="0" smtClean="0"/>
              <a:t>игровая</a:t>
            </a:r>
            <a:r>
              <a:rPr lang="ru-RU" dirty="0"/>
              <a:t> (средство познания окружающего мира посредством сюжетных и ролевых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782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016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Самосознание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028" y="1077686"/>
            <a:ext cx="10515600" cy="5251677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Самосознание личности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осознанное отношение человека к своим потребностям и способностям, влечениям и мотивам поведения, переживаниям и мыслям.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9228" y="2474464"/>
            <a:ext cx="10657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компоненты самосознания: </a:t>
            </a:r>
          </a:p>
          <a:p>
            <a:pPr indent="449580"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-когнитивная, </a:t>
            </a:r>
          </a:p>
          <a:p>
            <a:pPr indent="449580"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-о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ценочная,</a:t>
            </a:r>
          </a:p>
          <a:p>
            <a:pPr indent="449580" algn="just"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-поведенческая.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7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435429"/>
            <a:ext cx="10994571" cy="61395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/>
              <a:t>Из приведенных примеров выберите те, которые характеризует поведение человека как </a:t>
            </a:r>
            <a:r>
              <a:rPr lang="ru-RU" b="1" i="1" dirty="0" smtClean="0"/>
              <a:t>индивида </a:t>
            </a:r>
            <a:r>
              <a:rPr lang="ru-RU" b="1" i="1" dirty="0"/>
              <a:t>и как личности. Обоснуйте ответы</a:t>
            </a:r>
            <a:r>
              <a:rPr lang="ru-RU" b="1" i="1" dirty="0" smtClean="0"/>
              <a:t>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а) У девочки наблюдается медлительность в моторике, в речи, в мышлении, в возникновении чувств. Она медленно и с трудом переключается с одного вида деятельности на </a:t>
            </a:r>
            <a:r>
              <a:rPr lang="ru-RU" dirty="0" smtClean="0"/>
              <a:t>другой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б) Сотрудник рассказывает коллеге, как он распределяет рабочее </a:t>
            </a:r>
            <a:r>
              <a:rPr lang="ru-RU" dirty="0" smtClean="0"/>
              <a:t>время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в) Учитель внес предложения, осуществление которых значительно повысило успеваемость в </a:t>
            </a:r>
            <a:r>
              <a:rPr lang="ru-RU" dirty="0" smtClean="0"/>
              <a:t>школе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г) У студента К. прекрасная дикция и приятный </a:t>
            </a:r>
            <a:r>
              <a:rPr lang="ru-RU" dirty="0" smtClean="0"/>
              <a:t>голос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д) Мальчик записался в шахматный клуб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е) Девушка отличается выразительной мимикой, резкими движениями и быстрой </a:t>
            </a:r>
          </a:p>
        </p:txBody>
      </p:sp>
    </p:spTree>
    <p:extLst>
      <p:ext uri="{BB962C8B-B14F-4D97-AF65-F5344CB8AC3E}">
        <p14:creationId xmlns:p14="http://schemas.microsoft.com/office/powerpoint/2010/main" xmlns="" val="375072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6425d4f0bbdae2e5e9605060807123a8e986f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539</Words>
  <Application>Microsoft Office PowerPoint</Application>
  <PresentationFormat>Произвольный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Структура личности по С.Л.Рубинштейну </vt:lpstr>
      <vt:lpstr>Слайд 3</vt:lpstr>
      <vt:lpstr>Структура личности по З.Фрейду</vt:lpstr>
      <vt:lpstr>Личность и деятельность </vt:lpstr>
      <vt:lpstr>Слайд 6</vt:lpstr>
      <vt:lpstr>Виды деятельности</vt:lpstr>
      <vt:lpstr>Самосознание личности</vt:lpstr>
      <vt:lpstr>Слайд 9</vt:lpstr>
      <vt:lpstr>Слайд 10</vt:lpstr>
      <vt:lpstr>Темперамент и характер</vt:lpstr>
      <vt:lpstr>Слайд 12</vt:lpstr>
      <vt:lpstr>Слайд 13</vt:lpstr>
      <vt:lpstr>Слайд 14</vt:lpstr>
      <vt:lpstr>Слайд 15</vt:lpstr>
      <vt:lpstr>Слайд 16</vt:lpstr>
      <vt:lpstr>Слайд 17</vt:lpstr>
      <vt:lpstr>Свойства и выразительные внешние признаки, отражающие характер личности</vt:lpstr>
      <vt:lpstr>Задания:</vt:lpstr>
      <vt:lpstr>Домашнее задание: тема «Способности»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Eliseeva</dc:creator>
  <cp:lastModifiedBy>nebom zav</cp:lastModifiedBy>
  <cp:revision>13</cp:revision>
  <dcterms:created xsi:type="dcterms:W3CDTF">2015-03-10T07:23:14Z</dcterms:created>
  <dcterms:modified xsi:type="dcterms:W3CDTF">2015-03-17T09:40:41Z</dcterms:modified>
</cp:coreProperties>
</file>