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  <p:sldMasterId id="2147483737" r:id="rId2"/>
  </p:sldMasterIdLst>
  <p:sldIdLst>
    <p:sldId id="256" r:id="rId3"/>
    <p:sldId id="280" r:id="rId4"/>
    <p:sldId id="268" r:id="rId5"/>
    <p:sldId id="274" r:id="rId6"/>
    <p:sldId id="269" r:id="rId7"/>
    <p:sldId id="270" r:id="rId8"/>
    <p:sldId id="271" r:id="rId9"/>
    <p:sldId id="272" r:id="rId10"/>
    <p:sldId id="275" r:id="rId11"/>
    <p:sldId id="276" r:id="rId12"/>
    <p:sldId id="281" r:id="rId13"/>
    <p:sldId id="277" r:id="rId14"/>
    <p:sldId id="258" r:id="rId15"/>
    <p:sldId id="259" r:id="rId16"/>
    <p:sldId id="260" r:id="rId17"/>
    <p:sldId id="261" r:id="rId18"/>
    <p:sldId id="262" r:id="rId19"/>
    <p:sldId id="264" r:id="rId20"/>
    <p:sldId id="265" r:id="rId21"/>
    <p:sldId id="266" r:id="rId22"/>
    <p:sldId id="26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Rg st="1" end="22"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8E1A927-4839-4304-9958-7E737692A515}" type="slidenum">
              <a:rPr lang="ru-RU" smtClean="0">
                <a:solidFill>
                  <a:srgbClr val="2A3D7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2A3D7A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F4E9AF6-79DD-4FB2-85DA-6E9722658F8A}" type="slidenum">
              <a:rPr lang="ru-RU" smtClean="0">
                <a:solidFill>
                  <a:srgbClr val="2A3D7A"/>
                </a:solidFill>
              </a:rPr>
              <a:pPr>
                <a:defRPr/>
              </a:pPr>
              <a:t>‹#›</a:t>
            </a:fld>
            <a:endParaRPr lang="ru-RU" sz="1400">
              <a:solidFill>
                <a:srgbClr val="2A3D7A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69A26AA-8E85-4038-9755-E22A722F0166}" type="slidenum">
              <a:rPr lang="ru-RU" smtClean="0">
                <a:solidFill>
                  <a:srgbClr val="2A3D7A"/>
                </a:solidFill>
              </a:rPr>
              <a:pPr>
                <a:defRPr/>
              </a:pPr>
              <a:t>‹#›</a:t>
            </a:fld>
            <a:endParaRPr lang="ru-RU" sz="1400">
              <a:solidFill>
                <a:srgbClr val="2A3D7A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C8E4955-7725-47BD-A035-04001D2222C5}" type="slidenum">
              <a:rPr lang="ru-RU" smtClean="0">
                <a:solidFill>
                  <a:srgbClr val="2A3D7A"/>
                </a:solidFill>
              </a:rPr>
              <a:pPr>
                <a:defRPr/>
              </a:pPr>
              <a:t>‹#›</a:t>
            </a:fld>
            <a:endParaRPr lang="ru-RU" sz="1400">
              <a:solidFill>
                <a:srgbClr val="2A3D7A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1D1717B-0CE3-4078-8E78-3CB424918A19}" type="slidenum">
              <a:rPr lang="ru-RU" smtClean="0">
                <a:solidFill>
                  <a:srgbClr val="2A3D7A"/>
                </a:solidFill>
              </a:rPr>
              <a:pPr>
                <a:defRPr/>
              </a:pPr>
              <a:t>‹#›</a:t>
            </a:fld>
            <a:endParaRPr lang="ru-RU" sz="1400">
              <a:solidFill>
                <a:srgbClr val="2A3D7A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C667881-9B06-467C-AC83-CF231658E852}" type="slidenum">
              <a:rPr lang="ru-RU" smtClean="0">
                <a:solidFill>
                  <a:srgbClr val="2A3D7A"/>
                </a:solidFill>
              </a:rPr>
              <a:pPr>
                <a:defRPr/>
              </a:pPr>
              <a:t>‹#›</a:t>
            </a:fld>
            <a:endParaRPr lang="ru-RU" sz="1400">
              <a:solidFill>
                <a:srgbClr val="2A3D7A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A358208-F68C-4759-9A90-244F98B8AE51}" type="slidenum">
              <a:rPr lang="ru-RU" smtClean="0">
                <a:solidFill>
                  <a:srgbClr val="2A3D7A"/>
                </a:solidFill>
              </a:rPr>
              <a:pPr>
                <a:defRPr/>
              </a:pPr>
              <a:t>‹#›</a:t>
            </a:fld>
            <a:endParaRPr lang="ru-RU" sz="1400">
              <a:solidFill>
                <a:srgbClr val="2A3D7A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C9F8B93-6770-4F25-9BD5-6420797C359B}" type="slidenum">
              <a:rPr lang="ru-RU" smtClean="0">
                <a:solidFill>
                  <a:srgbClr val="2A3D7A"/>
                </a:solidFill>
              </a:rPr>
              <a:pPr>
                <a:defRPr/>
              </a:pPr>
              <a:t>‹#›</a:t>
            </a:fld>
            <a:endParaRPr lang="ru-RU" sz="1400">
              <a:solidFill>
                <a:srgbClr val="2A3D7A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F3A63E9-A65D-4DBF-B57C-CA369D379030}" type="slidenum">
              <a:rPr lang="ru-RU" smtClean="0">
                <a:solidFill>
                  <a:srgbClr val="2A3D7A"/>
                </a:solidFill>
              </a:rPr>
              <a:pPr>
                <a:defRPr/>
              </a:pPr>
              <a:t>‹#›</a:t>
            </a:fld>
            <a:endParaRPr lang="ru-RU" sz="1400">
              <a:solidFill>
                <a:srgbClr val="2A3D7A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7D000BE-CF55-4968-A980-E09D7613504F}" type="slidenum">
              <a:rPr lang="ru-RU" smtClean="0">
                <a:solidFill>
                  <a:srgbClr val="2A3D7A"/>
                </a:solidFill>
              </a:rPr>
              <a:pPr>
                <a:defRPr/>
              </a:pPr>
              <a:t>‹#›</a:t>
            </a:fld>
            <a:endParaRPr lang="ru-RU" sz="1400">
              <a:solidFill>
                <a:srgbClr val="2A3D7A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7BD5FB2-5E83-4F2B-94F8-60B1F6B0DD81}" type="slidenum">
              <a:rPr lang="ru-RU" smtClean="0">
                <a:solidFill>
                  <a:srgbClr val="2A3D7A"/>
                </a:solidFill>
              </a:rPr>
              <a:pPr>
                <a:defRPr/>
              </a:pPr>
              <a:t>‹#›</a:t>
            </a:fld>
            <a:endParaRPr lang="ru-RU" sz="1400">
              <a:solidFill>
                <a:srgbClr val="2A3D7A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8388" y="838200"/>
            <a:ext cx="77692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8388" y="2101850"/>
            <a:ext cx="3808412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200" y="2101850"/>
            <a:ext cx="3808413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B7410-2F02-4311-A831-F13EAB9302CA}" type="slidenum">
              <a:rPr lang="ru-RU">
                <a:solidFill>
                  <a:srgbClr val="2A3D7A"/>
                </a:solidFill>
              </a:rPr>
              <a:pPr>
                <a:defRPr/>
              </a:pPr>
              <a:t>‹#›</a:t>
            </a:fld>
            <a:endParaRPr lang="ru-RU" sz="1400">
              <a:solidFill>
                <a:srgbClr val="2A3D7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2939989"/>
      </p:ext>
    </p:extLst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2A3D7A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31ABE3-9247-4315-9949-5B8EC1949CF5}" type="slidenum">
              <a:rPr lang="ru-RU" smtClean="0">
                <a:solidFill>
                  <a:srgbClr val="2A3D7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400">
              <a:solidFill>
                <a:srgbClr val="2A3D7A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</p:sldLayoutIdLst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3968" y="1772816"/>
            <a:ext cx="4680520" cy="2736304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«Адаптация пятиклассников к условиям обучения в среднем звене»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517232"/>
            <a:ext cx="7160840" cy="93610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КГУ «ЖУРАВЛВЕСКАЯ СРЕДНЯЯ ШКОЛА»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2014-2015 УЧЕБНЫЙ ГОД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" name="Picture 4" descr="214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12776"/>
            <a:ext cx="3012026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79512" y="188640"/>
            <a:ext cx="8856984" cy="936104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ПЕДАГОГИЧЕСКИЙ КОНСИЛИУМ</a:t>
            </a:r>
            <a:endParaRPr lang="ru-RU" sz="35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682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332656"/>
            <a:ext cx="7769225" cy="6492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СОУ по итогам первой четверти</a:t>
            </a:r>
          </a:p>
        </p:txBody>
      </p:sp>
      <p:graphicFrame>
        <p:nvGraphicFramePr>
          <p:cNvPr id="139312" name="Group 4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2975928718"/>
              </p:ext>
            </p:extLst>
          </p:nvPr>
        </p:nvGraphicFramePr>
        <p:xfrm>
          <a:off x="395536" y="1412875"/>
          <a:ext cx="8442077" cy="3760789"/>
        </p:xfrm>
        <a:graphic>
          <a:graphicData uri="http://schemas.openxmlformats.org/drawingml/2006/table">
            <a:tbl>
              <a:tblPr/>
              <a:tblGrid>
                <a:gridCol w="4000614"/>
                <a:gridCol w="1317339"/>
                <a:gridCol w="3124124"/>
              </a:tblGrid>
              <a:tr h="536575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pitchFamily="34" charset="0"/>
                        </a:rPr>
                        <a:t>Предмет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pitchFamily="34" charset="0"/>
                        </a:rPr>
                        <a:t>СОУ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pitchFamily="34" charset="0"/>
                        </a:rPr>
                        <a:t>Уровень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pitchFamily="34" charset="0"/>
                        </a:rPr>
                        <a:t>Казахский язык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pitchFamily="34" charset="0"/>
                        </a:rPr>
                        <a:t>80%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pitchFamily="34" charset="0"/>
                        </a:rPr>
                        <a:t>4 уровень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pitchFamily="34" charset="0"/>
                        </a:rPr>
                        <a:t>Русский язык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pitchFamily="34" charset="0"/>
                        </a:rPr>
                        <a:t>80%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pitchFamily="34" charset="0"/>
                        </a:rPr>
                        <a:t>4 уровень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pitchFamily="34" charset="0"/>
                        </a:rPr>
                        <a:t>Литература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pitchFamily="34" charset="0"/>
                        </a:rPr>
                        <a:t>80%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pitchFamily="34" charset="0"/>
                        </a:rPr>
                        <a:t>4 уровень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Английский язык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pitchFamily="34" charset="0"/>
                        </a:rPr>
                        <a:t>80%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pitchFamily="34" charset="0"/>
                        </a:rPr>
                        <a:t>4 уровень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pitchFamily="34" charset="0"/>
                        </a:rPr>
                        <a:t>Математика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pitchFamily="34" charset="0"/>
                        </a:rPr>
                        <a:t>80%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pitchFamily="34" charset="0"/>
                        </a:rPr>
                        <a:t>4 уровень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pitchFamily="34" charset="0"/>
                        </a:rPr>
                        <a:t>Физическая культура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pitchFamily="34" charset="0"/>
                        </a:rPr>
                        <a:t>100%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pitchFamily="34" charset="0"/>
                        </a:rPr>
                        <a:t> 5 уровень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6603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016" y="260648"/>
            <a:ext cx="8856984" cy="638944"/>
          </a:xfrm>
        </p:spPr>
        <p:txBody>
          <a:bodyPr/>
          <a:lstStyle/>
          <a:p>
            <a:pPr algn="ctr"/>
            <a:r>
              <a:rPr lang="ru-RU" sz="3100" b="1" dirty="0" smtClean="0">
                <a:solidFill>
                  <a:srgbClr val="C00000"/>
                </a:solidFill>
              </a:rPr>
              <a:t>Качество знаний в сравнении с прошлым годом</a:t>
            </a:r>
            <a:endParaRPr lang="ru-RU" sz="3100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1362020626"/>
              </p:ext>
            </p:extLst>
          </p:nvPr>
        </p:nvGraphicFramePr>
        <p:xfrm>
          <a:off x="179512" y="908719"/>
          <a:ext cx="8640961" cy="5946765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170966"/>
                <a:gridCol w="1559183"/>
                <a:gridCol w="1445428"/>
                <a:gridCol w="1520361"/>
                <a:gridCol w="1494179"/>
                <a:gridCol w="1450844"/>
              </a:tblGrid>
              <a:tr h="11328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</a:rPr>
                        <a:t>Предметы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</a:rPr>
                        <a:t> математика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</a:rPr>
                        <a:t>Русский язык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</a:rPr>
                        <a:t>Казахский язык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</a:rPr>
                        <a:t>Познание </a:t>
                      </a:r>
                      <a:r>
                        <a:rPr lang="ru-RU" sz="1800" b="1" dirty="0" smtClean="0">
                          <a:effectLst/>
                          <a:latin typeface="+mj-lt"/>
                        </a:rPr>
                        <a:t>мира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+mj-lt"/>
                        </a:rPr>
                        <a:t>естествознание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+mj-lt"/>
                        </a:rPr>
                        <a:t>Техника чтения</a:t>
                      </a:r>
                      <a:endParaRPr lang="ru-RU" sz="1800" b="1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</a:tr>
              <a:tr h="11328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+mj-lt"/>
                        </a:rPr>
                        <a:t>2013-2014 год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j-lt"/>
                        </a:rPr>
                        <a:t>60</a:t>
                      </a:r>
                      <a:r>
                        <a:rPr lang="ru-RU" sz="2400" b="1" dirty="0">
                          <a:effectLst/>
                          <a:latin typeface="+mj-lt"/>
                        </a:rPr>
                        <a:t> 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j-lt"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  <a:latin typeface="+mj-lt"/>
                        </a:rPr>
                        <a:t>80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j-lt"/>
                        </a:rPr>
                        <a:t>80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j-lt"/>
                        </a:rPr>
                        <a:t> 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</a:tr>
              <a:tr h="11328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+mj-lt"/>
                        </a:rPr>
                        <a:t>1 четверть 2014-2015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j-lt"/>
                        </a:rPr>
                        <a:t>80</a:t>
                      </a:r>
                      <a:r>
                        <a:rPr lang="ru-RU" sz="2400" b="1" dirty="0">
                          <a:effectLst/>
                          <a:latin typeface="+mj-lt"/>
                        </a:rPr>
                        <a:t> 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j-lt"/>
                        </a:rPr>
                        <a:t>80</a:t>
                      </a:r>
                      <a:r>
                        <a:rPr lang="ru-RU" sz="2400" b="1" dirty="0">
                          <a:effectLst/>
                          <a:latin typeface="+mj-lt"/>
                        </a:rPr>
                        <a:t> 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j-lt"/>
                        </a:rPr>
                        <a:t>80</a:t>
                      </a:r>
                      <a:r>
                        <a:rPr lang="ru-RU" sz="2400" b="1" dirty="0">
                          <a:effectLst/>
                          <a:latin typeface="+mj-lt"/>
                        </a:rPr>
                        <a:t> 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j-lt"/>
                        </a:rPr>
                        <a:t> 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j-lt"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  <a:latin typeface="+mj-lt"/>
                        </a:rPr>
                        <a:t> 3-вн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0-н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2-нн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</a:tr>
              <a:tr h="10265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+mj-lt"/>
                        </a:rPr>
                        <a:t>Стартовая</a:t>
                      </a:r>
                      <a:r>
                        <a:rPr lang="ru-RU" sz="1800" b="1" baseline="0" dirty="0" smtClean="0">
                          <a:effectLst/>
                          <a:latin typeface="+mj-lt"/>
                        </a:rPr>
                        <a:t> работа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j-lt"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  <a:latin typeface="+mj-lt"/>
                        </a:rPr>
                        <a:t>4-2,3-1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50%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j-lt"/>
                        </a:rPr>
                        <a:t> 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j-lt"/>
                        </a:rPr>
                        <a:t> 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j-lt"/>
                        </a:rPr>
                        <a:t> </a:t>
                      </a:r>
                      <a:endParaRPr lang="ru-RU" sz="2400" b="1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j-lt"/>
                        </a:rPr>
                        <a:t> 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</a:tr>
              <a:tr h="11914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+mj-lt"/>
                        </a:rPr>
                        <a:t>1</a:t>
                      </a:r>
                      <a:r>
                        <a:rPr lang="ru-RU" sz="1800" b="1" baseline="0" dirty="0" smtClean="0">
                          <a:effectLst/>
                          <a:latin typeface="+mj-lt"/>
                        </a:rPr>
                        <a:t> четверть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4-4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80%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80%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2974" marR="4297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2812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74638"/>
            <a:ext cx="8538152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того, чтобы поддержать учащегося, необходимо: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850291"/>
            <a:ext cx="8933688" cy="4800600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Опираться на сильные стороны ребенка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Избегать подчеркивания промахов ребенка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Внести юмор во взаимоотношения с ребенком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Проводить больше времени с ребенком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Принимать индивидуальность ребенка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Позволить ребенку самому решать проблемы там, где это возможно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Избегать дисциплинарных поощрений и наказаний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  <a:defRPr/>
            </a:pPr>
            <a:endParaRPr lang="ru-RU" sz="24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2698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288" y="5445125"/>
            <a:ext cx="1547812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89871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389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 анкетирования №1: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11106335"/>
              </p:ext>
            </p:extLst>
          </p:nvPr>
        </p:nvGraphicFramePr>
        <p:xfrm>
          <a:off x="357888" y="1052736"/>
          <a:ext cx="8678607" cy="5594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7953"/>
                <a:gridCol w="1830410"/>
                <a:gridCol w="1058374"/>
                <a:gridCol w="1058374"/>
                <a:gridCol w="1058374"/>
                <a:gridCol w="1058374"/>
                <a:gridCol w="1058374"/>
                <a:gridCol w="1058374"/>
              </a:tblGrid>
              <a:tr h="597818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вопрос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2254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Нравиться ли вам учиться в 5 классе?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Да-5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2006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Какие предметы вызывают у вас сложность?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Английский-1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Таких нет предметов-2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Матем-1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Русский яз-3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2006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Какие предметы вам нравятся?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Английский-1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Литература-2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Математика-4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Русский-2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ИЗО-1</a:t>
                      </a:r>
                    </a:p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Музыка-1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Самопознание-1</a:t>
                      </a:r>
                    </a:p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Физ-ра-2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2006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 каким учителем у вас возникают проблемы?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Нет таких-5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2006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Кто из учителей наиболее требователен?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Коргун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Л.П.-1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Шевченко В.И.-1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Ибрагимова В.И.-1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Катренко С.И.-2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Никто-1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990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продолжение анкеты №1</a:t>
            </a:r>
            <a:endParaRPr lang="ru-RU" b="1" i="1" dirty="0">
              <a:solidFill>
                <a:srgbClr val="C000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60350943"/>
              </p:ext>
            </p:extLst>
          </p:nvPr>
        </p:nvGraphicFramePr>
        <p:xfrm>
          <a:off x="179512" y="1196750"/>
          <a:ext cx="8784976" cy="53282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1852844"/>
                <a:gridCol w="1071346"/>
                <a:gridCol w="1071346"/>
                <a:gridCol w="1071346"/>
                <a:gridCol w="1071346"/>
                <a:gridCol w="1071346"/>
                <a:gridCol w="1071346"/>
              </a:tblGrid>
              <a:tr h="104889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Если у вас возникла проблема с кем вы поделитесь?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 знаю с кем -2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 мамой-2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 учителем-1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4889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Что бы вы хотели изменить в школьной системе?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Интерактивные доски-2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Спортинвентарь-1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Ничего-1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Столовую-1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Новые компьютеры-1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4889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Сколько времени вы тратите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 домашнее задание?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час-1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 разному-1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часа-2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1,5 часа-1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4889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Кто помогает вам в выполнение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домашнего задания?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Ни кто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- 3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Родители-1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Мама-1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6101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 какому предмету больше всего объем д/з?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Английский-2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Математика-1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Русский-3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Информатика-1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8661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Анкета «ожиданий»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30550997"/>
              </p:ext>
            </p:extLst>
          </p:nvPr>
        </p:nvGraphicFramePr>
        <p:xfrm>
          <a:off x="323528" y="1340768"/>
          <a:ext cx="8435280" cy="4873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5040"/>
                <a:gridCol w="1205040"/>
                <a:gridCol w="1205040"/>
                <a:gridCol w="1205040"/>
                <a:gridCol w="1205040"/>
                <a:gridCol w="1205040"/>
                <a:gridCol w="1205040"/>
              </a:tblGrid>
              <a:tr h="1036712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Я жду от школы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Я жду от учителей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Каким должен быть мой учитель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Каким не должен быть мой учитель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Какой должна быть моя любимая школа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Какой не должна быть моя любимая школа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Что я могу сделать для школы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05584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 знаю-1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 интересных фактов-2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Интересным-1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Злым-3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Быть больше-1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Плохой-2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Быть умным-2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 знаний-4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Получение знаний-3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Добрый-2</a:t>
                      </a:r>
                    </a:p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Строгим-1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Добрый-1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 спорт площадками-1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 знаю-2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Убрать территорию-1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Получить за д/з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«5»-1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Умный-2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Необразованный-1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 цветов-1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 красивой-1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Ухаживать за ней-1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Уровновешенным-1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Нервным-1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Светлой-1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 отличником-1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Спокойный-1</a:t>
                      </a:r>
                    </a:p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Терпеливый-1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Крикливым-1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 которой не хотелось бы уходить домой-1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4315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900768" y="4761148"/>
            <a:ext cx="2231072" cy="1404156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учеников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Выявление направленности характера ученика:</a:t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(выбор фигур учениками)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772816"/>
            <a:ext cx="1872208" cy="129614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ученик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3212976"/>
            <a:ext cx="2448272" cy="122413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5436096" y="1484784"/>
            <a:ext cx="1872208" cy="1584176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ученик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5364088" y="3212976"/>
            <a:ext cx="648072" cy="1224136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012160" y="3212976"/>
            <a:ext cx="576064" cy="12241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588224" y="4437112"/>
            <a:ext cx="936104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7524328" y="3212976"/>
            <a:ext cx="648072" cy="1224136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Заголовок 1"/>
          <p:cNvSpPr txBox="1">
            <a:spLocks/>
          </p:cNvSpPr>
          <p:nvPr/>
        </p:nvSpPr>
        <p:spPr>
          <a:xfrm>
            <a:off x="3347864" y="4581128"/>
            <a:ext cx="5796136" cy="22768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Квадрат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-трудолюбив, вынослив, доводит дело до конца, любит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спланированность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 работе;</a:t>
            </a:r>
          </a:p>
          <a:p>
            <a:pPr algn="l"/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Прямоугольник-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е удовлетворены тем образом жизни который ведут;</a:t>
            </a:r>
          </a:p>
          <a:p>
            <a:pPr algn="l"/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Окружность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эмоциональны, уступчивы, способны сопереживать другим.</a:t>
            </a:r>
          </a:p>
          <a:p>
            <a:pPr algn="l"/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Треугольник-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чистолюбив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энергичный лидер;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Кривая – творческая личность,</a:t>
            </a: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235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Анкета для учителя (8из 11)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94173578"/>
              </p:ext>
            </p:extLst>
          </p:nvPr>
        </p:nvGraphicFramePr>
        <p:xfrm>
          <a:off x="323528" y="1340768"/>
          <a:ext cx="8568954" cy="524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159"/>
                <a:gridCol w="1236137"/>
                <a:gridCol w="1440160"/>
                <a:gridCol w="1296144"/>
                <a:gridCol w="1440160"/>
                <a:gridCol w="1728194"/>
              </a:tblGrid>
              <a:tr h="1036712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Какими особенностями обладает класс в целом?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каким настроение вы идете на урок?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кто из учеников имеет наилучшую подготовку?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Кому из учеников нужна помощь по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предмету?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Какие пожелания родителям?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Какие советы классному руководителю?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05584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Много помнят с нач.школы-1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хорошим-5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Синицкая А-4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Синицкая А-1</a:t>
                      </a:r>
                    </a:p>
                    <a:p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Следить за д/з-3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Быть одной семьей-1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Хорошая дисциплина-2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удовольствием-2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Ягяев С-3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Кайбель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О-1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Благодарность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 детей-1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Развивать активность-1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отличаются-2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дети очень нравятся-1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Весь класс-2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Носачев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Б-5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Общий контроль за учебой-2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 хорошо-5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дружный -1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Выдыш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Д-2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Выдыш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Д-1</a:t>
                      </a:r>
                    </a:p>
                    <a:p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Обеспечить детей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материалом к уроку-1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Спасибо Ларисе Петровне и у нее можно перенимать опыт по работе с детьми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Хорошо работают на уроке-2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 таких-2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Приучать к самостоятельности-1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0013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389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 анкеты родителей №1: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90268893"/>
              </p:ext>
            </p:extLst>
          </p:nvPr>
        </p:nvGraphicFramePr>
        <p:xfrm>
          <a:off x="215008" y="836712"/>
          <a:ext cx="8821490" cy="583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847"/>
                <a:gridCol w="1939849"/>
                <a:gridCol w="1075799"/>
                <a:gridCol w="1075799"/>
                <a:gridCol w="1075799"/>
                <a:gridCol w="1075799"/>
                <a:gridCol w="1075799"/>
                <a:gridCol w="1075799"/>
              </a:tblGrid>
              <a:tr h="577863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вопрос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3119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Нравиться ли Вашему</a:t>
                      </a:r>
                      <a:r>
                        <a:rPr lang="ru-RU" sz="1600" b="1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ребенку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учиться в 5 классе?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Да-5/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3119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Какие предметы вызывают сложность?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Английский-1/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Таких нет предметов-2/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Матем-1/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Русский яз-3/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6689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Какие предметы нравятся Вашему ребенку?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Английский-1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Литература-2/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Математика-4/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Русский-2/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ИЗО-1</a:t>
                      </a:r>
                    </a:p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Музыка-1</a:t>
                      </a:r>
                    </a:p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Технология-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Самопознание-1</a:t>
                      </a:r>
                    </a:p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Физ-ра-2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9548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каким учителем  возникают проблемы?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Нет таких-5/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8601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Кто из учителей наиболее требователен?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Коргун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Л.П.-1/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Шевченко В.И.-1/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Ибрагимова В.И.-1/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Катренко С.И.-2/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Никто-1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 в меру-2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2784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продолжение анкеты №1</a:t>
            </a:r>
            <a:endParaRPr lang="ru-RU" b="1" i="1" dirty="0">
              <a:solidFill>
                <a:srgbClr val="C000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31863524"/>
              </p:ext>
            </p:extLst>
          </p:nvPr>
        </p:nvGraphicFramePr>
        <p:xfrm>
          <a:off x="179512" y="1196750"/>
          <a:ext cx="8784976" cy="5381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1852844"/>
                <a:gridCol w="1071346"/>
                <a:gridCol w="1071346"/>
                <a:gridCol w="1071346"/>
                <a:gridCol w="1071346"/>
                <a:gridCol w="1071346"/>
                <a:gridCol w="1071346"/>
              </a:tblGrid>
              <a:tr h="104889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Если  возникла проблема с кем ваш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ребенок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поделится?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 знаю с кем -2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 мамой-2/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 учителем-1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родителями-1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4889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Что бы вы хотели изменить в школьной системе?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Интерактивные доски-2/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Спортинвентарь-1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Ничего-1/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Столовую-1</a:t>
                      </a:r>
                    </a:p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Суббота короткий день-1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Новые компьютеры-1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Новые учебники-1</a:t>
                      </a:r>
                    </a:p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Все-1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4889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Сколько времени вы тратите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 домашнее задание?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час-1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 разному-1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часа-2/1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1,5 часа-1/1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 30 минут до 3 часов-1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2-3 часа;</a:t>
                      </a:r>
                    </a:p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часа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7624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Кто помогает вашему ребенку в выполнение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д/з?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Ни кто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- 3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Родители-1/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Мама-1/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Папа-1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6101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 какому предмету больше всего объем д/з?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Английский-2/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Математика-1/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Русский-3/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Информатика-1/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6867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44824"/>
            <a:ext cx="8783920" cy="501317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Цель работы по преемственности:</a:t>
            </a:r>
          </a:p>
          <a:p>
            <a:pPr lvl="0">
              <a:buClr>
                <a:srgbClr val="C00000"/>
              </a:buClr>
              <a:buFont typeface="Wingdings" pitchFamily="2" charset="2"/>
              <a:buChar char="q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Облегчить переход детей с одной ступени обучения на другую; </a:t>
            </a:r>
          </a:p>
          <a:p>
            <a:pPr lvl="0">
              <a:buClr>
                <a:srgbClr val="C00000"/>
              </a:buClr>
              <a:buFont typeface="Wingdings" pitchFamily="2" charset="2"/>
              <a:buChar char="q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Создать благоприятный микроклимат для того, чтобы дети в полной мере могли применять знания, умения и навыки, полученные в начальной школе;</a:t>
            </a:r>
          </a:p>
          <a:p>
            <a:pPr lvl="0">
              <a:buClr>
                <a:srgbClr val="C00000"/>
              </a:buClr>
              <a:buFont typeface="Wingdings" pitchFamily="2" charset="2"/>
              <a:buChar char="q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Облегчить процесс привыкания учащихся к новым условиям;</a:t>
            </a:r>
          </a:p>
          <a:p>
            <a:pPr lvl="0">
              <a:buClr>
                <a:srgbClr val="C00000"/>
              </a:buClr>
              <a:buFont typeface="Wingdings" pitchFamily="2" charset="2"/>
              <a:buChar char="q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Установить нормальные взаимоотношения, творческое сотрудничество учителей начальных классов и предметников.</a:t>
            </a:r>
          </a:p>
          <a:p>
            <a:pPr lvl="0">
              <a:buClr>
                <a:srgbClr val="C00000"/>
              </a:buClr>
              <a:buFont typeface="Wingdings" pitchFamily="2" charset="2"/>
              <a:buChar char="q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ознакомить с психологическими особенностями периода адаптации;</a:t>
            </a:r>
          </a:p>
          <a:p>
            <a:pPr lvl="0">
              <a:buClr>
                <a:srgbClr val="C00000"/>
              </a:buClr>
              <a:buFont typeface="Wingdings" pitchFamily="2" charset="2"/>
              <a:buChar char="q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проанализировать состояние классного коллектива и отдельных учащихся;</a:t>
            </a:r>
          </a:p>
          <a:p>
            <a:pPr lvl="0">
              <a:buClr>
                <a:srgbClr val="C00000"/>
              </a:buClr>
              <a:buFont typeface="Wingdings" pitchFamily="2" charset="2"/>
              <a:buChar char="q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выявить позиции всех участников воспитательного процесса на этапе адаптации учащихся;</a:t>
            </a:r>
          </a:p>
          <a:p>
            <a:pPr lvl="0">
              <a:buClr>
                <a:srgbClr val="C00000"/>
              </a:buClr>
              <a:buFont typeface="Wingdings" pitchFamily="2" charset="2"/>
              <a:buChar char="q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выявить причины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дезадаптации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учащихся и наметить пути решения появившихся проблем;</a:t>
            </a:r>
          </a:p>
          <a:p>
            <a:pPr lvl="0">
              <a:buClr>
                <a:srgbClr val="C00000"/>
              </a:buClr>
              <a:buFont typeface="Wingdings" pitchFamily="2" charset="2"/>
              <a:buChar char="q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привлечь внимание родителей к серьезности проблемы адаптации.</a:t>
            </a:r>
          </a:p>
          <a:p>
            <a:pPr>
              <a:buClr>
                <a:srgbClr val="C00000"/>
              </a:buClr>
              <a:buFont typeface="Wingdings" pitchFamily="2" charset="2"/>
              <a:buChar char="q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20912" y="18864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Люди вместе могут совершить то, 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чего не могут в одиночку: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единение умов и рук,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сосредоточение сил 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может стать почти всемогущим» 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Д. Уэбстер.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306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Анкета «ожиданий»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55699253"/>
              </p:ext>
            </p:extLst>
          </p:nvPr>
        </p:nvGraphicFramePr>
        <p:xfrm>
          <a:off x="323528" y="1340768"/>
          <a:ext cx="8435280" cy="524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5040"/>
                <a:gridCol w="1205040"/>
                <a:gridCol w="1205040"/>
                <a:gridCol w="1137408"/>
                <a:gridCol w="1272672"/>
                <a:gridCol w="1205040"/>
                <a:gridCol w="1205040"/>
              </a:tblGrid>
              <a:tr h="1036712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Я жду от школы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Я жду от учителей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Каким должен быть мой учитель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Каким не должен быть мой учитель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Какой должна быть моя любимая школа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Какой не должна быть моя любимая школа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 какими проблемами вы столкнулись?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05584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 знаю-1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Внимания и терпения-1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Объективным-1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Злым-3/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Теплой и уютной-2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Плохой-2/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Переобувание в сухую погоду-1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 хороших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знаний-4/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Получение знаний-3/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Добрый-2/1</a:t>
                      </a:r>
                    </a:p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Строгим-1/1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Добрый-1/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Дающей хорошие знаний-1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 знаю-2/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Невнимательность моего ребенка-1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Что бы было интересно-1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Любви и уважения-1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Квалифицированным-1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Равнодушным-1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Как второй дом-1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 красивой-1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 проблем-3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Индивидуального подхода-1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Положительным примером-1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Нервным и агрессивным-1/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Спокойной-1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Холодной и грязной-2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Поддержки и взаимопонимания-1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Невысокомерным-1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Слабонервным-1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 которой не хотелось бы уходить домой-1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Слишком придирчивой-1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563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900768" y="4761148"/>
            <a:ext cx="2231072" cy="1404156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3/3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учеников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Выявление направленности характера ученика:</a:t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(выбор фигур учениками)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772816"/>
            <a:ext cx="1872208" cy="129614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1/1 ученик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3212976"/>
            <a:ext cx="2448272" cy="122413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5436096" y="1484784"/>
            <a:ext cx="1872208" cy="1584176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1/1 ученик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5364088" y="3212976"/>
            <a:ext cx="648072" cy="1224136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012160" y="3212976"/>
            <a:ext cx="576064" cy="12241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588224" y="4437112"/>
            <a:ext cx="936104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7524328" y="3212976"/>
            <a:ext cx="648072" cy="1224136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Заголовок 1"/>
          <p:cNvSpPr txBox="1">
            <a:spLocks/>
          </p:cNvSpPr>
          <p:nvPr/>
        </p:nvSpPr>
        <p:spPr>
          <a:xfrm>
            <a:off x="3347864" y="4581128"/>
            <a:ext cx="5796136" cy="22768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Квадрат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-трудолюбив, вынослив, доводит дело до конца, любит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спланированность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 работе;</a:t>
            </a:r>
          </a:p>
          <a:p>
            <a:pPr algn="l"/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Прямоугольник-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е удовлетворены тем образом жизни который ведут;</a:t>
            </a:r>
          </a:p>
          <a:p>
            <a:pPr algn="l"/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Окружность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эмоциональны, уступчивы, способны сопереживать другим.</a:t>
            </a:r>
          </a:p>
          <a:p>
            <a:pPr algn="l"/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Треугольник-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чистолюбив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энергичный лидер;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Кривая – творческая личность,</a:t>
            </a: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869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5860" y="692696"/>
            <a:ext cx="8532812" cy="4114800"/>
          </a:xfrm>
        </p:spPr>
        <p:txBody>
          <a:bodyPr>
            <a:normAutofit lnSpcReduction="10000"/>
          </a:bodyPr>
          <a:lstStyle/>
          <a:p>
            <a:pPr algn="ctr" eaLnBrk="1" hangingPunct="1">
              <a:lnSpc>
                <a:spcPct val="80000"/>
              </a:lnSpc>
              <a:buClr>
                <a:schemeClr val="accent2"/>
              </a:buClr>
              <a:buFont typeface="Wingdings" pitchFamily="2" charset="2"/>
              <a:buNone/>
            </a:pPr>
            <a:r>
              <a:rPr lang="ru-RU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Помните, что каждый ребенок несет в себе огромную мудрость, постарайтесь познать эту мудрость и использовать ее для взаимного духовного роста!</a:t>
            </a:r>
          </a:p>
          <a:p>
            <a:pPr eaLnBrk="1" hangingPunct="1"/>
            <a:endParaRPr lang="ru-RU" dirty="0" smtClean="0">
              <a:solidFill>
                <a:srgbClr val="298222"/>
              </a:solidFill>
            </a:endParaRPr>
          </a:p>
        </p:txBody>
      </p:sp>
      <p:pic>
        <p:nvPicPr>
          <p:cNvPr id="3" name="Picture 5" descr="trebovany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293096"/>
            <a:ext cx="1939925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91645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1439863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tabLst>
                <a:tab pos="3330575" algn="l"/>
              </a:tabLst>
            </a:pPr>
            <a:r>
              <a:rPr kumimoji="0" lang="ru-RU" sz="2000" b="0" i="1">
                <a:solidFill>
                  <a:srgbClr val="000000"/>
                </a:solidFill>
              </a:rPr>
              <a:t>                                         </a:t>
            </a:r>
            <a:endParaRPr kumimoji="0" lang="ru-RU" sz="2400" b="0">
              <a:solidFill>
                <a:schemeClr val="tx2"/>
              </a:solidFill>
              <a:cs typeface="Times New Roman" pitchFamily="18" charset="0"/>
            </a:endParaRPr>
          </a:p>
          <a:p>
            <a:pPr algn="l" eaLnBrk="0" hangingPunct="0">
              <a:tabLst>
                <a:tab pos="3330575" algn="l"/>
              </a:tabLst>
            </a:pPr>
            <a:endParaRPr kumimoji="0" lang="ru-RU" sz="2400" b="0">
              <a:solidFill>
                <a:schemeClr val="tx2"/>
              </a:solidFill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467544" y="908050"/>
            <a:ext cx="8425631" cy="601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bIns="0">
            <a:spAutoFit/>
          </a:bodyPr>
          <a:lstStyle/>
          <a:p>
            <a:pPr>
              <a:tabLst>
                <a:tab pos="0" algn="l"/>
              </a:tabLst>
            </a:pPr>
            <a:endParaRPr kumimoji="0" lang="ru-RU" sz="2000" b="0" i="1" dirty="0">
              <a:solidFill>
                <a:schemeClr val="tx2"/>
              </a:solidFill>
            </a:endParaRPr>
          </a:p>
          <a:p>
            <a:pPr algn="l">
              <a:tabLst>
                <a:tab pos="0" algn="l"/>
              </a:tabLst>
            </a:pPr>
            <a:r>
              <a:rPr kumimoji="0" lang="ru-RU" sz="3600" b="1" i="1" dirty="0">
                <a:solidFill>
                  <a:srgbClr val="0070C0"/>
                </a:solidFill>
              </a:rPr>
              <a:t>Удачи </a:t>
            </a:r>
            <a:r>
              <a:rPr kumimoji="0" lang="ru-RU" sz="3600" b="1" i="1" dirty="0" smtClean="0">
                <a:solidFill>
                  <a:srgbClr val="0070C0"/>
                </a:solidFill>
              </a:rPr>
              <a:t>Вам</a:t>
            </a:r>
            <a:r>
              <a:rPr kumimoji="0" lang="ru-RU" sz="3600" b="1" i="1" dirty="0">
                <a:solidFill>
                  <a:srgbClr val="0070C0"/>
                </a:solidFill>
              </a:rPr>
              <a:t>, сельские и городские</a:t>
            </a:r>
          </a:p>
          <a:p>
            <a:pPr algn="l">
              <a:tabLst>
                <a:tab pos="0" algn="l"/>
              </a:tabLst>
            </a:pPr>
            <a:r>
              <a:rPr kumimoji="0" lang="ru-RU" sz="3600" b="1" i="1" dirty="0">
                <a:solidFill>
                  <a:srgbClr val="0070C0"/>
                </a:solidFill>
              </a:rPr>
              <a:t>Уважаемые учителя!</a:t>
            </a:r>
          </a:p>
          <a:p>
            <a:pPr algn="l">
              <a:tabLst>
                <a:tab pos="0" algn="l"/>
              </a:tabLst>
            </a:pPr>
            <a:r>
              <a:rPr kumimoji="0" lang="ru-RU" sz="3600" b="1" i="1" dirty="0">
                <a:solidFill>
                  <a:srgbClr val="0070C0"/>
                </a:solidFill>
                <a:cs typeface="Times New Roman" pitchFamily="18" charset="0"/>
              </a:rPr>
              <a:t>Добрые, злые и никакие</a:t>
            </a:r>
            <a:endParaRPr kumimoji="0" lang="ru-RU" sz="3600" b="1" dirty="0">
              <a:solidFill>
                <a:srgbClr val="0070C0"/>
              </a:solidFill>
              <a:cs typeface="Times New Roman" pitchFamily="18" charset="0"/>
            </a:endParaRPr>
          </a:p>
          <a:p>
            <a:pPr algn="l" eaLnBrk="0" hangingPunct="0">
              <a:tabLst>
                <a:tab pos="0" algn="l"/>
              </a:tabLst>
            </a:pPr>
            <a:r>
              <a:rPr kumimoji="0" lang="ru-RU" sz="3600" b="1" i="1" dirty="0">
                <a:solidFill>
                  <a:srgbClr val="0070C0"/>
                </a:solidFill>
                <a:cs typeface="Times New Roman" pitchFamily="18" charset="0"/>
              </a:rPr>
              <a:t>Капитаны на мостике корабля.</a:t>
            </a:r>
            <a:endParaRPr kumimoji="0" lang="ru-RU" sz="3600" b="1" dirty="0">
              <a:solidFill>
                <a:srgbClr val="0070C0"/>
              </a:solidFill>
              <a:cs typeface="Times New Roman" pitchFamily="18" charset="0"/>
            </a:endParaRPr>
          </a:p>
          <a:p>
            <a:pPr algn="l" eaLnBrk="0" hangingPunct="0">
              <a:tabLst>
                <a:tab pos="0" algn="l"/>
              </a:tabLst>
            </a:pPr>
            <a:r>
              <a:rPr kumimoji="0" lang="ru-RU" sz="3600" b="1" i="1" dirty="0">
                <a:solidFill>
                  <a:srgbClr val="0070C0"/>
                </a:solidFill>
                <a:cs typeface="Times New Roman" pitchFamily="18" charset="0"/>
              </a:rPr>
              <a:t>Удачи </a:t>
            </a:r>
            <a:r>
              <a:rPr kumimoji="0" lang="ru-RU" sz="3600" b="1" i="1" dirty="0" smtClean="0">
                <a:solidFill>
                  <a:srgbClr val="0070C0"/>
                </a:solidFill>
                <a:cs typeface="Times New Roman" pitchFamily="18" charset="0"/>
              </a:rPr>
              <a:t>Вам</a:t>
            </a:r>
            <a:r>
              <a:rPr kumimoji="0" lang="ru-RU" sz="3600" b="1" i="1" dirty="0">
                <a:solidFill>
                  <a:srgbClr val="0070C0"/>
                </a:solidFill>
                <a:cs typeface="Times New Roman" pitchFamily="18" charset="0"/>
              </a:rPr>
              <a:t>, дебютанты и асы. </a:t>
            </a:r>
            <a:endParaRPr kumimoji="0" lang="ru-RU" sz="3600" b="1" dirty="0">
              <a:solidFill>
                <a:srgbClr val="0070C0"/>
              </a:solidFill>
              <a:cs typeface="Times New Roman" pitchFamily="18" charset="0"/>
            </a:endParaRPr>
          </a:p>
          <a:p>
            <a:pPr algn="l" eaLnBrk="0" hangingPunct="0">
              <a:tabLst>
                <a:tab pos="0" algn="l"/>
              </a:tabLst>
            </a:pPr>
            <a:r>
              <a:rPr kumimoji="0" lang="ru-RU" sz="3600" b="1" i="1" dirty="0">
                <a:solidFill>
                  <a:srgbClr val="0070C0"/>
                </a:solidFill>
                <a:cs typeface="Times New Roman" pitchFamily="18" charset="0"/>
              </a:rPr>
              <a:t>Удачи! Особенно по утрам,</a:t>
            </a:r>
            <a:endParaRPr kumimoji="0" lang="ru-RU" sz="3600" b="1" dirty="0">
              <a:solidFill>
                <a:srgbClr val="0070C0"/>
              </a:solidFill>
              <a:cs typeface="Times New Roman" pitchFamily="18" charset="0"/>
            </a:endParaRPr>
          </a:p>
          <a:p>
            <a:pPr algn="l" eaLnBrk="0" hangingPunct="0">
              <a:tabLst>
                <a:tab pos="0" algn="l"/>
              </a:tabLst>
            </a:pPr>
            <a:r>
              <a:rPr kumimoji="0" lang="ru-RU" sz="3600" b="1" i="1" dirty="0">
                <a:solidFill>
                  <a:srgbClr val="0070C0"/>
                </a:solidFill>
                <a:cs typeface="Times New Roman" pitchFamily="18" charset="0"/>
              </a:rPr>
              <a:t>Когда </a:t>
            </a:r>
            <a:r>
              <a:rPr kumimoji="0" lang="ru-RU" sz="3600" b="1" i="1" dirty="0" smtClean="0">
                <a:solidFill>
                  <a:srgbClr val="0070C0"/>
                </a:solidFill>
                <a:cs typeface="Times New Roman" pitchFamily="18" charset="0"/>
              </a:rPr>
              <a:t>Вы </a:t>
            </a:r>
            <a:r>
              <a:rPr kumimoji="0" lang="ru-RU" sz="3600" b="1" i="1" dirty="0">
                <a:solidFill>
                  <a:srgbClr val="0070C0"/>
                </a:solidFill>
                <a:cs typeface="Times New Roman" pitchFamily="18" charset="0"/>
              </a:rPr>
              <a:t>входите в школьные классы. </a:t>
            </a:r>
            <a:endParaRPr kumimoji="0" lang="ru-RU" sz="3600" b="1" dirty="0">
              <a:solidFill>
                <a:srgbClr val="0070C0"/>
              </a:solidFill>
              <a:cs typeface="Times New Roman" pitchFamily="18" charset="0"/>
            </a:endParaRPr>
          </a:p>
          <a:p>
            <a:pPr algn="l" eaLnBrk="0" hangingPunct="0">
              <a:tabLst>
                <a:tab pos="0" algn="l"/>
              </a:tabLst>
            </a:pPr>
            <a:r>
              <a:rPr kumimoji="0" lang="ru-RU" sz="3600" b="1" i="1" dirty="0">
                <a:solidFill>
                  <a:srgbClr val="0070C0"/>
                </a:solidFill>
                <a:cs typeface="Times New Roman" pitchFamily="18" charset="0"/>
              </a:rPr>
              <a:t>Одни - как в клетку, другие - как в храм.</a:t>
            </a:r>
            <a:endParaRPr kumimoji="0" lang="ru-RU" sz="3600" b="1" dirty="0">
              <a:solidFill>
                <a:srgbClr val="0070C0"/>
              </a:solidFill>
              <a:cs typeface="Times New Roman" pitchFamily="18" charset="0"/>
            </a:endParaRPr>
          </a:p>
          <a:p>
            <a:pPr algn="r" eaLnBrk="0" hangingPunct="0">
              <a:tabLst>
                <a:tab pos="0" algn="l"/>
              </a:tabLst>
            </a:pPr>
            <a:r>
              <a:rPr kumimoji="0" lang="ru-RU" sz="2000" b="1" dirty="0" smtClean="0">
                <a:solidFill>
                  <a:srgbClr val="0070C0"/>
                </a:solidFill>
                <a:cs typeface="Times New Roman" pitchFamily="18" charset="0"/>
              </a:rPr>
              <a:t>                                   </a:t>
            </a:r>
            <a:endParaRPr kumimoji="0" lang="ru-RU" sz="1000" b="1" dirty="0">
              <a:solidFill>
                <a:srgbClr val="0070C0"/>
              </a:solidFill>
              <a:cs typeface="Times New Roman" pitchFamily="18" charset="0"/>
            </a:endParaRPr>
          </a:p>
          <a:p>
            <a:pPr algn="r" eaLnBrk="0" hangingPunct="0">
              <a:tabLst>
                <a:tab pos="0" algn="l"/>
              </a:tabLst>
            </a:pPr>
            <a:r>
              <a:rPr kumimoji="0" lang="ru-RU" sz="2000" b="1" dirty="0">
                <a:solidFill>
                  <a:srgbClr val="0070C0"/>
                </a:solidFill>
              </a:rPr>
              <a:t>                                                                </a:t>
            </a:r>
            <a:r>
              <a:rPr kumimoji="0" lang="ru-RU" sz="2000" b="1" dirty="0" smtClean="0">
                <a:solidFill>
                  <a:srgbClr val="0070C0"/>
                </a:solidFill>
              </a:rPr>
              <a:t> </a:t>
            </a:r>
            <a:r>
              <a:rPr kumimoji="0" lang="ru-RU" sz="2400" b="1" dirty="0" err="1">
                <a:solidFill>
                  <a:srgbClr val="0070C0"/>
                </a:solidFill>
                <a:cs typeface="Times New Roman" pitchFamily="18" charset="0"/>
              </a:rPr>
              <a:t>Р.Рождественский</a:t>
            </a:r>
            <a:r>
              <a:rPr kumimoji="0" lang="ru-RU" sz="2400" b="1" dirty="0">
                <a:solidFill>
                  <a:srgbClr val="0070C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741947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468313" y="1052513"/>
            <a:ext cx="842486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3330575" algn="l"/>
              </a:tabLst>
            </a:pPr>
            <a:r>
              <a:rPr lang="ru-RU" sz="2000" i="1" dirty="0" smtClean="0">
                <a:solidFill>
                  <a:srgbClr val="C00000"/>
                </a:solidFill>
              </a:rPr>
              <a:t>     </a:t>
            </a:r>
            <a:r>
              <a:rPr lang="ru-RU" sz="2400" b="1" i="1" dirty="0" smtClean="0">
                <a:solidFill>
                  <a:srgbClr val="C00000"/>
                </a:solidFill>
              </a:rPr>
              <a:t>Адаптация </a:t>
            </a:r>
            <a:r>
              <a:rPr lang="ru-RU" sz="2400" b="1" i="1" dirty="0" smtClean="0">
                <a:solidFill>
                  <a:srgbClr val="333399"/>
                </a:solidFill>
              </a:rPr>
              <a:t>– это приспособление строения и функций организма, его органов и  клеток к условиям среды, это постоянный процесс приспособления индивида к условиям социальной среды.</a:t>
            </a:r>
            <a:r>
              <a:rPr lang="ru-RU" sz="2400" b="1" dirty="0" smtClean="0">
                <a:solidFill>
                  <a:srgbClr val="5B5249"/>
                </a:solidFill>
              </a:rPr>
              <a:t> </a:t>
            </a:r>
            <a:endParaRPr lang="ru-RU" sz="2400" b="1" dirty="0" smtClean="0">
              <a:solidFill>
                <a:srgbClr val="2A3D7A"/>
              </a:solidFill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l"/>
              </a:tabLst>
            </a:pPr>
            <a:endParaRPr lang="ru-RU" sz="2400" b="1" dirty="0" smtClean="0">
              <a:solidFill>
                <a:srgbClr val="2A3D7A"/>
              </a:solidFill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762000" y="1752600"/>
            <a:ext cx="731520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3330575" algn="l"/>
              </a:tabLst>
            </a:pPr>
            <a:endParaRPr lang="ru-RU" sz="2000" i="1" smtClean="0">
              <a:solidFill>
                <a:srgbClr val="2A3D7A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3330575" algn="l"/>
              </a:tabLst>
            </a:pPr>
            <a:endParaRPr lang="ru-RU" sz="2400" b="1" i="1" smtClean="0">
              <a:solidFill>
                <a:srgbClr val="2A3D7A"/>
              </a:solidFill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67519" y="3022372"/>
            <a:ext cx="842645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5725" algn="l"/>
                <a:tab pos="185738" algn="l"/>
              </a:tabLst>
            </a:pPr>
            <a:r>
              <a:rPr lang="ru-RU" sz="2400" b="1" i="1" dirty="0" smtClean="0">
                <a:solidFill>
                  <a:srgbClr val="D109AB"/>
                </a:solidFill>
              </a:rPr>
              <a:t>Смысл адаптационного периода</a:t>
            </a:r>
            <a:r>
              <a:rPr lang="ru-RU" sz="2400" b="1" i="1" dirty="0" smtClean="0">
                <a:solidFill>
                  <a:srgbClr val="5B5249"/>
                </a:solidFill>
              </a:rPr>
              <a:t> </a:t>
            </a:r>
            <a:r>
              <a:rPr lang="ru-RU" sz="2400" b="1" i="1" dirty="0" smtClean="0">
                <a:solidFill>
                  <a:srgbClr val="3333FF"/>
                </a:solidFill>
              </a:rPr>
              <a:t>в школе состоит в том, чтобы сделать естественный процесс адаптации более интенсивным.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85725" algn="l"/>
                <a:tab pos="185738" algn="l"/>
              </a:tabLst>
            </a:pPr>
            <a:endParaRPr lang="ru-RU" sz="2400" b="1" i="1" dirty="0" smtClean="0">
              <a:solidFill>
                <a:srgbClr val="3333FF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5725" algn="l"/>
                <a:tab pos="185738" algn="l"/>
              </a:tabLst>
            </a:pPr>
            <a:r>
              <a:rPr lang="ru-RU" sz="2400" b="1" i="1" dirty="0" smtClean="0">
                <a:solidFill>
                  <a:srgbClr val="D109AB"/>
                </a:solidFill>
              </a:rPr>
              <a:t>Цель адаптационного периода</a:t>
            </a:r>
            <a:r>
              <a:rPr lang="ru-RU" sz="2400" b="1" i="1" dirty="0" smtClean="0">
                <a:solidFill>
                  <a:srgbClr val="5B5249"/>
                </a:solidFill>
              </a:rPr>
              <a:t> - </a:t>
            </a:r>
            <a:r>
              <a:rPr lang="ru-RU" sz="2400" b="1" i="1" dirty="0" smtClean="0">
                <a:solidFill>
                  <a:srgbClr val="3333FF"/>
                </a:solidFill>
              </a:rPr>
              <a:t>помочь ребятам познакомиться друг с другом, с учителями, с новой учебной ситуацией, со школой и школьными правилами.</a:t>
            </a:r>
            <a:r>
              <a:rPr lang="ru-RU" sz="2400" b="1" i="1" dirty="0" smtClean="0">
                <a:solidFill>
                  <a:srgbClr val="5B5249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939452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260648"/>
            <a:ext cx="7769225" cy="11430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Признаки успешной адаптации: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916832"/>
            <a:ext cx="8748464" cy="5445224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b="1" i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Ребенок легко справляется с программой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i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Удовлетворенность ребенка процессом обучения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i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Степень самостоятельности ребенка при выполнении им учебных заданий, готовность прибегнуть к помощи взрослого лишь ПОСЛЕ попыток выполнить задание самому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i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Удовлетворенность межличностными отношениями – с одноклассниками и учителем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dirty="0" smtClean="0"/>
          </a:p>
        </p:txBody>
      </p:sp>
      <p:pic>
        <p:nvPicPr>
          <p:cNvPr id="124932" name="Picture 4" descr="MCj0398153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1725" y="5157788"/>
            <a:ext cx="154940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26631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852488"/>
            <a:ext cx="914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000" smtClean="0">
              <a:solidFill>
                <a:srgbClr val="5B5249"/>
              </a:solidFill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smtClean="0">
              <a:solidFill>
                <a:srgbClr val="5B5249"/>
              </a:solidFill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971600" y="990600"/>
            <a:ext cx="8172400" cy="447814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bIns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FF627C"/>
                </a:solidFill>
                <a:cs typeface="Times New Roman" pitchFamily="18" charset="0"/>
              </a:rPr>
              <a:t> </a:t>
            </a:r>
            <a:r>
              <a:rPr lang="ru-RU" sz="4800" i="1" dirty="0" smtClean="0">
                <a:solidFill>
                  <a:srgbClr val="FF627C"/>
                </a:solidFill>
              </a:rPr>
              <a:t>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i="1" dirty="0" smtClean="0">
                <a:solidFill>
                  <a:srgbClr val="3333FF"/>
                </a:solidFill>
              </a:rPr>
              <a:t>Представьте себя на месте ребят, пришедших в   5-ый класс. С какими трудностями могут встретиться дети?</a:t>
            </a:r>
            <a:r>
              <a:rPr lang="ru-RU" sz="2400" b="1" dirty="0" smtClean="0">
                <a:solidFill>
                  <a:srgbClr val="5B5249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4017648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>
          <a:xfrm>
            <a:off x="1115616" y="260648"/>
            <a:ext cx="7769225" cy="1143000"/>
          </a:xfrm>
        </p:spPr>
        <p:txBody>
          <a:bodyPr/>
          <a:lstStyle/>
          <a:p>
            <a:pPr algn="ctr" eaLnBrk="1" hangingPunct="1"/>
            <a:r>
              <a:rPr lang="ru-RU" b="1" dirty="0" smtClean="0">
                <a:solidFill>
                  <a:srgbClr val="0070C0"/>
                </a:solidFill>
              </a:rPr>
              <a:t>Условия адаптации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1043608" y="1524000"/>
            <a:ext cx="4049600" cy="466344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Физиологические</a:t>
            </a:r>
            <a:r>
              <a:rPr lang="ru-RU" dirty="0" smtClean="0"/>
              <a:t>	</a:t>
            </a:r>
          </a:p>
          <a:p>
            <a:pPr eaLnBrk="1" hangingPunct="1">
              <a:buFontTx/>
              <a:buChar char="-"/>
            </a:pPr>
            <a:r>
              <a:rPr lang="ru-RU" sz="1400" dirty="0" smtClean="0"/>
              <a:t>Изменение режима дня;</a:t>
            </a:r>
          </a:p>
          <a:p>
            <a:pPr eaLnBrk="1" hangingPunct="1">
              <a:buFontTx/>
              <a:buChar char="-"/>
            </a:pPr>
            <a:r>
              <a:rPr lang="ru-RU" sz="1400" dirty="0" smtClean="0"/>
              <a:t>Необходимость игры;</a:t>
            </a:r>
          </a:p>
          <a:p>
            <a:pPr eaLnBrk="1" hangingPunct="1">
              <a:buFontTx/>
              <a:buChar char="-"/>
            </a:pPr>
            <a:r>
              <a:rPr lang="ru-RU" sz="1400" dirty="0" smtClean="0"/>
              <a:t>Правильная посадка;</a:t>
            </a:r>
          </a:p>
          <a:p>
            <a:pPr eaLnBrk="1" hangingPunct="1">
              <a:buFontTx/>
              <a:buChar char="-"/>
            </a:pPr>
            <a:r>
              <a:rPr lang="ru-RU" sz="1400" dirty="0" smtClean="0"/>
              <a:t>Организация правильного питания;</a:t>
            </a:r>
          </a:p>
          <a:p>
            <a:pPr eaLnBrk="1" hangingPunct="1">
              <a:buFontTx/>
              <a:buChar char="-"/>
            </a:pPr>
            <a:r>
              <a:rPr lang="ru-RU" sz="1400" dirty="0" smtClean="0"/>
              <a:t>Развитие двигательной активности;</a:t>
            </a:r>
          </a:p>
          <a:p>
            <a:pPr eaLnBrk="1" hangingPunct="1">
              <a:buFontTx/>
              <a:buChar char="-"/>
            </a:pPr>
            <a:r>
              <a:rPr lang="ru-RU" sz="1400" dirty="0" smtClean="0"/>
              <a:t>Воспитание самостоятельности и ответственности</a:t>
            </a:r>
          </a:p>
          <a:p>
            <a:pPr eaLnBrk="1" hangingPunct="1">
              <a:buFontTx/>
              <a:buChar char="-"/>
            </a:pPr>
            <a:r>
              <a:rPr lang="ru-RU" sz="1400" dirty="0" smtClean="0"/>
              <a:t>	</a:t>
            </a:r>
            <a:endParaRPr lang="ru-RU" dirty="0" smtClean="0"/>
          </a:p>
        </p:txBody>
      </p:sp>
      <p:sp>
        <p:nvSpPr>
          <p:cNvPr id="6148" name="Rectangle 6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Психологические</a:t>
            </a:r>
            <a:endParaRPr lang="ru-RU" sz="1400" b="1" i="1" dirty="0" smtClean="0">
              <a:solidFill>
                <a:srgbClr val="C00000"/>
              </a:solidFill>
            </a:endParaRPr>
          </a:p>
          <a:p>
            <a:pPr eaLnBrk="1" hangingPunct="1">
              <a:buFontTx/>
              <a:buChar char="-"/>
            </a:pPr>
            <a:r>
              <a:rPr lang="ru-RU" sz="1400" dirty="0" smtClean="0"/>
              <a:t>Психологический климат в семье;</a:t>
            </a:r>
          </a:p>
          <a:p>
            <a:pPr eaLnBrk="1" hangingPunct="1">
              <a:buFontTx/>
              <a:buChar char="-"/>
            </a:pPr>
            <a:r>
              <a:rPr lang="ru-RU" sz="1400" dirty="0" smtClean="0"/>
              <a:t>Самооценка ребенка;</a:t>
            </a:r>
          </a:p>
          <a:p>
            <a:pPr eaLnBrk="1" hangingPunct="1">
              <a:buFontTx/>
              <a:buChar char="-"/>
            </a:pPr>
            <a:r>
              <a:rPr lang="ru-RU" sz="1400" dirty="0" err="1" smtClean="0"/>
              <a:t>Самоценность</a:t>
            </a:r>
            <a:r>
              <a:rPr lang="ru-RU" sz="1400" dirty="0" smtClean="0"/>
              <a:t> ребенка для родителей;</a:t>
            </a:r>
          </a:p>
          <a:p>
            <a:pPr eaLnBrk="1" hangingPunct="1">
              <a:buFontTx/>
              <a:buChar char="-"/>
            </a:pPr>
            <a:r>
              <a:rPr lang="ru-RU" sz="1400" dirty="0" smtClean="0"/>
              <a:t>Формирование интереса к школе;</a:t>
            </a:r>
          </a:p>
          <a:p>
            <a:pPr eaLnBrk="1" hangingPunct="1">
              <a:buFontTx/>
              <a:buChar char="-"/>
            </a:pPr>
            <a:r>
              <a:rPr lang="ru-RU" sz="1400" dirty="0" smtClean="0"/>
              <a:t>Дружеское общение с одноклассниками;</a:t>
            </a:r>
          </a:p>
          <a:p>
            <a:pPr eaLnBrk="1" hangingPunct="1">
              <a:buFontTx/>
              <a:buChar char="-"/>
            </a:pPr>
            <a:r>
              <a:rPr lang="ru-RU" sz="1400" dirty="0" smtClean="0"/>
              <a:t>Недопустимость физического воздействия;</a:t>
            </a:r>
          </a:p>
          <a:p>
            <a:pPr eaLnBrk="1" hangingPunct="1">
              <a:buFontTx/>
              <a:buChar char="-"/>
            </a:pPr>
            <a:r>
              <a:rPr lang="ru-RU" sz="1400" dirty="0" smtClean="0"/>
              <a:t>Предоставление самостоятельности;</a:t>
            </a:r>
          </a:p>
          <a:p>
            <a:pPr eaLnBrk="1" hangingPunct="1">
              <a:buFontTx/>
              <a:buChar char="-"/>
            </a:pPr>
            <a:r>
              <a:rPr lang="ru-RU" sz="1400" dirty="0" smtClean="0"/>
              <a:t>Учет темперамента ребенка;</a:t>
            </a:r>
          </a:p>
          <a:p>
            <a:pPr eaLnBrk="1" hangingPunct="1">
              <a:buFontTx/>
              <a:buChar char="-"/>
            </a:pPr>
            <a:r>
              <a:rPr lang="ru-RU" sz="1400" dirty="0" smtClean="0"/>
              <a:t>Организация контроля за учебой;</a:t>
            </a:r>
          </a:p>
          <a:p>
            <a:pPr eaLnBrk="1" hangingPunct="1">
              <a:buFontTx/>
              <a:buChar char="-"/>
            </a:pPr>
            <a:r>
              <a:rPr lang="ru-RU" sz="1400" dirty="0" smtClean="0"/>
              <a:t>Поощрение за успехи и достижения;</a:t>
            </a:r>
          </a:p>
          <a:p>
            <a:pPr eaLnBrk="1" hangingPunct="1">
              <a:buFontTx/>
              <a:buChar char="-"/>
            </a:pPr>
            <a:r>
              <a:rPr lang="ru-RU" sz="1400" dirty="0" smtClean="0"/>
              <a:t>Моральное стимулирование;</a:t>
            </a:r>
          </a:p>
          <a:p>
            <a:pPr eaLnBrk="1" hangingPunct="1">
              <a:buFontTx/>
              <a:buChar char="-"/>
            </a:pPr>
            <a:r>
              <a:rPr lang="ru-RU" sz="1400" dirty="0" smtClean="0"/>
              <a:t>Развитие самоконтроля и самооценки</a:t>
            </a:r>
          </a:p>
          <a:p>
            <a:pPr eaLnBrk="1" hangingPunct="1"/>
            <a:endParaRPr lang="ru-RU" dirty="0" smtClean="0"/>
          </a:p>
        </p:txBody>
      </p:sp>
      <p:pic>
        <p:nvPicPr>
          <p:cNvPr id="6149" name="Picture 7" descr="j023213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613" y="4941888"/>
            <a:ext cx="15843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60383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09600" y="1981200"/>
            <a:ext cx="8153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b="1" i="1" smtClean="0">
              <a:solidFill>
                <a:srgbClr val="2A3D7A"/>
              </a:solidFill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728611" y="188640"/>
            <a:ext cx="633654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srgbClr val="D109AB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C00000"/>
                </a:solidFill>
              </a:rPr>
              <a:t>Задачи адаптационного периода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C00000"/>
                </a:solidFill>
              </a:rPr>
              <a:t>для </a:t>
            </a:r>
            <a:r>
              <a:rPr lang="ru-RU" sz="3200" b="1" u="sng" dirty="0" smtClean="0">
                <a:solidFill>
                  <a:srgbClr val="C00000"/>
                </a:solidFill>
              </a:rPr>
              <a:t>пятиклассников: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31857" y="1412776"/>
            <a:ext cx="8712646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solidFill>
                <a:srgbClr val="3333FF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800" dirty="0" smtClean="0">
                <a:solidFill>
                  <a:srgbClr val="3333FF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адаптация к «разноголосице» требований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учителей;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введение самоконтроля (теперь нет постоянно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рядом классной «мамы»);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выявление (пояснение, понимание) позиции в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соответствии с ролью мальчика и ролью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девочки, а отсюда - акцент на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полоролевое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взаимодействие;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принятие новой позиции - ученик второй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ступени школы. </a:t>
            </a:r>
          </a:p>
        </p:txBody>
      </p:sp>
    </p:spTree>
    <p:extLst>
      <p:ext uri="{BB962C8B-B14F-4D97-AF65-F5344CB8AC3E}">
        <p14:creationId xmlns:p14="http://schemas.microsoft.com/office/powerpoint/2010/main" xmlns="" val="3225283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88640"/>
            <a:ext cx="7769225" cy="11430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C00000"/>
                </a:solidFill>
              </a:rPr>
              <a:t>Признаки успешной адаптации: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412776"/>
            <a:ext cx="8586093" cy="4803874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Ребенок легко справляется с программой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ru-RU" sz="2800" b="1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Удовлетворенность ребенка процессом обучения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ru-RU" sz="2800" b="1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Степень самостоятельности ребенка при выполнении им учебных заданий, готовность прибегнуть к помощи взрослого лишь ПОСЛЕ попыток выполнить задание самому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ru-RU" sz="2800" b="1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Удовлетворенность межличностными отношениями – с одноклассниками и учителем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dirty="0" smtClean="0"/>
          </a:p>
        </p:txBody>
      </p:sp>
      <p:pic>
        <p:nvPicPr>
          <p:cNvPr id="124932" name="Picture 4" descr="MCj0398153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1725" y="5157788"/>
            <a:ext cx="154940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26631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8388" y="188913"/>
            <a:ext cx="7769225" cy="6477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СТЕПЕНЬ ОБУЧЕННОСТИ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836613"/>
            <a:ext cx="8640960" cy="5760739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Показатели СОУ:</a:t>
            </a:r>
            <a:endParaRPr lang="ru-RU" sz="2400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400" b="1" u="sng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уровень</a:t>
            </a:r>
            <a:r>
              <a:rPr lang="ru-RU" sz="24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до 4%: это “различение” (распознавание) или уровень знакомства (низшая степень обученности)</a:t>
            </a:r>
            <a:endParaRPr lang="ru-RU" sz="2400" b="1" u="sng" dirty="0" smtClean="0">
              <a:solidFill>
                <a:schemeClr val="tx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400" b="1" u="sng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уровень</a:t>
            </a:r>
            <a:r>
              <a:rPr lang="ru-RU" sz="24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до 16%: это “запоминание” (учащийся может пересказать содержание текста, правила, воспроизвести формулировку того или иного закона, ответить на вопросы репродуктивного плана)</a:t>
            </a:r>
            <a:endParaRPr lang="ru-RU" sz="2400" b="1" u="sng" dirty="0" smtClean="0">
              <a:solidFill>
                <a:schemeClr val="tx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400" b="1" u="sng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 уровень</a:t>
            </a:r>
            <a:r>
              <a:rPr lang="ru-RU" sz="24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до 30%: это “понимание” (учащийся может воспроизвести формулировку закона, сможет объяснить его и привести примеры)</a:t>
            </a:r>
            <a:endParaRPr lang="ru-RU" sz="2400" b="1" u="sng" dirty="0" smtClean="0">
              <a:solidFill>
                <a:schemeClr val="tx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400" b="1" u="sng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 уровень</a:t>
            </a:r>
            <a:r>
              <a:rPr lang="ru-RU" sz="24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до 64%: это простейшие умения и навыки (репродуктивный уровень, закрепленные способы применения знаний в практической деятельности).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 уровень – до 100% ; Это перенос и применение знаний в незнакомой ситуации.</a:t>
            </a:r>
          </a:p>
        </p:txBody>
      </p:sp>
    </p:spTree>
    <p:extLst>
      <p:ext uri="{BB962C8B-B14F-4D97-AF65-F5344CB8AC3E}">
        <p14:creationId xmlns:p14="http://schemas.microsoft.com/office/powerpoint/2010/main" xmlns="" val="3310451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1590</Words>
  <Application>Microsoft Office PowerPoint</Application>
  <PresentationFormat>Экран (4:3)</PresentationFormat>
  <Paragraphs>433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Солнцестояние</vt:lpstr>
      <vt:lpstr>1_Солнцестояние</vt:lpstr>
      <vt:lpstr>«Адаптация пятиклассников к условиям обучения в среднем звене»</vt:lpstr>
      <vt:lpstr>Слайд 2</vt:lpstr>
      <vt:lpstr>Слайд 3</vt:lpstr>
      <vt:lpstr>Признаки успешной адаптации:</vt:lpstr>
      <vt:lpstr>Слайд 5</vt:lpstr>
      <vt:lpstr>Условия адаптации</vt:lpstr>
      <vt:lpstr>Слайд 7</vt:lpstr>
      <vt:lpstr>Признаки успешной адаптации:</vt:lpstr>
      <vt:lpstr>СТЕПЕНЬ ОБУЧЕННОСТИ</vt:lpstr>
      <vt:lpstr>СОУ по итогам первой четверти</vt:lpstr>
      <vt:lpstr>Качество знаний в сравнении с прошлым годом</vt:lpstr>
      <vt:lpstr>Для того, чтобы поддержать учащегося, необходимо:</vt:lpstr>
      <vt:lpstr>Результаты анкетирования №1:</vt:lpstr>
      <vt:lpstr>продолжение анкеты №1</vt:lpstr>
      <vt:lpstr>Анкета «ожиданий»</vt:lpstr>
      <vt:lpstr>Выявление направленности характера ученика: (выбор фигур учениками)</vt:lpstr>
      <vt:lpstr>Анкета для учителя (8из 11)</vt:lpstr>
      <vt:lpstr>Результаты анкеты родителей №1:</vt:lpstr>
      <vt:lpstr>продолжение анкеты №1</vt:lpstr>
      <vt:lpstr>Анкета «ожиданий»</vt:lpstr>
      <vt:lpstr>Выявление направленности характера ученика: (выбор фигур учениками)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ПЕДАГОГИЧЕСКИЙ  КОНСИЛИУМ ПО АДАПТАЦИИ  5 КЛССА</dc:title>
  <cp:lastModifiedBy>Завуч</cp:lastModifiedBy>
  <cp:revision>33</cp:revision>
  <dcterms:modified xsi:type="dcterms:W3CDTF">2014-11-10T02:46:28Z</dcterms:modified>
</cp:coreProperties>
</file>