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8" r:id="rId4"/>
    <p:sldId id="272" r:id="rId5"/>
    <p:sldId id="273" r:id="rId6"/>
    <p:sldId id="269" r:id="rId7"/>
    <p:sldId id="274" r:id="rId8"/>
    <p:sldId id="275" r:id="rId9"/>
    <p:sldId id="261" r:id="rId10"/>
    <p:sldId id="265" r:id="rId11"/>
    <p:sldId id="277" r:id="rId12"/>
    <p:sldId id="280" r:id="rId13"/>
    <p:sldId id="278" r:id="rId14"/>
    <p:sldId id="258" r:id="rId15"/>
    <p:sldId id="279" r:id="rId16"/>
    <p:sldId id="287" r:id="rId17"/>
    <p:sldId id="288" r:id="rId18"/>
    <p:sldId id="259" r:id="rId19"/>
    <p:sldId id="267" r:id="rId20"/>
    <p:sldId id="283" r:id="rId21"/>
    <p:sldId id="282" r:id="rId22"/>
    <p:sldId id="286" r:id="rId23"/>
    <p:sldId id="26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29" autoAdjust="0"/>
    <p:restoredTop sz="94660"/>
  </p:normalViewPr>
  <p:slideViewPr>
    <p:cSldViewPr>
      <p:cViewPr varScale="1">
        <p:scale>
          <a:sx n="69" d="100"/>
          <a:sy n="69" d="100"/>
        </p:scale>
        <p:origin x="-5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8775-963D-468A-B5F1-EFD8A55BBFEC}" type="datetimeFigureOut">
              <a:rPr lang="ru-RU" smtClean="0"/>
              <a:pPr/>
              <a:t>17.11.2009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2651645-C261-4A9B-88CD-281D4CB553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8775-963D-468A-B5F1-EFD8A55BBFEC}" type="datetimeFigureOut">
              <a:rPr lang="ru-RU" smtClean="0"/>
              <a:pPr/>
              <a:t>17.11.2009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51645-C261-4A9B-88CD-281D4CB55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62651645-C261-4A9B-88CD-281D4CB553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8775-963D-468A-B5F1-EFD8A55BBFEC}" type="datetimeFigureOut">
              <a:rPr lang="ru-RU" smtClean="0"/>
              <a:pPr/>
              <a:t>17.11.2009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8775-963D-468A-B5F1-EFD8A55BBFEC}" type="datetimeFigureOut">
              <a:rPr lang="ru-RU" smtClean="0"/>
              <a:pPr/>
              <a:t>17.11.2009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62651645-C261-4A9B-88CD-281D4CB553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8775-963D-468A-B5F1-EFD8A55BBFEC}" type="datetimeFigureOut">
              <a:rPr lang="ru-RU" smtClean="0"/>
              <a:pPr/>
              <a:t>17.11.2009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2651645-C261-4A9B-88CD-281D4CB553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5AB8775-963D-468A-B5F1-EFD8A55BBFEC}" type="datetimeFigureOut">
              <a:rPr lang="ru-RU" smtClean="0"/>
              <a:pPr/>
              <a:t>17.11.2009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51645-C261-4A9B-88CD-281D4CB553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8775-963D-468A-B5F1-EFD8A55BBFEC}" type="datetimeFigureOut">
              <a:rPr lang="ru-RU" smtClean="0"/>
              <a:pPr/>
              <a:t>17.11.2009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62651645-C261-4A9B-88CD-281D4CB553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8775-963D-468A-B5F1-EFD8A55BBFEC}" type="datetimeFigureOut">
              <a:rPr lang="ru-RU" smtClean="0"/>
              <a:pPr/>
              <a:t>17.11.2009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62651645-C261-4A9B-88CD-281D4CB55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8775-963D-468A-B5F1-EFD8A55BBFEC}" type="datetimeFigureOut">
              <a:rPr lang="ru-RU" smtClean="0"/>
              <a:pPr/>
              <a:t>17.11.2009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2651645-C261-4A9B-88CD-281D4CB553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2651645-C261-4A9B-88CD-281D4CB553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8775-963D-468A-B5F1-EFD8A55BBFEC}" type="datetimeFigureOut">
              <a:rPr lang="ru-RU" smtClean="0"/>
              <a:pPr/>
              <a:t>17.11.2009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62651645-C261-4A9B-88CD-281D4CB553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5AB8775-963D-468A-B5F1-EFD8A55BBFEC}" type="datetimeFigureOut">
              <a:rPr lang="ru-RU" smtClean="0"/>
              <a:pPr/>
              <a:t>17.11.2009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5AB8775-963D-468A-B5F1-EFD8A55BBFEC}" type="datetimeFigureOut">
              <a:rPr lang="ru-RU" smtClean="0"/>
              <a:pPr/>
              <a:t>17.11.2009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2651645-C261-4A9B-88CD-281D4CB553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pravmir.ru/wp-content/uploads/2009/06/untitled.jpg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fanshop.ru/goods_pictures/Flag-Russia-gerb-2-dd.jpg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mage.newsru.com/pict/id/large/1212075_20091009100251.gif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hyperlink" Target="http://www.vesti.md/content/news/big/257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009.radikal.ru/0806/b0/be917a0f229f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hyperlink" Target="http://foto.spbland.ru/data/media/1/84564_02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vkontakte.ru/photo-1513_137054579?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artlib.ru/objects/gallery_80/artlib_gallery-40111-b.jpg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missouristate.edu/assets/equity/Diversity_Matters_photo_without_wording__.jpg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allpapers.bashtel.ru/data/media/11/Russian_Tricolor_Wallpaper.jpg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nprussia.ru/archive/2008/winers_2008/deti/posters/golub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hyperlink" Target="http://www.mtholyoke.edu/~wang30y/xiamenpx/images/ist2_5193711_multi_ethnic_team_work_over_the_world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img-fotki.yandex.ru/get/3305/kalininskiy.d/0_1e26e_e374bd74_XL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cwav.asn.au/Photos/4544472.jpg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formams.ru/uploads/ib1/item690/9.jpg" TargetMode="External"/><Relationship Id="rId3" Type="http://schemas.openxmlformats.org/officeDocument/2006/relationships/image" Target="../media/image27.jpeg"/><Relationship Id="rId7" Type="http://schemas.openxmlformats.org/officeDocument/2006/relationships/image" Target="../media/image29.jpeg"/><Relationship Id="rId2" Type="http://schemas.openxmlformats.org/officeDocument/2006/relationships/hyperlink" Target="http://www.wise-travel.ru/image/23263-800-45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riends.nnov.ru/pictures/300506/china/china_nature_28.jpg" TargetMode="External"/><Relationship Id="rId5" Type="http://schemas.openxmlformats.org/officeDocument/2006/relationships/image" Target="../media/image28.jpeg"/><Relationship Id="rId4" Type="http://schemas.openxmlformats.org/officeDocument/2006/relationships/hyperlink" Target="http://www.jpg4u.ru/albums/5/boys_on_the_bench.jpg" TargetMode="External"/><Relationship Id="rId9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7info.ru/schools/img/2007_12/1196667241b.jpg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allpapers.bashtel.ru/data/media/11/Russian_Tricolor_Wallpaper.jp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nenovosty.ru/pic/tolerance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://school45.abiturcenter.ru/tolerance/tolerance_image/index.41.gif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s49.radikal.ru/i126/0808/7f/abd4b05ddf05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9/99/Nakempte_Boys.jpg" TargetMode="External"/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hyperlink" Target="http://i080.radikal.ru/0902/bf/078be9f367d6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istorya.ru/imagens/ludi/rasy.jpg" TargetMode="External"/><Relationship Id="rId5" Type="http://schemas.openxmlformats.org/officeDocument/2006/relationships/image" Target="../media/image11.jpeg"/><Relationship Id="rId4" Type="http://schemas.openxmlformats.org/officeDocument/2006/relationships/hyperlink" Target="http://s42.radikal.ru/i096/0902/f6/b5ea29f1494e.jpg" TargetMode="External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71600" y="2214563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й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</a:t>
            </a:r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</a:t>
            </a:r>
            <a:endParaRPr lang="ru-RU" sz="6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5357826"/>
            <a:ext cx="683873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Программа посвященная Дню толерантности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5" name="Picture 2" descr="Картинка 11 из 653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178406"/>
            <a:ext cx="2286016" cy="227464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а 3 из 1675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-1"/>
            <a:ext cx="9525040" cy="6953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Картинка 50 из 407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14290"/>
            <a:ext cx="5803019" cy="396198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00100" y="4286256"/>
            <a:ext cx="72152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 smtClean="0">
                <a:solidFill>
                  <a:srgbClr val="C00000"/>
                </a:solidFill>
              </a:rPr>
              <a:t>На территории Российской</a:t>
            </a:r>
          </a:p>
          <a:p>
            <a:pPr lvl="0"/>
            <a:r>
              <a:rPr lang="ru-RU" sz="3200" dirty="0" smtClean="0">
                <a:solidFill>
                  <a:srgbClr val="C00000"/>
                </a:solidFill>
              </a:rPr>
              <a:t>Федерации, проживают </a:t>
            </a:r>
          </a:p>
          <a:p>
            <a:pPr lvl="0"/>
            <a:r>
              <a:rPr lang="ru-RU" sz="3200" dirty="0" smtClean="0">
                <a:solidFill>
                  <a:srgbClr val="C00000"/>
                </a:solidFill>
              </a:rPr>
              <a:t>Представители 182 народов.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6" name="Picture 2" descr="Картинка 46 из 4075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357298"/>
            <a:ext cx="2071670" cy="2071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Картинка 18 из 60018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14290"/>
            <a:ext cx="2967033" cy="3131433"/>
          </a:xfrm>
          <a:prstGeom prst="rect">
            <a:avLst/>
          </a:prstGeom>
          <a:noFill/>
        </p:spPr>
      </p:pic>
      <p:pic>
        <p:nvPicPr>
          <p:cNvPr id="37894" name="Picture 6" descr="Картинка 48 из 60018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3929066"/>
            <a:ext cx="3357586" cy="25197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1643050"/>
            <a:ext cx="51435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На территории Ленинградской области 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и города Санкт – Петербурга, проживают сегодня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люди 55 национальностей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cs01.vkontakte.ru/u04168/7727/x_52da66a0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786190"/>
            <a:ext cx="3231390" cy="24288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340022"/>
            <a:ext cx="362905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solidFill>
                  <a:srgbClr val="C00000"/>
                </a:solidFill>
              </a:rPr>
              <a:t>В нашей школе</a:t>
            </a:r>
          </a:p>
          <a:p>
            <a:pPr lvl="0"/>
            <a:r>
              <a:rPr lang="ru-RU" sz="2800" dirty="0" smtClean="0">
                <a:solidFill>
                  <a:srgbClr val="C00000"/>
                </a:solidFill>
              </a:rPr>
              <a:t> учатся  ребята 21 национальности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29322" y="714356"/>
            <a:ext cx="2289409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-русские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-украинцы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-белорусы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0070C0"/>
                </a:solidFill>
              </a:rPr>
              <a:t>татары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-евреи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-армяне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-грузины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-дагестанцы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-аварцы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-шведы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-финны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-испанцы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-корейцы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-киргизы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-казахи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-азербайджанцы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-мордва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-удмурты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-чуваши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-башкиры….</a:t>
            </a:r>
          </a:p>
          <a:p>
            <a:pPr>
              <a:buFontTx/>
              <a:buChar char="-"/>
            </a:pPr>
            <a:endParaRPr lang="ru-RU" dirty="0" smtClean="0"/>
          </a:p>
          <a:p>
            <a:r>
              <a:rPr lang="ru-RU" dirty="0" smtClean="0"/>
              <a:t>-</a:t>
            </a:r>
            <a:endParaRPr lang="ru-RU" dirty="0"/>
          </a:p>
        </p:txBody>
      </p:sp>
      <p:pic>
        <p:nvPicPr>
          <p:cNvPr id="8" name="Picture 2" descr="http://cs9396.vkontakte.ru/u12541470/95874245/x_2ce29529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0268" y="2000240"/>
            <a:ext cx="2723302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а 1 из 39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8720163" cy="62006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а 18 из 1479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8739011" cy="6075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2786058"/>
            <a:ext cx="707236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Концертная  часть программы</a:t>
            </a:r>
          </a:p>
          <a:p>
            <a:endParaRPr lang="ru-RU" sz="4400" dirty="0" smtClean="0">
              <a:solidFill>
                <a:srgbClr val="C00000"/>
              </a:solidFill>
            </a:endParaRPr>
          </a:p>
          <a:p>
            <a:r>
              <a:rPr lang="ru-RU" sz="4400" dirty="0" smtClean="0">
                <a:solidFill>
                  <a:srgbClr val="C00000"/>
                </a:solidFill>
              </a:rPr>
              <a:t>«Калейдоскоп народов»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инка 8 из 1874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71538" y="2500306"/>
            <a:ext cx="714009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Мы разные</a:t>
            </a:r>
          </a:p>
          <a:p>
            <a:r>
              <a:rPr lang="ru-RU" sz="4400" dirty="0" smtClean="0">
                <a:solidFill>
                  <a:srgbClr val="FFFF00"/>
                </a:solidFill>
              </a:rPr>
              <a:t>                       и мы вместе….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а 4 из 16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85728"/>
            <a:ext cx="5076825" cy="3743325"/>
          </a:xfrm>
          <a:prstGeom prst="rect">
            <a:avLst/>
          </a:prstGeom>
          <a:noFill/>
        </p:spPr>
      </p:pic>
      <p:pic>
        <p:nvPicPr>
          <p:cNvPr id="3" name="Picture 2" descr="Картинка 91 из 295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928934"/>
            <a:ext cx="3619500" cy="3400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а 44 из 653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14289"/>
            <a:ext cx="5167326" cy="60792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а 142 из 227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9"/>
            <a:ext cx="8501122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артинка 12 из 313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7022" y="500042"/>
            <a:ext cx="3522071" cy="2643206"/>
          </a:xfrm>
          <a:prstGeom prst="rect">
            <a:avLst/>
          </a:prstGeom>
          <a:noFill/>
        </p:spPr>
      </p:pic>
      <p:pic>
        <p:nvPicPr>
          <p:cNvPr id="40964" name="Picture 4" descr="Картинка 38 из 3135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57166"/>
            <a:ext cx="4242500" cy="2928957"/>
          </a:xfrm>
          <a:prstGeom prst="rect">
            <a:avLst/>
          </a:prstGeom>
          <a:noFill/>
        </p:spPr>
      </p:pic>
      <p:pic>
        <p:nvPicPr>
          <p:cNvPr id="40966" name="Picture 6" descr="Картинка 77 из 3135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4942" y="3428999"/>
            <a:ext cx="3785195" cy="2577909"/>
          </a:xfrm>
          <a:prstGeom prst="rect">
            <a:avLst/>
          </a:prstGeom>
          <a:noFill/>
        </p:spPr>
      </p:pic>
      <p:pic>
        <p:nvPicPr>
          <p:cNvPr id="40968" name="Picture 8" descr="Картинка 129 из 3135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34" y="3571876"/>
            <a:ext cx="4424552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Картинка 9 из 474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1"/>
            <a:ext cx="8501301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5852" y="5214950"/>
            <a:ext cx="1664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>
                <a:solidFill>
                  <a:srgbClr val="00B050"/>
                </a:solidFill>
              </a:rPr>
              <a:t>Мадлобт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000108"/>
            <a:ext cx="19960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002060"/>
                </a:solidFill>
              </a:rPr>
              <a:t>Grazie (</a:t>
            </a:r>
            <a:r>
              <a:rPr lang="ru-RU" sz="2000" dirty="0" err="1" smtClean="0">
                <a:solidFill>
                  <a:srgbClr val="002060"/>
                </a:solidFill>
              </a:rPr>
              <a:t>грацие</a:t>
            </a:r>
            <a:r>
              <a:rPr lang="ru-RU" sz="2000" dirty="0" smtClean="0">
                <a:solidFill>
                  <a:srgbClr val="002060"/>
                </a:solidFill>
              </a:rPr>
              <a:t>)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2571744"/>
            <a:ext cx="19028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Gracias (</a:t>
            </a:r>
            <a:r>
              <a:rPr lang="ru-RU" sz="2800" dirty="0" err="1" smtClean="0">
                <a:solidFill>
                  <a:srgbClr val="FF0000"/>
                </a:solidFill>
              </a:rPr>
              <a:t>грасиас</a:t>
            </a:r>
            <a:r>
              <a:rPr lang="ru-RU" sz="2800" dirty="0" smtClean="0">
                <a:solidFill>
                  <a:srgbClr val="FF0000"/>
                </a:solidFill>
              </a:rPr>
              <a:t>)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14810" y="5429264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Немецкий: </a:t>
            </a:r>
            <a:r>
              <a:rPr lang="en-US" sz="2400" dirty="0" err="1" smtClean="0">
                <a:solidFill>
                  <a:srgbClr val="002060"/>
                </a:solidFill>
              </a:rPr>
              <a:t>Danke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schön</a:t>
            </a:r>
            <a:r>
              <a:rPr lang="en-US" sz="2400" dirty="0" smtClean="0">
                <a:solidFill>
                  <a:srgbClr val="002060"/>
                </a:solidFill>
              </a:rPr>
              <a:t> (</a:t>
            </a:r>
            <a:r>
              <a:rPr lang="ru-RU" sz="2400" dirty="0" err="1" smtClean="0">
                <a:solidFill>
                  <a:srgbClr val="002060"/>
                </a:solidFill>
              </a:rPr>
              <a:t>данке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шон</a:t>
            </a:r>
            <a:r>
              <a:rPr lang="ru-RU" sz="2400" dirty="0" smtClean="0">
                <a:solidFill>
                  <a:srgbClr val="002060"/>
                </a:solidFill>
              </a:rPr>
              <a:t>)</a:t>
            </a:r>
            <a:br>
              <a:rPr lang="ru-RU" sz="2400" dirty="0" smtClean="0">
                <a:solidFill>
                  <a:srgbClr val="002060"/>
                </a:solidFill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93084" y="5046147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: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00298" y="1214422"/>
            <a:ext cx="44726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Татарский: </a:t>
            </a:r>
            <a:r>
              <a:rPr lang="en-US" sz="2400" dirty="0" err="1" smtClean="0">
                <a:solidFill>
                  <a:srgbClr val="FF0000"/>
                </a:solidFill>
              </a:rPr>
              <a:t>Rekhmet</a:t>
            </a:r>
            <a:r>
              <a:rPr lang="en-US" sz="2400" dirty="0" smtClean="0">
                <a:solidFill>
                  <a:srgbClr val="FF0000"/>
                </a:solidFill>
              </a:rPr>
              <a:t> (</a:t>
            </a:r>
            <a:r>
              <a:rPr lang="ru-RU" sz="2400" dirty="0" err="1" smtClean="0">
                <a:solidFill>
                  <a:srgbClr val="FF0000"/>
                </a:solidFill>
              </a:rPr>
              <a:t>рехмет</a:t>
            </a:r>
            <a:r>
              <a:rPr lang="ru-RU" sz="2400" dirty="0" smtClean="0">
                <a:solidFill>
                  <a:srgbClr val="FF0000"/>
                </a:solidFill>
              </a:rPr>
              <a:t>)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5984" y="3000372"/>
            <a:ext cx="1714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rgbClr val="0070C0"/>
                </a:solidFill>
              </a:rPr>
              <a:t>Широ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дякую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86116" y="2071678"/>
            <a:ext cx="49183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Французский: </a:t>
            </a:r>
            <a:r>
              <a:rPr lang="en-US" dirty="0" smtClean="0">
                <a:solidFill>
                  <a:srgbClr val="002060"/>
                </a:solidFill>
              </a:rPr>
              <a:t>Merci </a:t>
            </a:r>
            <a:r>
              <a:rPr lang="en-US" dirty="0" err="1" smtClean="0">
                <a:solidFill>
                  <a:srgbClr val="002060"/>
                </a:solidFill>
              </a:rPr>
              <a:t>beaucoups</a:t>
            </a:r>
            <a:r>
              <a:rPr lang="en-US" dirty="0" smtClean="0">
                <a:solidFill>
                  <a:srgbClr val="002060"/>
                </a:solidFill>
              </a:rPr>
              <a:t> (</a:t>
            </a:r>
            <a:r>
              <a:rPr lang="ru-RU" dirty="0" smtClean="0">
                <a:solidFill>
                  <a:srgbClr val="002060"/>
                </a:solidFill>
              </a:rPr>
              <a:t>мерси боку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rot="10800000" flipV="1">
            <a:off x="2286000" y="3688281"/>
            <a:ext cx="607221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C000"/>
                </a:solidFill>
              </a:rPr>
              <a:t>Японский </a:t>
            </a:r>
            <a:r>
              <a:rPr lang="en-US" sz="2000" dirty="0" err="1" smtClean="0">
                <a:solidFill>
                  <a:srgbClr val="FFC000"/>
                </a:solidFill>
              </a:rPr>
              <a:t>Japaneese</a:t>
            </a:r>
            <a:r>
              <a:rPr lang="en-US" sz="2000" dirty="0" smtClean="0">
                <a:solidFill>
                  <a:srgbClr val="FFC000"/>
                </a:solidFill>
              </a:rPr>
              <a:t>: Domo arigato </a:t>
            </a:r>
            <a:r>
              <a:rPr lang="ru-RU" sz="2000" dirty="0" smtClean="0">
                <a:solidFill>
                  <a:srgbClr val="FFC000"/>
                </a:solidFill>
              </a:rPr>
              <a:t> </a:t>
            </a:r>
            <a:r>
              <a:rPr lang="ru-RU" sz="2000" dirty="0" err="1" smtClean="0">
                <a:solidFill>
                  <a:srgbClr val="FFC000"/>
                </a:solidFill>
              </a:rPr>
              <a:t>Аригато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800" dirty="0" smtClean="0"/>
              <a:t> </a:t>
            </a:r>
            <a:r>
              <a:rPr lang="ru-RU" sz="2000" dirty="0" smtClean="0">
                <a:solidFill>
                  <a:srgbClr val="00B0F0"/>
                </a:solidFill>
              </a:rPr>
              <a:t>Корейский: </a:t>
            </a:r>
            <a:r>
              <a:rPr lang="en-US" sz="2000" dirty="0" err="1" smtClean="0">
                <a:solidFill>
                  <a:srgbClr val="00B0F0"/>
                </a:solidFill>
              </a:rPr>
              <a:t>Kamsu</a:t>
            </a:r>
            <a:r>
              <a:rPr lang="en-US" sz="2000" dirty="0" smtClean="0">
                <a:solidFill>
                  <a:srgbClr val="00B0F0"/>
                </a:solidFill>
              </a:rPr>
              <a:t> </a:t>
            </a:r>
            <a:r>
              <a:rPr lang="en-US" sz="2000" dirty="0" err="1" smtClean="0">
                <a:solidFill>
                  <a:srgbClr val="00B0F0"/>
                </a:solidFill>
              </a:rPr>
              <a:t>hamnida</a:t>
            </a:r>
            <a:r>
              <a:rPr lang="en-US" sz="2000" dirty="0" smtClean="0">
                <a:solidFill>
                  <a:srgbClr val="00B0F0"/>
                </a:solidFill>
              </a:rPr>
              <a:t> (</a:t>
            </a:r>
            <a:r>
              <a:rPr lang="ru-RU" sz="2000" dirty="0" smtClean="0">
                <a:solidFill>
                  <a:srgbClr val="00B0F0"/>
                </a:solidFill>
              </a:rPr>
              <a:t>камса </a:t>
            </a:r>
            <a:r>
              <a:rPr lang="ru-RU" sz="2000" dirty="0" err="1" smtClean="0">
                <a:solidFill>
                  <a:srgbClr val="00B0F0"/>
                </a:solidFill>
              </a:rPr>
              <a:t>хамнид</a:t>
            </a:r>
            <a:r>
              <a:rPr lang="ru-RU" sz="2000" dirty="0" smtClean="0">
                <a:solidFill>
                  <a:srgbClr val="00B0F0"/>
                </a:solidFill>
              </a:rPr>
              <a:t>)</a:t>
            </a:r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643702" y="3214686"/>
            <a:ext cx="2000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solidFill>
                  <a:srgbClr val="0070C0"/>
                </a:solidFill>
              </a:rPr>
              <a:t>Диди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мадлоба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00496" y="571480"/>
            <a:ext cx="18036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00B050"/>
                </a:solidFill>
              </a:rPr>
              <a:t>Шикран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2910" y="2357430"/>
            <a:ext cx="21820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B050"/>
                </a:solidFill>
              </a:rPr>
              <a:t>Спасибо</a:t>
            </a:r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86512" y="857232"/>
            <a:ext cx="18646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err="1" smtClean="0">
                <a:solidFill>
                  <a:srgbClr val="0070C0"/>
                </a:solidFill>
              </a:rPr>
              <a:t>Мадлобдт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4348" y="4071942"/>
            <a:ext cx="1712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err="1" smtClean="0">
                <a:solidFill>
                  <a:srgbClr val="FF0000"/>
                </a:solidFill>
              </a:rPr>
              <a:t>Рахмат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инка 8 из 1874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71538" y="2500306"/>
            <a:ext cx="714009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Мы разные</a:t>
            </a:r>
          </a:p>
          <a:p>
            <a:r>
              <a:rPr lang="ru-RU" sz="4400" dirty="0" smtClean="0">
                <a:solidFill>
                  <a:srgbClr val="FFFF00"/>
                </a:solidFill>
              </a:rPr>
              <a:t>                       и мы вместе….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Картинка 47 из 653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361" y="285728"/>
            <a:ext cx="8388044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433981"/>
            <a:ext cx="914400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 TIMES NEW ROMAN CYR"/>
              </a:rPr>
              <a:t>ДЕКЛАРАЦИЯ ПРИНЦИПОВ ТОЛЕРАНТНОСТИ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 TIMES NEW ROMAN CYR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 TIMES NEW ROMAN CYR"/>
              </a:rPr>
              <a:t>Утверждена резолюцией 5.61 генеральной конференции ЮНЕСКО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 TIMES NEW ROMAN CYR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 TIMES NEW ROMAN CYR"/>
              </a:rPr>
              <a:t>от 16 ноября 1995 года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16 ноября – международный день толерантности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29699" name="Picture 3" descr="http://im4-tub.yandex.net/i?id=5861029&amp;tov=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4429132"/>
            <a:ext cx="2276483" cy="1817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4572008"/>
            <a:ext cx="62865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1995 год был объявлен ООН Международным годом толерантности</a:t>
            </a:r>
          </a:p>
        </p:txBody>
      </p:sp>
      <p:pic>
        <p:nvPicPr>
          <p:cNvPr id="3" name="Picture 2" descr="Картинка 24 из 3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500042"/>
            <a:ext cx="3571900" cy="2493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а 3 из 42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8715436" cy="59081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357166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 smtClean="0">
                <a:solidFill>
                  <a:srgbClr val="FF0000"/>
                </a:solidFill>
              </a:rPr>
              <a:t>в испанском языке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оно означает способность признавать отличные от своих собственных идеи или мнения; </a:t>
            </a:r>
          </a:p>
          <a:p>
            <a:r>
              <a:rPr lang="ru-RU" u="sng" dirty="0" smtClean="0">
                <a:solidFill>
                  <a:srgbClr val="00B0F0"/>
                </a:solidFill>
              </a:rPr>
              <a:t>во французском</a:t>
            </a:r>
            <a:r>
              <a:rPr lang="ru-RU" dirty="0" smtClean="0">
                <a:solidFill>
                  <a:srgbClr val="00B0F0"/>
                </a:solidFill>
              </a:rPr>
              <a:t> </a:t>
            </a:r>
            <a:r>
              <a:rPr lang="ru-RU" dirty="0" smtClean="0"/>
              <a:t>– отношение, при котором допускается, что другие могут думать или действовать иначе, нежели ты сам; </a:t>
            </a:r>
          </a:p>
          <a:p>
            <a:r>
              <a:rPr lang="ru-RU" u="sng" dirty="0" smtClean="0">
                <a:solidFill>
                  <a:srgbClr val="00B050"/>
                </a:solidFill>
              </a:rPr>
              <a:t>в английском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smtClean="0"/>
              <a:t>– готовность быть терпимым, снисходительным; </a:t>
            </a:r>
          </a:p>
          <a:p>
            <a:r>
              <a:rPr lang="ru-RU" u="sng" dirty="0" smtClean="0">
                <a:solidFill>
                  <a:srgbClr val="FFFF00"/>
                </a:solidFill>
              </a:rPr>
              <a:t>в китайском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smtClean="0"/>
              <a:t>– позволять, принимать, быть по отношению к другим великодушным; </a:t>
            </a:r>
          </a:p>
          <a:p>
            <a:r>
              <a:rPr lang="ru-RU" u="sng" dirty="0" smtClean="0">
                <a:solidFill>
                  <a:srgbClr val="FFC000"/>
                </a:solidFill>
              </a:rPr>
              <a:t>в арабском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 smtClean="0"/>
              <a:t>– прощение, снисходительность, мягкость, милосердие, сострадание, благосклонность, терпение, расположенность к другим; </a:t>
            </a:r>
          </a:p>
          <a:p>
            <a:r>
              <a:rPr lang="ru-RU" u="sng" dirty="0" smtClean="0">
                <a:solidFill>
                  <a:srgbClr val="FF0000"/>
                </a:solidFill>
              </a:rPr>
              <a:t>в русском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– способность терпеть что-то или кого-то (быть выдержанным, выносливым, стойким, уметь мириться с существованием чего-либо, кого-либо).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festival.1september.ru/articles/501446/img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Картинка 63 из 13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28604"/>
            <a:ext cx="5076825" cy="1352550"/>
          </a:xfrm>
          <a:prstGeom prst="rect">
            <a:avLst/>
          </a:prstGeom>
          <a:noFill/>
        </p:spPr>
      </p:pic>
      <p:pic>
        <p:nvPicPr>
          <p:cNvPr id="18436" name="Picture 4" descr="Картинка 49 из 15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2000240"/>
            <a:ext cx="5076825" cy="1352550"/>
          </a:xfrm>
          <a:prstGeom prst="rect">
            <a:avLst/>
          </a:prstGeom>
          <a:noFill/>
        </p:spPr>
      </p:pic>
      <p:pic>
        <p:nvPicPr>
          <p:cNvPr id="18438" name="Picture 6" descr="Картинка 37 из 115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9124" y="4143380"/>
            <a:ext cx="4286250" cy="1428750"/>
          </a:xfrm>
          <a:prstGeom prst="rect">
            <a:avLst/>
          </a:prstGeom>
          <a:noFill/>
        </p:spPr>
      </p:pic>
      <p:pic>
        <p:nvPicPr>
          <p:cNvPr id="18440" name="Picture 8" descr="Картинка 61 из 115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4062426"/>
            <a:ext cx="3214710" cy="220747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357950" y="571480"/>
            <a:ext cx="20717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Мы -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2214554"/>
            <a:ext cx="2566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B0F0"/>
                </a:solidFill>
              </a:rPr>
              <a:t>разные…</a:t>
            </a:r>
            <a:endParaRPr lang="ru-RU" sz="4400" dirty="0">
              <a:solidFill>
                <a:srgbClr val="00B0F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5008" y="3286124"/>
            <a:ext cx="2571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и мы…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72132" y="5643578"/>
            <a:ext cx="21098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00B0F0"/>
                </a:solidFill>
              </a:rPr>
              <a:t>вместе</a:t>
            </a:r>
            <a:endParaRPr lang="ru-RU" sz="48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</TotalTime>
  <Words>293</Words>
  <Application>Microsoft Office PowerPoint</Application>
  <PresentationFormat>Экран (4:3)</PresentationFormat>
  <Paragraphs>70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Официальная</vt:lpstr>
      <vt:lpstr>Калейдоскоп народов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Калейдоскоп народов</dc:title>
  <dc:creator>1</dc:creator>
  <cp:lastModifiedBy>School185</cp:lastModifiedBy>
  <cp:revision>29</cp:revision>
  <dcterms:created xsi:type="dcterms:W3CDTF">2009-11-04T18:32:20Z</dcterms:created>
  <dcterms:modified xsi:type="dcterms:W3CDTF">2009-11-17T11:02:21Z</dcterms:modified>
</cp:coreProperties>
</file>