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9" r:id="rId5"/>
    <p:sldId id="267" r:id="rId6"/>
    <p:sldId id="259" r:id="rId7"/>
    <p:sldId id="260" r:id="rId8"/>
    <p:sldId id="261" r:id="rId9"/>
    <p:sldId id="263" r:id="rId10"/>
    <p:sldId id="270" r:id="rId11"/>
    <p:sldId id="266" r:id="rId12"/>
    <p:sldId id="264" r:id="rId13"/>
    <p:sldId id="265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68" autoAdjust="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BA3F8-694B-4981-919D-78E968CA47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CF32D-8CA1-4927-9176-A6450AAF0A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BA3F8-694B-4981-919D-78E968CA47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CF32D-8CA1-4927-9176-A6450AAF0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BA3F8-694B-4981-919D-78E968CA47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CF32D-8CA1-4927-9176-A6450AAF0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BA3F8-694B-4981-919D-78E968CA47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CF32D-8CA1-4927-9176-A6450AAF0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BA3F8-694B-4981-919D-78E968CA47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A5CF32D-8CA1-4927-9176-A6450AAF0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BA3F8-694B-4981-919D-78E968CA47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CF32D-8CA1-4927-9176-A6450AAF0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BA3F8-694B-4981-919D-78E968CA47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CF32D-8CA1-4927-9176-A6450AAF0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BA3F8-694B-4981-919D-78E968CA47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CF32D-8CA1-4927-9176-A6450AAF0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BA3F8-694B-4981-919D-78E968CA47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CF32D-8CA1-4927-9176-A6450AAF0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BA3F8-694B-4981-919D-78E968CA47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CF32D-8CA1-4927-9176-A6450AAF0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BA3F8-694B-4981-919D-78E968CA47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CF32D-8CA1-4927-9176-A6450AAF0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93BA3F8-694B-4981-919D-78E968CA474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A5CF32D-8CA1-4927-9176-A6450AAF0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acija.biz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2%D0%B5%D0%BE%D1%80%D0%B8%D1%8F_%D0%B8%D0%B3%D1%80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sz="12800" dirty="0" smtClean="0">
                <a:solidFill>
                  <a:schemeClr val="tx1"/>
                </a:solidFill>
              </a:rPr>
              <a:t>СРС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На тему: Факторы возникновения конфликтов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и пути их разрешения</a:t>
            </a:r>
          </a:p>
          <a:p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          </a:t>
            </a:r>
          </a:p>
          <a:p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                                               Выполнил: </a:t>
            </a:r>
            <a:r>
              <a:rPr lang="ru-RU" sz="2400" dirty="0" err="1" smtClean="0">
                <a:solidFill>
                  <a:schemeClr val="tx1"/>
                </a:solidFill>
              </a:rPr>
              <a:t>Артуков</a:t>
            </a:r>
            <a:r>
              <a:rPr lang="ru-RU" sz="2400" dirty="0" smtClean="0">
                <a:solidFill>
                  <a:schemeClr val="tx1"/>
                </a:solidFill>
              </a:rPr>
              <a:t> С. А. 115 г. ОМФ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                                          Проверила: Шульга В. П.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8567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Государственный Медицинский Университет г.Семей</a:t>
            </a:r>
            <a:br>
              <a:rPr lang="ru-RU" sz="2800" dirty="0" smtClean="0"/>
            </a:br>
            <a:r>
              <a:rPr lang="ru-RU" sz="2800" dirty="0" smtClean="0"/>
              <a:t>       Кафедра: Неврологии, психиатрии и наркологии</a:t>
            </a:r>
            <a:br>
              <a:rPr lang="ru-RU" sz="2800" dirty="0" smtClean="0"/>
            </a:br>
            <a:r>
              <a:rPr lang="ru-RU" sz="2800" dirty="0" smtClean="0"/>
              <a:t>            Дисциплина: Коммуникативные навыки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28523" y="3244334"/>
            <a:ext cx="2686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http://prezentacija.biz/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cfh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3873" y="0"/>
            <a:ext cx="927787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настоящее время теоретики и практики управления все чаще склоняются к той точке зрения, что некоторые конфликты даже в самой эффективной организации при самых лучших взаимоотношениях сотрудников не только возможны, но и желательны. Надо только управлять конфликтом.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solidFill>
                  <a:srgbClr val="FF0000"/>
                </a:solidFill>
              </a:rPr>
              <a:t>Использованные литературы:</a:t>
            </a:r>
            <a:br>
              <a:rPr lang="ru-RU" sz="4400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298092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Коммуникативные навыки: Учебник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Google.kz</a:t>
            </a:r>
          </a:p>
          <a:p>
            <a:r>
              <a:rPr lang="ru-RU" dirty="0" err="1" smtClean="0">
                <a:solidFill>
                  <a:srgbClr val="FFC000"/>
                </a:solidFill>
              </a:rPr>
              <a:t>Грушевицкая</a:t>
            </a:r>
            <a:r>
              <a:rPr lang="ru-RU" dirty="0" smtClean="0">
                <a:solidFill>
                  <a:srgbClr val="FFC000"/>
                </a:solidFill>
              </a:rPr>
              <a:t> Т.Г, Попков В.Д, </a:t>
            </a:r>
            <a:r>
              <a:rPr lang="ru-RU" dirty="0" err="1" smtClean="0">
                <a:solidFill>
                  <a:srgbClr val="FFC000"/>
                </a:solidFill>
              </a:rPr>
              <a:t>Садохин</a:t>
            </a:r>
            <a:r>
              <a:rPr lang="ru-RU" dirty="0" smtClean="0">
                <a:solidFill>
                  <a:srgbClr val="FFC000"/>
                </a:solidFill>
              </a:rPr>
              <a:t> А.П. Основы межкультурной коммуникации  М. 2003.</a:t>
            </a:r>
            <a:r>
              <a:rPr lang="ru-RU" i="1" dirty="0" smtClean="0">
                <a:solidFill>
                  <a:srgbClr val="FFC000"/>
                </a:solidFill>
              </a:rPr>
              <a:t> </a:t>
            </a:r>
          </a:p>
          <a:p>
            <a:r>
              <a:rPr lang="ru-RU" i="1" dirty="0" err="1" smtClean="0">
                <a:solidFill>
                  <a:srgbClr val="FFC000"/>
                </a:solidFill>
              </a:rPr>
              <a:t>Сысенко</a:t>
            </a:r>
            <a:r>
              <a:rPr lang="ru-RU" i="1" dirty="0" smtClean="0">
                <a:solidFill>
                  <a:srgbClr val="FFC000"/>
                </a:solidFill>
              </a:rPr>
              <a:t> В. А.</a:t>
            </a:r>
            <a:r>
              <a:rPr lang="ru-RU" dirty="0" smtClean="0">
                <a:solidFill>
                  <a:srgbClr val="FFC000"/>
                </a:solidFill>
              </a:rPr>
              <a:t> Устойчивость брака. Проблемы, факторы, условия. М.: 1981.</a:t>
            </a:r>
          </a:p>
          <a:p>
            <a:r>
              <a:rPr lang="ru-RU" i="1" dirty="0" smtClean="0">
                <a:solidFill>
                  <a:srgbClr val="FFC000"/>
                </a:solidFill>
              </a:rPr>
              <a:t>Боголюбов Л. Н.</a:t>
            </a:r>
            <a:r>
              <a:rPr lang="ru-RU" dirty="0" smtClean="0">
                <a:solidFill>
                  <a:srgbClr val="FFC000"/>
                </a:solidFill>
              </a:rPr>
              <a:t> Введение в обществознание — Москва: 2006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708920"/>
            <a:ext cx="9144000" cy="3168352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Спасибо за внимание!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Введение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Определения слово «конфликт»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Виды конфликта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Пути их разрешения  конфликтов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Заключение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Использованные литературы</a:t>
            </a:r>
          </a:p>
          <a:p>
            <a:pPr marL="651510" indent="-514350">
              <a:buFont typeface="+mj-lt"/>
              <a:buAutoNum type="arabicPeriod"/>
            </a:pPr>
            <a:endParaRPr lang="ru-RU" dirty="0" smtClean="0"/>
          </a:p>
          <a:p>
            <a:pPr marL="651510" indent="-514350">
              <a:buFont typeface="+mj-lt"/>
              <a:buAutoNum type="arabicPeriod"/>
            </a:pPr>
            <a:endParaRPr lang="ru-RU" dirty="0" smtClean="0"/>
          </a:p>
          <a:p>
            <a:pPr marL="651510" indent="-514350">
              <a:buFont typeface="+mj-lt"/>
              <a:buAutoNum type="arabicPeriod"/>
            </a:pPr>
            <a:endParaRPr lang="ru-RU" dirty="0" smtClean="0"/>
          </a:p>
          <a:p>
            <a:pPr marL="65151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Конфликт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18461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Слово конфликт берет свое начало от латинского </a:t>
            </a:r>
            <a:r>
              <a:rPr lang="en-US" dirty="0" err="1" smtClean="0"/>
              <a:t>confictus</a:t>
            </a:r>
            <a:r>
              <a:rPr lang="en-US" dirty="0" smtClean="0"/>
              <a:t> </a:t>
            </a:r>
            <a:r>
              <a:rPr lang="ru-RU" dirty="0" smtClean="0"/>
              <a:t> столкновение, и в практически неизмененном виде входит в большинство европейских языков. В современной социологии, психологии и политологии встречается множество определений этого феномена. Не претендуя на полноту изложения, приведем некоторые из них. </a:t>
            </a:r>
          </a:p>
          <a:p>
            <a:r>
              <a:rPr lang="ru-RU" dirty="0" smtClean="0"/>
              <a:t> «Конфликт- это воспринимаемое расхождение интересов; убеждение сторон в том, что существующие у них в данной момент стремления не могут быть реализованы одновременно». </a:t>
            </a:r>
          </a:p>
          <a:p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291264" cy="5184616"/>
          </a:xfrm>
        </p:spPr>
        <p:txBody>
          <a:bodyPr/>
          <a:lstStyle/>
          <a:p>
            <a:r>
              <a:rPr lang="ru-RU" dirty="0" err="1" smtClean="0"/>
              <a:t>Конфликтогенез</a:t>
            </a:r>
            <a:r>
              <a:rPr lang="ru-RU" dirty="0" smtClean="0"/>
              <a:t> — это процесс возникновения и развития современных конфликтных форм общества, накладывающих отпечаток, а нередко прямо детерминирующих направленность и содержание эволюции в целом. </a:t>
            </a:r>
            <a:r>
              <a:rPr lang="ru-RU" dirty="0" err="1" smtClean="0"/>
              <a:t>Конфликтогенез</a:t>
            </a:r>
            <a:r>
              <a:rPr lang="ru-RU" dirty="0" smtClean="0"/>
              <a:t> представляет собой непрерывный диалектический процесс зарождения, развития и модернизации существующей социальной реальности через свое ядро — конфликт.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Различат следующие конфликты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 smtClean="0"/>
              <a:t>Внутренние</a:t>
            </a:r>
            <a:r>
              <a:rPr lang="ru-RU" dirty="0" smtClean="0"/>
              <a:t> конфликты — это взаимодействие противоположных сторон внутри данного объекта, например, внутри данного вида животных (внутривидовая борьба). Процесс развития объекта характеризуется не только развертыванием внутренних конфликтов, но и постоянным взаимодействием его с внешними условиями, со средой.</a:t>
            </a:r>
          </a:p>
          <a:p>
            <a:r>
              <a:rPr lang="ru-RU" i="1" dirty="0" smtClean="0"/>
              <a:t>Внешние</a:t>
            </a:r>
            <a:r>
              <a:rPr lang="ru-RU" dirty="0" smtClean="0"/>
              <a:t> конфликты — это взаимодействие противоположностей, относящихся к разным объектам, например между обществом и природой, организмом и средой и т. п.</a:t>
            </a:r>
          </a:p>
          <a:p>
            <a:r>
              <a:rPr lang="ru-RU" i="1" dirty="0" smtClean="0"/>
              <a:t>Антагонистические</a:t>
            </a:r>
            <a:r>
              <a:rPr lang="ru-RU" dirty="0" smtClean="0"/>
              <a:t> конфликты — это взаимодействие между непримиримо враждебными социальными группами и силами. Термин «антагонизм» распространен в биологии и медицине: антагонизм ядов, лекарств, микробов, антагонизм мышц, зубов и т. п. Математики рассматривают антагонизм как такую противоположность интересов (имеется в </a:t>
            </a:r>
            <a:r>
              <a:rPr lang="ru-RU" dirty="0" err="1" smtClean="0"/>
              <a:t>виду</a:t>
            </a:r>
            <a:r>
              <a:rPr lang="ru-RU" dirty="0" err="1" smtClean="0">
                <a:hlinkClick r:id="rId3" tooltip="Теория игр"/>
              </a:rPr>
              <a:t>теория</a:t>
            </a:r>
            <a:r>
              <a:rPr lang="ru-RU" dirty="0" smtClean="0">
                <a:hlinkClick r:id="rId3" tooltip="Теория игр"/>
              </a:rPr>
              <a:t> игр</a:t>
            </a:r>
            <a:r>
              <a:rPr lang="ru-RU" dirty="0" smtClean="0"/>
              <a:t>), при которой выигрыш одной стороны равен проигрышу другой, то есть равенство по величине и противоположность по знаку. В своем чистом виде антагонизм проявляется редко — в ситуации рыночной конкуренции, войны, революции, спортивных состязаниях и т. п.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58052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       </a:t>
            </a:r>
            <a:r>
              <a:rPr lang="ru-RU" sz="3200" b="1" dirty="0" smtClean="0">
                <a:solidFill>
                  <a:srgbClr val="FF0000"/>
                </a:solidFill>
              </a:rPr>
              <a:t>Виды личностных конфликтов</a:t>
            </a:r>
          </a:p>
          <a:p>
            <a:r>
              <a:rPr lang="ru-RU" sz="2400" dirty="0" smtClean="0"/>
              <a:t>Изменения в обществе является одной из главных предпосылок трансформации в системе ценностных ориентаций людей, что обусловливает появление конфликтов в структуре личности. Внутри личностные конфликты становятся массовыми и требуют изучения. Важно, прежде всего, выяснить причины и предпосылки их возникновения, а также каковы факторы возникновения конфликта. Движущими силами развития личности являются противоречия двух видов:</a:t>
            </a:r>
          </a:p>
          <a:p>
            <a:r>
              <a:rPr lang="ru-RU" sz="2400" dirty="0" smtClean="0"/>
              <a:t> — Между личностью и внешними условиями деятельности;</a:t>
            </a:r>
          </a:p>
          <a:p>
            <a:r>
              <a:rPr lang="ru-RU" sz="2400" dirty="0" smtClean="0"/>
              <a:t> — Между внутри личностными образованиями. Появление внутри личностных конфликтов предопределяют внешние и внутренние (индивидуально-личностные особенности, уровень интеллектуального и духовного развития личности) показатели.</a:t>
            </a:r>
            <a:endParaRPr lang="ru-RU" sz="2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Эти уровни дают возможность выявить не только общие внутренние противоречия, присущие общественной среде, но и специфические противоречия микросреды, которые приводят к появлению внутри личностных конфликтов. Внутри личностные конфликты часто возникают в результате столкновения желаний личности и реальности, которая их не удовлетворяет. Чем выше претензия личности, более значимы и недосягаемы ценности, тем вероятнее является появление внутри личностных конфликтов. Конкретизация некоторых особенностей этих конфликтов позволила выявить, что неудовлетворенными потребностями, которые предопределяют внутри личностный конфликт.</a:t>
            </a: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Стратегия выхода из конфликта представляет собой основную линию поведения оппонента во время решения конфликта.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Выделяют </a:t>
            </a:r>
            <a:r>
              <a:rPr lang="ru-RU" b="1" dirty="0" smtClean="0">
                <a:solidFill>
                  <a:srgbClr val="FFC000"/>
                </a:solidFill>
              </a:rPr>
              <a:t>пять</a:t>
            </a:r>
            <a:r>
              <a:rPr lang="ru-RU" b="1" dirty="0" smtClean="0"/>
              <a:t> основных стратегий</a:t>
            </a:r>
            <a:r>
              <a:rPr lang="ru-RU" dirty="0" smtClean="0"/>
              <a:t> ( К.Томас): соперничество, компромисс, сотрудничество, уход, приспособление.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Соперничество</a:t>
            </a:r>
            <a:r>
              <a:rPr lang="ru-RU" dirty="0" smtClean="0"/>
              <a:t> заключается в навязывании другой стороне выгодного для себя решения. Соперничество оправдано в случаях: явной конструктивности предлагаемого решения; выгодности результата для всей группы или организации, а не для отдельного лица или </a:t>
            </a:r>
            <a:r>
              <a:rPr lang="ru-RU" dirty="0" err="1" smtClean="0"/>
              <a:t>микрогруппы</a:t>
            </a:r>
            <a:r>
              <a:rPr lang="ru-RU" dirty="0" smtClean="0"/>
              <a:t>; важность результата борьбы для того, кто поддерживает эту стратегию; отсутствие времени на договоренность с оппонентом. Соперничество целесообразно в экстремальных и принципиальных ситуациях, в случае дефицита времени и высокой вероятности опасных последствий.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Компромисс</a:t>
            </a:r>
            <a:r>
              <a:rPr lang="ru-RU" dirty="0" smtClean="0"/>
              <a:t> состоит в желании оппонентов завершить конфликт частичными уступками. Он характеризуется отказом от части требований, которые ранее выдвигались, готовностью признать претензии другой стороны частично обоснованными, готовностью простить. Компромисс эффективен в случаях: понимания оппонентом, что он и соперник имеют равные возможности; наличия взаимоисключающих интересов; удовлетворения временным решением; угрозы потерять все.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764704"/>
            <a:ext cx="828092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Приспособление или уступка</a:t>
            </a:r>
            <a:r>
              <a:rPr lang="ru-RU" dirty="0" smtClean="0"/>
              <a:t>, рассматривается как вынужденный или добровольный отказ от борьбы и сдача своих позиций. Принять такую стратегию оппонента вынуждают различные мотивы: осознание своей неправоты, необходимость сохранения хороших отношений с оппонентом, сильная зависимость от него; несерьезность проблемы. Кроме того, к такому выходу из конфликта приводит значительный ущерб, который нанесен в процессе борьбы, угроза еще более серьезных негативных последствий, отсутствие шансов на иной результат, давление третьей стороны.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Уход</a:t>
            </a:r>
            <a:r>
              <a:rPr lang="ru-RU" dirty="0" smtClean="0"/>
              <a:t> от решения проблемы или избегание, является попыткой выйти из конфликта при минимальных потерях. Отличается от аналогичной стратегии поведения во время конфликта тем, что оппонент переходит к ней после неудачных попыток реализовать свои интересы с помощью активных стратегий. Собственно, речь идет не о решении, а о угасании конфликта. Уход может быть вполне конструктивной реакцией на длительный конфликт. Избежание, применяется при отсутствии сил и времени для устранения противоречий, стремление выиграть время, наличия трудностей в определении линии своего поведения, нежелании решать проблему вообще.</a:t>
            </a:r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e6b2854eeb3bb56aa58a47040e4429ca0211c6a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244</TotalTime>
  <Words>495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Слайд 1</vt:lpstr>
      <vt:lpstr>План:</vt:lpstr>
      <vt:lpstr>Конфликт</vt:lpstr>
      <vt:lpstr>Слайд 4</vt:lpstr>
      <vt:lpstr>Различат следующие конфликты</vt:lpstr>
      <vt:lpstr>Слайд 6</vt:lpstr>
      <vt:lpstr>Слайд 7</vt:lpstr>
      <vt:lpstr>Слайд 8</vt:lpstr>
      <vt:lpstr>Слайд 9</vt:lpstr>
      <vt:lpstr>Слайд 10</vt:lpstr>
      <vt:lpstr>Заключение</vt:lpstr>
      <vt:lpstr>  Использованные литературы: </vt:lpstr>
      <vt:lpstr>Слайд 13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nebom zav</cp:lastModifiedBy>
  <cp:revision>31</cp:revision>
  <dcterms:created xsi:type="dcterms:W3CDTF">2014-03-09T04:10:22Z</dcterms:created>
  <dcterms:modified xsi:type="dcterms:W3CDTF">2015-04-26T15:33:31Z</dcterms:modified>
</cp:coreProperties>
</file>