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17"/>
  </p:notesMasterIdLst>
  <p:sldIdLst>
    <p:sldId id="256" r:id="rId2"/>
    <p:sldId id="275" r:id="rId3"/>
    <p:sldId id="257" r:id="rId4"/>
    <p:sldId id="258" r:id="rId5"/>
    <p:sldId id="261" r:id="rId6"/>
    <p:sldId id="263" r:id="rId7"/>
    <p:sldId id="262" r:id="rId8"/>
    <p:sldId id="259" r:id="rId9"/>
    <p:sldId id="270" r:id="rId10"/>
    <p:sldId id="265" r:id="rId11"/>
    <p:sldId id="268" r:id="rId12"/>
    <p:sldId id="272" r:id="rId13"/>
    <p:sldId id="274" r:id="rId14"/>
    <p:sldId id="266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  <a:srgbClr val="A50021"/>
    <a:srgbClr val="CCECFF"/>
    <a:srgbClr val="00FFFF"/>
    <a:srgbClr val="00FF99"/>
    <a:srgbClr val="00CC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1327CC-4401-4CCE-AC6C-FD9D9352EE7C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B7FFA2-18A2-4170-99AC-4C268D53066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7080" y="5261460"/>
            <a:ext cx="7772400" cy="763525"/>
          </a:xfrm>
          <a:effectLst/>
        </p:spPr>
        <p:txBody>
          <a:bodyPr>
            <a:normAutofit/>
          </a:bodyPr>
          <a:lstStyle>
            <a:lvl1pPr algn="r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1425" y="4192525"/>
            <a:ext cx="6400800" cy="1068935"/>
          </a:xfrm>
        </p:spPr>
        <p:txBody>
          <a:bodyPr>
            <a:normAutofit/>
          </a:bodyPr>
          <a:lstStyle>
            <a:lvl1pPr marL="0" indent="0" algn="r">
              <a:buNone/>
              <a:defRPr sz="2600">
                <a:solidFill>
                  <a:srgbClr val="0070C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FA582-BCB3-42E6-945B-7E3F5356EC69}" type="datetime1">
              <a:rPr lang="ru-RU" smtClean="0"/>
              <a:pPr/>
              <a:t>19.11.2014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BF9AE-337C-489C-B75C-14264042E2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5387517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9D7E9-8C97-4782-8F20-C02BD4064789}" type="datetime1">
              <a:rPr lang="ru-RU" smtClean="0"/>
              <a:pPr/>
              <a:t>19.11.2014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BF9AE-337C-489C-B75C-14264042E2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7760784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309C9-365C-4E73-88B7-9CED252342B7}" type="datetime1">
              <a:rPr lang="ru-RU" smtClean="0"/>
              <a:pPr/>
              <a:t>19.11.2014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BF9AE-337C-489C-B75C-14264042E2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2866572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ADE47-7F56-4878-9450-0CF159729EC2}" type="datetime1">
              <a:rPr lang="ru-RU" smtClean="0"/>
              <a:pPr/>
              <a:t>19.11.2014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BF9AE-337C-489C-B75C-14264042E2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9360994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985720"/>
            <a:ext cx="8229600" cy="458115"/>
          </a:xfrm>
          <a:effectLst/>
        </p:spPr>
        <p:txBody>
          <a:bodyPr>
            <a:normAutofit/>
          </a:bodyPr>
          <a:lstStyle>
            <a:lvl1pPr algn="r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0" y="1901950"/>
            <a:ext cx="7329840" cy="3970329"/>
          </a:xfrm>
        </p:spPr>
        <p:txBody>
          <a:bodyPr/>
          <a:lstStyle>
            <a:lvl1pPr>
              <a:defRPr sz="2800">
                <a:solidFill>
                  <a:srgbClr val="0070C0"/>
                </a:solidFill>
              </a:defRPr>
            </a:lvl1pPr>
            <a:lvl2pPr>
              <a:defRPr>
                <a:solidFill>
                  <a:srgbClr val="0070C0"/>
                </a:solidFill>
              </a:defRPr>
            </a:lvl2pPr>
            <a:lvl3pPr>
              <a:defRPr>
                <a:solidFill>
                  <a:srgbClr val="0070C0"/>
                </a:solidFill>
              </a:defRPr>
            </a:lvl3pPr>
            <a:lvl4pPr>
              <a:defRPr>
                <a:solidFill>
                  <a:srgbClr val="0070C0"/>
                </a:solidFill>
              </a:defRPr>
            </a:lvl4pPr>
            <a:lvl5pPr>
              <a:defRPr>
                <a:solidFill>
                  <a:srgbClr val="0070C0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EF591-33F1-4C8D-8453-B295971AB63B}" type="datetime1">
              <a:rPr lang="ru-RU" smtClean="0"/>
              <a:pPr/>
              <a:t>19.11.2014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BF9AE-337C-489C-B75C-14264042E2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6447136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014" y="527605"/>
            <a:ext cx="7016195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6015" y="1291130"/>
            <a:ext cx="7016195" cy="4581150"/>
          </a:xfrm>
        </p:spPr>
        <p:txBody>
          <a:bodyPr/>
          <a:lstStyle>
            <a:lvl1pPr>
              <a:defRPr sz="2800">
                <a:solidFill>
                  <a:srgbClr val="0070C0"/>
                </a:solidFill>
              </a:defRPr>
            </a:lvl1pPr>
            <a:lvl2pPr>
              <a:defRPr>
                <a:solidFill>
                  <a:srgbClr val="0070C0"/>
                </a:solidFill>
              </a:defRPr>
            </a:lvl2pPr>
            <a:lvl3pPr>
              <a:defRPr>
                <a:solidFill>
                  <a:srgbClr val="0070C0"/>
                </a:solidFill>
              </a:defRPr>
            </a:lvl3pPr>
            <a:lvl4pPr>
              <a:defRPr>
                <a:solidFill>
                  <a:srgbClr val="0070C0"/>
                </a:solidFill>
              </a:defRPr>
            </a:lvl4pPr>
            <a:lvl5pPr>
              <a:defRPr>
                <a:solidFill>
                  <a:srgbClr val="0070C0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3F79-AC59-4DBD-AF19-53CEEDFF2099}" type="datetime1">
              <a:rPr lang="ru-RU" smtClean="0"/>
              <a:pPr/>
              <a:t>19.11.2014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BF9AE-337C-489C-B75C-14264042E2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29391393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03261-9B28-463D-978F-7CB650BAECB2}" type="datetime1">
              <a:rPr lang="ru-RU" smtClean="0"/>
              <a:pPr/>
              <a:t>19.11.2014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BF9AE-337C-489C-B75C-14264042E2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6344157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03BB-A6E7-43F8-BE8A-66871DDB306B}" type="datetime1">
              <a:rPr lang="ru-RU" smtClean="0"/>
              <a:pPr/>
              <a:t>19.11.2014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BF9AE-337C-489C-B75C-14264042E2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5679183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8140" y="1291130"/>
            <a:ext cx="8076895" cy="610820"/>
          </a:xfrm>
          <a:effectLst/>
        </p:spPr>
        <p:txBody>
          <a:bodyPr>
            <a:normAutofit/>
          </a:bodyPr>
          <a:lstStyle>
            <a:lvl1pPr algn="r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1670" y="1901950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670" y="2531813"/>
            <a:ext cx="4040188" cy="3035058"/>
          </a:xfrm>
        </p:spPr>
        <p:txBody>
          <a:bodyPr/>
          <a:lstStyle>
            <a:lvl1pPr>
              <a:defRPr sz="2400">
                <a:solidFill>
                  <a:srgbClr val="0070C0"/>
                </a:solidFill>
              </a:defRPr>
            </a:lvl1pPr>
            <a:lvl2pPr>
              <a:defRPr sz="2000">
                <a:solidFill>
                  <a:srgbClr val="0070C0"/>
                </a:solidFill>
              </a:defRPr>
            </a:lvl2pPr>
            <a:lvl3pPr>
              <a:defRPr sz="1800">
                <a:solidFill>
                  <a:srgbClr val="0070C0"/>
                </a:solidFill>
              </a:defRPr>
            </a:lvl3pPr>
            <a:lvl4pPr>
              <a:defRPr sz="1600">
                <a:solidFill>
                  <a:srgbClr val="0070C0"/>
                </a:solidFill>
              </a:defRPr>
            </a:lvl4pPr>
            <a:lvl5pPr>
              <a:defRPr sz="1600">
                <a:solidFill>
                  <a:srgbClr val="0070C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1901950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531813"/>
            <a:ext cx="4041775" cy="3035058"/>
          </a:xfrm>
        </p:spPr>
        <p:txBody>
          <a:bodyPr/>
          <a:lstStyle>
            <a:lvl1pPr>
              <a:defRPr sz="2400">
                <a:solidFill>
                  <a:srgbClr val="0070C0"/>
                </a:solidFill>
              </a:defRPr>
            </a:lvl1pPr>
            <a:lvl2pPr>
              <a:defRPr sz="2000">
                <a:solidFill>
                  <a:srgbClr val="0070C0"/>
                </a:solidFill>
              </a:defRPr>
            </a:lvl2pPr>
            <a:lvl3pPr>
              <a:defRPr sz="1800">
                <a:solidFill>
                  <a:srgbClr val="0070C0"/>
                </a:solidFill>
              </a:defRPr>
            </a:lvl3pPr>
            <a:lvl4pPr>
              <a:defRPr sz="1600">
                <a:solidFill>
                  <a:srgbClr val="0070C0"/>
                </a:solidFill>
              </a:defRPr>
            </a:lvl4pPr>
            <a:lvl5pPr>
              <a:defRPr sz="1600">
                <a:solidFill>
                  <a:srgbClr val="0070C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93E4E-FCA3-4714-AF5B-0FC2941924D4}" type="datetime1">
              <a:rPr lang="ru-RU" smtClean="0"/>
              <a:pPr/>
              <a:t>19.11.2014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BF9AE-337C-489C-B75C-14264042E2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2291198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F6B02-FCEF-472E-936A-D4899DD8EC90}" type="datetime1">
              <a:rPr lang="ru-RU" smtClean="0"/>
              <a:pPr/>
              <a:t>19.11.2014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BF9AE-337C-489C-B75C-14264042E2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2977311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75B64-50B1-4E86-A434-4085E3D83925}" type="datetime1">
              <a:rPr lang="ru-RU" smtClean="0"/>
              <a:pPr/>
              <a:t>19.11.2014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BF9AE-337C-489C-B75C-14264042E2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5186407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FF366-B3AE-4832-B973-CE4B0B78754E}" type="datetime1">
              <a:rPr lang="ru-RU" smtClean="0"/>
              <a:pPr/>
              <a:t>19.11.2014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BF9AE-337C-489C-B75C-14264042E2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7445264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53F79-AC59-4DBD-AF19-53CEEDFF2099}" type="datetime1">
              <a:rPr lang="ru-RU" smtClean="0"/>
              <a:pPr/>
              <a:t>19.11.2014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BBF9AE-337C-489C-B75C-14264042E2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jpeg"/><Relationship Id="rId4" Type="http://schemas.openxmlformats.org/officeDocument/2006/relationships/image" Target="../media/image2.gi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7DBBF9AE-337C-489C-B75C-14264042E263}" type="slidenum">
              <a:rPr lang="ru-RU" smtClean="0"/>
              <a:pPr/>
              <a:t>1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42910" y="314324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6600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АТМОСФЕРА, </a:t>
            </a:r>
            <a:br>
              <a:rPr lang="ru-RU" sz="6600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6600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ЕЕ СОСТАВ, СТРОЕНИЕ И ЗНАЧЕНИЕ</a:t>
            </a:r>
            <a:endParaRPr lang="ru-RU" sz="6600" b="1" dirty="0">
              <a:ln w="18000">
                <a:solidFill>
                  <a:schemeClr val="bg1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55976" y="4725144"/>
            <a:ext cx="4572000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sz="2400" b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</a:t>
            </a:r>
            <a:endParaRPr lang="ru-RU" sz="24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BF9AE-337C-489C-B75C-14264042E263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0"/>
            <a:ext cx="8229600" cy="1143000"/>
          </a:xfrm>
        </p:spPr>
        <p:txBody>
          <a:bodyPr/>
          <a:lstStyle/>
          <a:p>
            <a:r>
              <a:rPr lang="ru-RU" b="1" dirty="0" smtClean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ЗНАЧЕНИЕ АТМОСФЕРЫ</a:t>
            </a:r>
            <a:endParaRPr lang="ru-RU" b="1" dirty="0">
              <a:ln w="18000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2" name="Picture 2" descr="http://www.voprosy-kak-i-pochemu.ru/wp-content/uploads/2010/08/ozone-layer.jpg"/>
          <p:cNvPicPr>
            <a:picLocks noChangeAspect="1" noChangeArrowheads="1"/>
          </p:cNvPicPr>
          <p:nvPr/>
        </p:nvPicPr>
        <p:blipFill>
          <a:blip r:embed="rId2" cstate="print"/>
          <a:srcRect b="1257"/>
          <a:stretch>
            <a:fillRect/>
          </a:stretch>
        </p:blipFill>
        <p:spPr bwMode="auto">
          <a:xfrm>
            <a:off x="539552" y="1124744"/>
            <a:ext cx="2232248" cy="1674186"/>
          </a:xfrm>
          <a:prstGeom prst="rect">
            <a:avLst/>
          </a:prstGeom>
          <a:ln w="88900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3" name="Содержимое 3" descr="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45395" y="3789040"/>
            <a:ext cx="1543029" cy="2160240"/>
          </a:xfrm>
          <a:prstGeom prst="rect">
            <a:avLst/>
          </a:prstGeom>
          <a:ln w="88900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146" name="Picture 2" descr="http://www.16x10.ru/_ph/4/2/803873331.jpg"/>
          <p:cNvPicPr>
            <a:picLocks noChangeAspect="1" noChangeArrowheads="1"/>
          </p:cNvPicPr>
          <p:nvPr/>
        </p:nvPicPr>
        <p:blipFill>
          <a:blip r:embed="rId4" cstate="print"/>
          <a:srcRect l="9529" r="16622" b="2449"/>
          <a:stretch>
            <a:fillRect/>
          </a:stretch>
        </p:blipFill>
        <p:spPr bwMode="auto">
          <a:xfrm>
            <a:off x="6444208" y="1124744"/>
            <a:ext cx="2232248" cy="1656184"/>
          </a:xfrm>
          <a:prstGeom prst="rect">
            <a:avLst/>
          </a:prstGeom>
          <a:ln w="88900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150" name="Picture 6" descr="http://twilightsaga.ru/uploads/posts/2010-04/thumbs/1270762157_38.jpg"/>
          <p:cNvPicPr>
            <a:picLocks noChangeAspect="1" noChangeArrowheads="1"/>
          </p:cNvPicPr>
          <p:nvPr/>
        </p:nvPicPr>
        <p:blipFill>
          <a:blip r:embed="rId5" cstate="print"/>
          <a:srcRect r="4062" b="6761"/>
          <a:stretch>
            <a:fillRect/>
          </a:stretch>
        </p:blipFill>
        <p:spPr bwMode="auto">
          <a:xfrm>
            <a:off x="899592" y="3789040"/>
            <a:ext cx="1512168" cy="2238009"/>
          </a:xfrm>
          <a:prstGeom prst="rect">
            <a:avLst/>
          </a:prstGeom>
          <a:ln w="88900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152" name="Picture 8" descr="http://images.kuzin.multiply.com/image/1/photos/upload/orig/RdSB8woKClsAADBQxg43374/19.jpeg?et=63N2X%2C8ee0GQNK5ebpET5Q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47864" y="4149080"/>
            <a:ext cx="2496277" cy="1872208"/>
          </a:xfrm>
          <a:prstGeom prst="rect">
            <a:avLst/>
          </a:prstGeom>
          <a:ln w="88900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154" name="Picture 10" descr="http://900igr.net/datai/astronomija/Komety-3/0011-006-Meteorit.jpg"/>
          <p:cNvPicPr>
            <a:picLocks noChangeAspect="1" noChangeArrowheads="1"/>
          </p:cNvPicPr>
          <p:nvPr/>
        </p:nvPicPr>
        <p:blipFill>
          <a:blip r:embed="rId7" cstate="print"/>
          <a:srcRect l="53655" t="34295" r="14361" b="1587"/>
          <a:stretch>
            <a:fillRect/>
          </a:stretch>
        </p:blipFill>
        <p:spPr bwMode="auto">
          <a:xfrm>
            <a:off x="3707904" y="1052736"/>
            <a:ext cx="1632386" cy="2160240"/>
          </a:xfrm>
          <a:prstGeom prst="rect">
            <a:avLst/>
          </a:prstGeom>
          <a:ln w="88900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8" name="TextBox 17"/>
          <p:cNvSpPr txBox="1"/>
          <p:nvPr/>
        </p:nvSpPr>
        <p:spPr>
          <a:xfrm>
            <a:off x="0" y="2928934"/>
            <a:ext cx="3478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Защита от вредных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космических  излучений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879644" y="6027003"/>
            <a:ext cx="32643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Защита от резких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колебаний температур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986724" y="2852936"/>
            <a:ext cx="31572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Условие для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существования жизни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7504" y="6027003"/>
            <a:ext cx="32780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Образование осадков,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ветра, звука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563888" y="6027003"/>
            <a:ext cx="22100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Выветривание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горных пород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707904" y="3212976"/>
            <a:ext cx="17695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Защита от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метеоритов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ОТВЕТЬТЕ НА ВОПРОСЫ</a:t>
            </a:r>
            <a:endParaRPr lang="ru-RU" b="1" dirty="0">
              <a:ln w="18000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24282"/>
            <a:ext cx="9144000" cy="4733718"/>
          </a:xfrm>
          <a:solidFill>
            <a:schemeClr val="accent1"/>
          </a:solidFill>
        </p:spPr>
        <p:txBody>
          <a:bodyPr>
            <a:normAutofit fontScale="62500" lnSpcReduction="20000"/>
          </a:bodyPr>
          <a:lstStyle/>
          <a:p>
            <a:pPr lvl="0"/>
            <a:r>
              <a:rPr lang="ru-RU" sz="5100" b="1" dirty="0">
                <a:solidFill>
                  <a:schemeClr val="bg1"/>
                </a:solidFill>
              </a:rPr>
              <a:t>Какого газа в воздухе больше всего? </a:t>
            </a:r>
          </a:p>
          <a:p>
            <a:pPr lvl="0"/>
            <a:r>
              <a:rPr lang="ru-RU" sz="5100" b="1" dirty="0">
                <a:solidFill>
                  <a:schemeClr val="bg1"/>
                </a:solidFill>
              </a:rPr>
              <a:t>Какой газ воздуха нужен для фотосинтеза? </a:t>
            </a:r>
          </a:p>
          <a:p>
            <a:pPr lvl="0"/>
            <a:r>
              <a:rPr lang="ru-RU" sz="5100" b="1" dirty="0">
                <a:solidFill>
                  <a:schemeClr val="bg1"/>
                </a:solidFill>
              </a:rPr>
              <a:t>Какой газ воздуха нужен для горения, гниения  и дыхания? </a:t>
            </a:r>
          </a:p>
          <a:p>
            <a:pPr lvl="0"/>
            <a:r>
              <a:rPr lang="ru-RU" sz="5100" b="1" dirty="0">
                <a:solidFill>
                  <a:schemeClr val="bg1"/>
                </a:solidFill>
              </a:rPr>
              <a:t>Почему озоновые дыры – это опасное явление? </a:t>
            </a:r>
          </a:p>
          <a:p>
            <a:pPr lvl="0"/>
            <a:r>
              <a:rPr lang="ru-RU" sz="5100" b="1" dirty="0">
                <a:solidFill>
                  <a:schemeClr val="bg1"/>
                </a:solidFill>
              </a:rPr>
              <a:t>Как называется слой атмосферы, где живем мы с вами? </a:t>
            </a:r>
          </a:p>
          <a:p>
            <a:pPr lvl="0"/>
            <a:r>
              <a:rPr lang="ru-RU" sz="5100" b="1" dirty="0">
                <a:solidFill>
                  <a:schemeClr val="bg1"/>
                </a:solidFill>
              </a:rPr>
              <a:t>Почему для полетов в </a:t>
            </a:r>
            <a:r>
              <a:rPr lang="ru-RU" sz="5100" b="1" dirty="0" smtClean="0">
                <a:solidFill>
                  <a:schemeClr val="bg1"/>
                </a:solidFill>
              </a:rPr>
              <a:t>стратосферу </a:t>
            </a:r>
            <a:r>
              <a:rPr lang="ru-RU" sz="5100" b="1" dirty="0">
                <a:solidFill>
                  <a:schemeClr val="bg1"/>
                </a:solidFill>
              </a:rPr>
              <a:t>к запасу горючего берут и запас кислорода в баллонах</a:t>
            </a:r>
            <a:r>
              <a:rPr lang="ru-RU" sz="5100" b="1" dirty="0" smtClean="0">
                <a:solidFill>
                  <a:schemeClr val="bg1"/>
                </a:solidFill>
              </a:rPr>
              <a:t>?</a:t>
            </a:r>
            <a:endParaRPr lang="ru-RU" sz="5100" b="1" dirty="0">
              <a:solidFill>
                <a:schemeClr val="bg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7DBBF9AE-337C-489C-B75C-14264042E263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836613"/>
            <a:ext cx="8243887" cy="4318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smtClean="0">
                <a:solidFill>
                  <a:srgbClr val="0000CC"/>
                </a:solidFill>
              </a:rPr>
              <a:t>Итог урока</a:t>
            </a:r>
            <a:br>
              <a:rPr lang="ru-RU" sz="4000" smtClean="0">
                <a:solidFill>
                  <a:srgbClr val="0000CC"/>
                </a:solidFill>
              </a:rPr>
            </a:br>
            <a:endParaRPr lang="ru-RU" sz="4000" smtClean="0">
              <a:solidFill>
                <a:srgbClr val="0000CC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1341438"/>
            <a:ext cx="7489825" cy="52562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               Игра «Что за цифра?»</a:t>
            </a:r>
          </a:p>
          <a:p>
            <a:pPr eaLnBrk="1" hangingPunct="1">
              <a:lnSpc>
                <a:spcPct val="90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2000 </a:t>
            </a:r>
            <a:r>
              <a:rPr lang="ru-RU" b="1" dirty="0" smtClean="0">
                <a:solidFill>
                  <a:srgbClr val="002060"/>
                </a:solidFill>
              </a:rPr>
              <a:t>км</a:t>
            </a:r>
          </a:p>
          <a:p>
            <a:pPr eaLnBrk="1" hangingPunct="1">
              <a:lnSpc>
                <a:spcPct val="90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78</a:t>
            </a:r>
            <a:r>
              <a:rPr lang="en-US" b="1" dirty="0" smtClean="0">
                <a:solidFill>
                  <a:srgbClr val="002060"/>
                </a:solidFill>
                <a:cs typeface="Arial" charset="0"/>
              </a:rPr>
              <a:t>%</a:t>
            </a:r>
            <a:endParaRPr lang="ru-RU" b="1" dirty="0" smtClean="0">
              <a:solidFill>
                <a:srgbClr val="002060"/>
              </a:solidFill>
              <a:cs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b="1" dirty="0" smtClean="0">
                <a:solidFill>
                  <a:srgbClr val="002060"/>
                </a:solidFill>
                <a:cs typeface="Arial" charset="0"/>
              </a:rPr>
              <a:t>6</a:t>
            </a:r>
            <a:r>
              <a:rPr lang="en-US" b="1" dirty="0" smtClean="0">
                <a:solidFill>
                  <a:srgbClr val="002060"/>
                </a:solidFill>
                <a:cs typeface="Arial" charset="0"/>
              </a:rPr>
              <a:t>°</a:t>
            </a:r>
            <a:r>
              <a:rPr lang="ru-RU" b="1" dirty="0" smtClean="0">
                <a:solidFill>
                  <a:srgbClr val="002060"/>
                </a:solidFill>
                <a:cs typeface="Arial" charset="0"/>
              </a:rPr>
              <a:t>С</a:t>
            </a:r>
          </a:p>
          <a:p>
            <a:pPr eaLnBrk="1" hangingPunct="1">
              <a:lnSpc>
                <a:spcPct val="90000"/>
              </a:lnSpc>
            </a:pPr>
            <a:r>
              <a:rPr lang="ru-RU" b="1" dirty="0" smtClean="0">
                <a:solidFill>
                  <a:srgbClr val="002060"/>
                </a:solidFill>
                <a:cs typeface="Arial" charset="0"/>
              </a:rPr>
              <a:t>21</a:t>
            </a:r>
            <a:r>
              <a:rPr lang="en-US" b="1" dirty="0" smtClean="0">
                <a:solidFill>
                  <a:srgbClr val="002060"/>
                </a:solidFill>
                <a:cs typeface="Arial" charset="0"/>
              </a:rPr>
              <a:t>%</a:t>
            </a:r>
            <a:endParaRPr lang="ru-RU" b="1" dirty="0" smtClean="0">
              <a:solidFill>
                <a:srgbClr val="002060"/>
              </a:solidFill>
              <a:cs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b="1" dirty="0" smtClean="0">
                <a:solidFill>
                  <a:srgbClr val="002060"/>
                </a:solidFill>
                <a:cs typeface="Arial" charset="0"/>
              </a:rPr>
              <a:t>1</a:t>
            </a:r>
            <a:r>
              <a:rPr lang="en-US" b="1" dirty="0" smtClean="0">
                <a:solidFill>
                  <a:srgbClr val="002060"/>
                </a:solidFill>
                <a:cs typeface="Arial" charset="0"/>
              </a:rPr>
              <a:t>%</a:t>
            </a:r>
            <a:endParaRPr lang="ru-RU" b="1" dirty="0" smtClean="0">
              <a:solidFill>
                <a:srgbClr val="002060"/>
              </a:solidFill>
              <a:cs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b="1" dirty="0" smtClean="0">
                <a:solidFill>
                  <a:srgbClr val="002060"/>
                </a:solidFill>
                <a:cs typeface="Arial" charset="0"/>
              </a:rPr>
              <a:t>17 км                          </a:t>
            </a:r>
          </a:p>
          <a:p>
            <a:pPr eaLnBrk="1" hangingPunct="1">
              <a:lnSpc>
                <a:spcPct val="90000"/>
              </a:lnSpc>
            </a:pPr>
            <a:r>
              <a:rPr lang="ru-RU" b="1" dirty="0" smtClean="0">
                <a:solidFill>
                  <a:srgbClr val="002060"/>
                </a:solidFill>
                <a:cs typeface="Arial" charset="0"/>
              </a:rPr>
              <a:t>50-55 км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b="1" dirty="0" smtClean="0">
                <a:solidFill>
                  <a:srgbClr val="002060"/>
                </a:solidFill>
                <a:cs typeface="Arial" charset="0"/>
              </a:rPr>
              <a:t>                                              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b="1" dirty="0" smtClean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11268" name="Line 12"/>
          <p:cNvSpPr>
            <a:spLocks noChangeShapeType="1"/>
          </p:cNvSpPr>
          <p:nvPr/>
        </p:nvSpPr>
        <p:spPr bwMode="auto">
          <a:xfrm>
            <a:off x="2643174" y="4857760"/>
            <a:ext cx="12239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269" name="Line 13"/>
          <p:cNvSpPr>
            <a:spLocks noChangeShapeType="1"/>
          </p:cNvSpPr>
          <p:nvPr/>
        </p:nvSpPr>
        <p:spPr bwMode="auto">
          <a:xfrm>
            <a:off x="2571736" y="2071678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270" name="Line 14"/>
          <p:cNvSpPr>
            <a:spLocks noChangeShapeType="1"/>
          </p:cNvSpPr>
          <p:nvPr/>
        </p:nvSpPr>
        <p:spPr bwMode="auto">
          <a:xfrm>
            <a:off x="2000232" y="2500306"/>
            <a:ext cx="15128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271" name="Line 15"/>
          <p:cNvSpPr>
            <a:spLocks noChangeShapeType="1"/>
          </p:cNvSpPr>
          <p:nvPr/>
        </p:nvSpPr>
        <p:spPr bwMode="auto">
          <a:xfrm>
            <a:off x="2000232" y="2928934"/>
            <a:ext cx="1800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272" name="Line 16"/>
          <p:cNvSpPr>
            <a:spLocks noChangeShapeType="1"/>
          </p:cNvSpPr>
          <p:nvPr/>
        </p:nvSpPr>
        <p:spPr bwMode="auto">
          <a:xfrm>
            <a:off x="2000232" y="3429000"/>
            <a:ext cx="1511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273" name="Line 17"/>
          <p:cNvSpPr>
            <a:spLocks noChangeShapeType="1"/>
          </p:cNvSpPr>
          <p:nvPr/>
        </p:nvSpPr>
        <p:spPr bwMode="auto">
          <a:xfrm>
            <a:off x="2071670" y="3857628"/>
            <a:ext cx="1800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275" name="Line 19"/>
          <p:cNvSpPr>
            <a:spLocks noChangeShapeType="1"/>
          </p:cNvSpPr>
          <p:nvPr/>
        </p:nvSpPr>
        <p:spPr bwMode="auto">
          <a:xfrm>
            <a:off x="2143108" y="4357694"/>
            <a:ext cx="12239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836613"/>
            <a:ext cx="8243887" cy="4318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smtClean="0">
                <a:solidFill>
                  <a:srgbClr val="0000CC"/>
                </a:solidFill>
              </a:rPr>
              <a:t>Итог урока</a:t>
            </a:r>
            <a:br>
              <a:rPr lang="ru-RU" sz="4000" smtClean="0">
                <a:solidFill>
                  <a:srgbClr val="0000CC"/>
                </a:solidFill>
              </a:rPr>
            </a:br>
            <a:endParaRPr lang="ru-RU" sz="4000" smtClean="0">
              <a:solidFill>
                <a:srgbClr val="0000CC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0" y="1341438"/>
            <a:ext cx="9144000" cy="525621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dirty="0" smtClean="0"/>
              <a:t>                    </a:t>
            </a:r>
            <a:r>
              <a:rPr lang="ru-RU" sz="2800" dirty="0" smtClean="0">
                <a:solidFill>
                  <a:srgbClr val="000000"/>
                </a:solidFill>
              </a:rPr>
              <a:t>Игра «Что за цифра?»</a:t>
            </a:r>
          </a:p>
          <a:p>
            <a:pPr eaLnBrk="1" hangingPunct="1"/>
            <a:r>
              <a:rPr lang="ru-RU" sz="2800" dirty="0" smtClean="0">
                <a:solidFill>
                  <a:srgbClr val="000000"/>
                </a:solidFill>
              </a:rPr>
              <a:t>2000 км     </a:t>
            </a:r>
            <a:r>
              <a:rPr lang="ru-RU" sz="2800" dirty="0" smtClean="0">
                <a:solidFill>
                  <a:srgbClr val="000000"/>
                </a:solidFill>
              </a:rPr>
              <a:t>               </a:t>
            </a:r>
            <a:r>
              <a:rPr lang="ru-RU" sz="2800" dirty="0" smtClean="0">
                <a:solidFill>
                  <a:srgbClr val="000000"/>
                </a:solidFill>
              </a:rPr>
              <a:t>толщина атмосферы</a:t>
            </a:r>
          </a:p>
          <a:p>
            <a:pPr eaLnBrk="1" hangingPunct="1"/>
            <a:r>
              <a:rPr lang="ru-RU" sz="2800" dirty="0" smtClean="0">
                <a:solidFill>
                  <a:srgbClr val="000000"/>
                </a:solidFill>
              </a:rPr>
              <a:t>78</a:t>
            </a:r>
            <a:r>
              <a:rPr lang="en-US" sz="2800" dirty="0" smtClean="0">
                <a:solidFill>
                  <a:srgbClr val="000000"/>
                </a:solidFill>
                <a:cs typeface="Arial" charset="0"/>
              </a:rPr>
              <a:t>%</a:t>
            </a:r>
            <a:r>
              <a:rPr lang="ru-RU" sz="2800" dirty="0" smtClean="0">
                <a:solidFill>
                  <a:srgbClr val="000000"/>
                </a:solidFill>
                <a:cs typeface="Arial" charset="0"/>
              </a:rPr>
              <a:t>               </a:t>
            </a:r>
            <a:r>
              <a:rPr lang="ru-RU" sz="2800" dirty="0" smtClean="0">
                <a:solidFill>
                  <a:srgbClr val="000000"/>
                </a:solidFill>
                <a:cs typeface="Arial" charset="0"/>
              </a:rPr>
              <a:t>               </a:t>
            </a:r>
            <a:r>
              <a:rPr lang="ru-RU" sz="2800" dirty="0" smtClean="0">
                <a:solidFill>
                  <a:srgbClr val="000000"/>
                </a:solidFill>
                <a:cs typeface="Arial" charset="0"/>
              </a:rPr>
              <a:t>азот</a:t>
            </a:r>
          </a:p>
          <a:p>
            <a:pPr eaLnBrk="1" hangingPunct="1"/>
            <a:r>
              <a:rPr lang="ru-RU" sz="2800" dirty="0" smtClean="0">
                <a:solidFill>
                  <a:srgbClr val="000000"/>
                </a:solidFill>
                <a:cs typeface="Arial" charset="0"/>
              </a:rPr>
              <a:t>6</a:t>
            </a:r>
            <a:r>
              <a:rPr lang="en-US" sz="2800" dirty="0" smtClean="0">
                <a:solidFill>
                  <a:srgbClr val="000000"/>
                </a:solidFill>
                <a:cs typeface="Arial" charset="0"/>
              </a:rPr>
              <a:t>°</a:t>
            </a:r>
            <a:r>
              <a:rPr lang="ru-RU" sz="2800" dirty="0" smtClean="0">
                <a:solidFill>
                  <a:srgbClr val="000000"/>
                </a:solidFill>
                <a:cs typeface="Arial" charset="0"/>
              </a:rPr>
              <a:t>С                  </a:t>
            </a:r>
            <a:r>
              <a:rPr lang="ru-RU" sz="2800" dirty="0" smtClean="0">
                <a:solidFill>
                  <a:srgbClr val="000000"/>
                </a:solidFill>
                <a:cs typeface="Arial" charset="0"/>
              </a:rPr>
              <a:t>             понижение </a:t>
            </a:r>
            <a:r>
              <a:rPr lang="en-US" sz="2800" dirty="0" smtClean="0">
                <a:solidFill>
                  <a:srgbClr val="000000"/>
                </a:solidFill>
                <a:cs typeface="Arial" charset="0"/>
              </a:rPr>
              <a:t>t</a:t>
            </a:r>
            <a:r>
              <a:rPr lang="ru-RU" sz="2800" dirty="0" smtClean="0">
                <a:solidFill>
                  <a:srgbClr val="000000"/>
                </a:solidFill>
                <a:cs typeface="Arial" charset="0"/>
              </a:rPr>
              <a:t> на каждый км</a:t>
            </a:r>
          </a:p>
          <a:p>
            <a:pPr eaLnBrk="1" hangingPunct="1"/>
            <a:r>
              <a:rPr lang="ru-RU" sz="2800" dirty="0" smtClean="0">
                <a:solidFill>
                  <a:srgbClr val="000000"/>
                </a:solidFill>
                <a:cs typeface="Arial" charset="0"/>
              </a:rPr>
              <a:t>21</a:t>
            </a:r>
            <a:r>
              <a:rPr lang="en-US" sz="2800" dirty="0" smtClean="0">
                <a:solidFill>
                  <a:srgbClr val="000000"/>
                </a:solidFill>
                <a:cs typeface="Arial" charset="0"/>
              </a:rPr>
              <a:t>%</a:t>
            </a:r>
            <a:r>
              <a:rPr lang="ru-RU" sz="2800" dirty="0" smtClean="0">
                <a:solidFill>
                  <a:srgbClr val="000000"/>
                </a:solidFill>
                <a:cs typeface="Arial" charset="0"/>
              </a:rPr>
              <a:t>                </a:t>
            </a:r>
            <a:r>
              <a:rPr lang="ru-RU" sz="2800" dirty="0" smtClean="0">
                <a:solidFill>
                  <a:srgbClr val="000000"/>
                </a:solidFill>
                <a:cs typeface="Arial" charset="0"/>
              </a:rPr>
              <a:t>             кислород</a:t>
            </a:r>
            <a:endParaRPr lang="ru-RU" sz="2800" dirty="0" smtClean="0">
              <a:solidFill>
                <a:srgbClr val="000000"/>
              </a:solidFill>
              <a:cs typeface="Arial" charset="0"/>
            </a:endParaRPr>
          </a:p>
          <a:p>
            <a:pPr eaLnBrk="1" hangingPunct="1"/>
            <a:r>
              <a:rPr lang="ru-RU" sz="2800" dirty="0" smtClean="0">
                <a:solidFill>
                  <a:srgbClr val="000000"/>
                </a:solidFill>
                <a:cs typeface="Arial" charset="0"/>
              </a:rPr>
              <a:t>1</a:t>
            </a:r>
            <a:r>
              <a:rPr lang="en-US" sz="2800" dirty="0" smtClean="0">
                <a:solidFill>
                  <a:srgbClr val="000000"/>
                </a:solidFill>
                <a:cs typeface="Arial" charset="0"/>
              </a:rPr>
              <a:t>%</a:t>
            </a:r>
            <a:r>
              <a:rPr lang="ru-RU" sz="2800" dirty="0" smtClean="0">
                <a:solidFill>
                  <a:srgbClr val="000000"/>
                </a:solidFill>
                <a:cs typeface="Arial" charset="0"/>
              </a:rPr>
              <a:t>                 </a:t>
            </a:r>
            <a:r>
              <a:rPr lang="ru-RU" sz="2800" dirty="0" smtClean="0">
                <a:solidFill>
                  <a:srgbClr val="000000"/>
                </a:solidFill>
                <a:cs typeface="Arial" charset="0"/>
              </a:rPr>
              <a:t>               </a:t>
            </a:r>
            <a:r>
              <a:rPr lang="ru-RU" sz="2800" dirty="0" smtClean="0">
                <a:solidFill>
                  <a:srgbClr val="000000"/>
                </a:solidFill>
                <a:cs typeface="Arial" charset="0"/>
              </a:rPr>
              <a:t>прочие газы</a:t>
            </a:r>
          </a:p>
          <a:p>
            <a:pPr eaLnBrk="1" hangingPunct="1"/>
            <a:r>
              <a:rPr lang="ru-RU" sz="2800" dirty="0" smtClean="0">
                <a:solidFill>
                  <a:srgbClr val="000000"/>
                </a:solidFill>
                <a:cs typeface="Arial" charset="0"/>
              </a:rPr>
              <a:t>17 км              </a:t>
            </a:r>
            <a:r>
              <a:rPr lang="ru-RU" sz="2800" dirty="0" smtClean="0">
                <a:solidFill>
                  <a:srgbClr val="000000"/>
                </a:solidFill>
                <a:cs typeface="Arial" charset="0"/>
              </a:rPr>
              <a:t>             </a:t>
            </a:r>
            <a:r>
              <a:rPr lang="ru-RU" sz="2800" dirty="0" smtClean="0">
                <a:solidFill>
                  <a:srgbClr val="000000"/>
                </a:solidFill>
                <a:cs typeface="Arial" charset="0"/>
              </a:rPr>
              <a:t>толщина тропосферы над </a:t>
            </a:r>
          </a:p>
          <a:p>
            <a:pPr eaLnBrk="1" hangingPunct="1">
              <a:buFontTx/>
              <a:buNone/>
            </a:pPr>
            <a:r>
              <a:rPr lang="ru-RU" sz="2800" dirty="0" smtClean="0">
                <a:solidFill>
                  <a:srgbClr val="000000"/>
                </a:solidFill>
                <a:cs typeface="Arial" charset="0"/>
              </a:rPr>
              <a:t>                          </a:t>
            </a:r>
            <a:r>
              <a:rPr lang="ru-RU" sz="2800" dirty="0" smtClean="0">
                <a:solidFill>
                  <a:srgbClr val="000000"/>
                </a:solidFill>
                <a:cs typeface="Arial" charset="0"/>
              </a:rPr>
              <a:t>                    экватором</a:t>
            </a:r>
            <a:endParaRPr lang="ru-RU" sz="2800" dirty="0" smtClean="0">
              <a:solidFill>
                <a:srgbClr val="000000"/>
              </a:solidFill>
              <a:cs typeface="Arial" charset="0"/>
            </a:endParaRPr>
          </a:p>
          <a:p>
            <a:pPr eaLnBrk="1" hangingPunct="1"/>
            <a:r>
              <a:rPr lang="ru-RU" sz="2800" dirty="0" smtClean="0">
                <a:solidFill>
                  <a:srgbClr val="000000"/>
                </a:solidFill>
                <a:cs typeface="Arial" charset="0"/>
              </a:rPr>
              <a:t>50-55 км           </a:t>
            </a:r>
            <a:r>
              <a:rPr lang="ru-RU" sz="2800" dirty="0" smtClean="0">
                <a:solidFill>
                  <a:srgbClr val="000000"/>
                </a:solidFill>
                <a:cs typeface="Arial" charset="0"/>
              </a:rPr>
              <a:t>            верхняя </a:t>
            </a:r>
            <a:r>
              <a:rPr lang="ru-RU" sz="2800" dirty="0" smtClean="0">
                <a:solidFill>
                  <a:srgbClr val="000000"/>
                </a:solidFill>
                <a:cs typeface="Arial" charset="0"/>
              </a:rPr>
              <a:t>граница </a:t>
            </a:r>
          </a:p>
          <a:p>
            <a:pPr eaLnBrk="1" hangingPunct="1">
              <a:buFontTx/>
              <a:buNone/>
            </a:pPr>
            <a:r>
              <a:rPr lang="ru-RU" sz="2800" dirty="0" smtClean="0">
                <a:solidFill>
                  <a:srgbClr val="000000"/>
                </a:solidFill>
                <a:cs typeface="Arial" charset="0"/>
              </a:rPr>
              <a:t>                          </a:t>
            </a:r>
            <a:r>
              <a:rPr lang="ru-RU" sz="2800" dirty="0" smtClean="0">
                <a:solidFill>
                  <a:srgbClr val="000000"/>
                </a:solidFill>
                <a:cs typeface="Arial" charset="0"/>
              </a:rPr>
              <a:t>                  стратосферы</a:t>
            </a:r>
            <a:r>
              <a:rPr lang="ru-RU" sz="2800" dirty="0" smtClean="0">
                <a:cs typeface="Arial" charset="0"/>
              </a:rPr>
              <a:t>                      </a:t>
            </a:r>
            <a:endParaRPr lang="ru-RU" sz="2800" dirty="0" smtClean="0">
              <a:cs typeface="Arial" charset="0"/>
            </a:endParaRPr>
          </a:p>
          <a:p>
            <a:pPr eaLnBrk="1" hangingPunct="1">
              <a:buFontTx/>
              <a:buNone/>
            </a:pPr>
            <a:endParaRPr lang="en-US" sz="2800" dirty="0" smtClean="0">
              <a:cs typeface="Arial" charset="0"/>
            </a:endParaRPr>
          </a:p>
        </p:txBody>
      </p:sp>
      <p:sp>
        <p:nvSpPr>
          <p:cNvPr id="12292" name="Line 4"/>
          <p:cNvSpPr>
            <a:spLocks noChangeShapeType="1"/>
          </p:cNvSpPr>
          <p:nvPr/>
        </p:nvSpPr>
        <p:spPr bwMode="auto">
          <a:xfrm>
            <a:off x="1692275" y="4724400"/>
            <a:ext cx="12239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auto">
          <a:xfrm>
            <a:off x="2051050" y="2133600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294" name="Line 6"/>
          <p:cNvSpPr>
            <a:spLocks noChangeShapeType="1"/>
          </p:cNvSpPr>
          <p:nvPr/>
        </p:nvSpPr>
        <p:spPr bwMode="auto">
          <a:xfrm>
            <a:off x="1476375" y="2708275"/>
            <a:ext cx="15128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295" name="Line 7"/>
          <p:cNvSpPr>
            <a:spLocks noChangeShapeType="1"/>
          </p:cNvSpPr>
          <p:nvPr/>
        </p:nvSpPr>
        <p:spPr bwMode="auto">
          <a:xfrm>
            <a:off x="1187450" y="3213100"/>
            <a:ext cx="1800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296" name="Line 8"/>
          <p:cNvSpPr>
            <a:spLocks noChangeShapeType="1"/>
          </p:cNvSpPr>
          <p:nvPr/>
        </p:nvSpPr>
        <p:spPr bwMode="auto">
          <a:xfrm>
            <a:off x="1476375" y="3716338"/>
            <a:ext cx="1511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297" name="Line 9"/>
          <p:cNvSpPr>
            <a:spLocks noChangeShapeType="1"/>
          </p:cNvSpPr>
          <p:nvPr/>
        </p:nvSpPr>
        <p:spPr bwMode="auto">
          <a:xfrm>
            <a:off x="1187450" y="4221163"/>
            <a:ext cx="1800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298" name="Line 10"/>
          <p:cNvSpPr>
            <a:spLocks noChangeShapeType="1"/>
          </p:cNvSpPr>
          <p:nvPr/>
        </p:nvSpPr>
        <p:spPr bwMode="auto">
          <a:xfrm>
            <a:off x="2124075" y="5734050"/>
            <a:ext cx="1152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://www.voprosy-kak-i-pochemu.ru/wp-content/uploads/2010/08/ozone-layer.jpg"/>
          <p:cNvPicPr>
            <a:picLocks noChangeAspect="1" noChangeArrowheads="1"/>
          </p:cNvPicPr>
          <p:nvPr/>
        </p:nvPicPr>
        <p:blipFill>
          <a:blip r:embed="rId2" cstate="print"/>
          <a:srcRect b="1257"/>
          <a:stretch>
            <a:fillRect/>
          </a:stretch>
        </p:blipFill>
        <p:spPr bwMode="auto">
          <a:xfrm>
            <a:off x="5724128" y="4509120"/>
            <a:ext cx="3131840" cy="2348880"/>
          </a:xfrm>
          <a:prstGeom prst="rect">
            <a:avLst/>
          </a:prstGeom>
          <a:ln w="88900" cap="sq" cmpd="thickThin">
            <a:noFill/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1" name="Содержимое 3" descr="19-101247.jpg"/>
          <p:cNvPicPr>
            <a:picLocks noChangeAspect="1"/>
          </p:cNvPicPr>
          <p:nvPr/>
        </p:nvPicPr>
        <p:blipFill>
          <a:blip r:embed="rId3" cstate="print"/>
          <a:srcRect l="18500" t="540" r="1001" b="20402"/>
          <a:stretch>
            <a:fillRect/>
          </a:stretch>
        </p:blipFill>
        <p:spPr>
          <a:xfrm>
            <a:off x="5292080" y="2060848"/>
            <a:ext cx="3588399" cy="18722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Содержимое 3" descr="biosphere1.gif"/>
          <p:cNvPicPr>
            <a:picLocks noChangeAspect="1"/>
          </p:cNvPicPr>
          <p:nvPr/>
        </p:nvPicPr>
        <p:blipFill>
          <a:blip r:embed="rId4" cstate="print"/>
          <a:srcRect l="22314" t="49963" r="19212" b="3010"/>
          <a:stretch>
            <a:fillRect/>
          </a:stretch>
        </p:blipFill>
        <p:spPr>
          <a:xfrm>
            <a:off x="179512" y="2060848"/>
            <a:ext cx="3096344" cy="1949286"/>
          </a:xfrm>
          <a:prstGeom prst="rect">
            <a:avLst/>
          </a:prstGeom>
          <a:ln w="88900" cap="sq" cmpd="thickThin">
            <a:noFill/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Содержимое 3" descr="1003282221.jpg"/>
          <p:cNvPicPr>
            <a:picLocks noChangeAspect="1"/>
          </p:cNvPicPr>
          <p:nvPr/>
        </p:nvPicPr>
        <p:blipFill>
          <a:blip r:embed="rId5" cstate="print"/>
          <a:srcRect l="20023" t="34043" r="15902" b="3656"/>
          <a:stretch>
            <a:fillRect/>
          </a:stretch>
        </p:blipFill>
        <p:spPr>
          <a:xfrm>
            <a:off x="323528" y="4382726"/>
            <a:ext cx="1800200" cy="24752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7DBBF9AE-337C-489C-B75C-14264042E263}" type="slidenum">
              <a:rPr lang="ru-RU" smtClean="0"/>
              <a:pPr/>
              <a:t>14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54927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Достигнуты ли цели урока?</a:t>
            </a:r>
            <a:br>
              <a:rPr lang="ru-RU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На все ли основные вопросы вы теперь можете ответить?</a:t>
            </a:r>
            <a:endParaRPr lang="ru-RU" b="1" dirty="0">
              <a:ln w="18000">
                <a:solidFill>
                  <a:schemeClr val="bg1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16016" y="2996952"/>
            <a:ext cx="2304256" cy="122413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СОСТАВ </a:t>
            </a:r>
          </a:p>
          <a:p>
            <a:pPr algn="ctr"/>
            <a:r>
              <a:rPr lang="ru-RU" sz="2400" b="1" dirty="0" smtClean="0"/>
              <a:t>АТМОСФЕРЫ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63688" y="2996952"/>
            <a:ext cx="2304256" cy="122413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ПОНЯТИЕ «АТМОСФЕРА»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691680" y="4437112"/>
            <a:ext cx="2304256" cy="115212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СТРОЕНИЕ АТМОСФЕРЫ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716016" y="4509120"/>
            <a:ext cx="2520280" cy="115212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ЗНАЧЕНИЕ АТМОСФЕРЫ</a:t>
            </a: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115616" y="2204864"/>
            <a:ext cx="1008112" cy="1440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187624" y="3284984"/>
            <a:ext cx="504056" cy="144016"/>
          </a:xfrm>
          <a:prstGeom prst="rect">
            <a:avLst/>
          </a:prstGeom>
          <a:solidFill>
            <a:srgbClr val="996633"/>
          </a:solidFill>
          <a:ln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187624" y="3429000"/>
            <a:ext cx="576064" cy="216024"/>
          </a:xfrm>
          <a:prstGeom prst="rect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51520" y="2996952"/>
            <a:ext cx="1008112" cy="144016"/>
          </a:xfrm>
          <a:prstGeom prst="rect">
            <a:avLst/>
          </a:prstGeom>
          <a:solidFill>
            <a:srgbClr val="996633"/>
          </a:solidFill>
          <a:ln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ДОМАШНЕЕ ЗАДАНИЕ</a:t>
            </a:r>
            <a:endParaRPr lang="ru-RU" b="1" dirty="0">
              <a:ln w="18000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428868"/>
            <a:ext cx="8229600" cy="3437863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§ 23 </a:t>
            </a:r>
            <a:r>
              <a:rPr lang="ru-RU" dirty="0">
                <a:solidFill>
                  <a:srgbClr val="002060"/>
                </a:solidFill>
              </a:rPr>
              <a:t>учить, </a:t>
            </a:r>
            <a:r>
              <a:rPr lang="ru-RU" dirty="0" smtClean="0">
                <a:solidFill>
                  <a:srgbClr val="002060"/>
                </a:solidFill>
              </a:rPr>
              <a:t>§ 24 </a:t>
            </a:r>
            <a:r>
              <a:rPr lang="ru-RU" dirty="0">
                <a:solidFill>
                  <a:srgbClr val="002060"/>
                </a:solidFill>
              </a:rPr>
              <a:t>(стр.90-91) </a:t>
            </a:r>
            <a:r>
              <a:rPr lang="ru-RU" dirty="0" smtClean="0">
                <a:solidFill>
                  <a:srgbClr val="002060"/>
                </a:solidFill>
              </a:rPr>
              <a:t>прочитать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Найти </a:t>
            </a:r>
            <a:r>
              <a:rPr lang="ru-RU" dirty="0">
                <a:solidFill>
                  <a:srgbClr val="002060"/>
                </a:solidFill>
              </a:rPr>
              <a:t>в </a:t>
            </a:r>
            <a:r>
              <a:rPr lang="ru-RU" dirty="0" smtClean="0">
                <a:solidFill>
                  <a:srgbClr val="002060"/>
                </a:solidFill>
              </a:rPr>
              <a:t>Интернете </a:t>
            </a:r>
            <a:r>
              <a:rPr lang="ru-RU" dirty="0">
                <a:solidFill>
                  <a:srgbClr val="002060"/>
                </a:solidFill>
              </a:rPr>
              <a:t>информацию о названии </a:t>
            </a:r>
            <a:r>
              <a:rPr lang="ru-RU" dirty="0" smtClean="0">
                <a:solidFill>
                  <a:srgbClr val="002060"/>
                </a:solidFill>
              </a:rPr>
              <a:t>верхних слоев </a:t>
            </a:r>
            <a:r>
              <a:rPr lang="ru-RU" dirty="0">
                <a:solidFill>
                  <a:srgbClr val="002060"/>
                </a:solidFill>
              </a:rPr>
              <a:t>атмосферы и их </a:t>
            </a:r>
            <a:r>
              <a:rPr lang="ru-RU" dirty="0" smtClean="0">
                <a:solidFill>
                  <a:srgbClr val="002060"/>
                </a:solidFill>
              </a:rPr>
              <a:t>характеристиках</a:t>
            </a:r>
            <a:endParaRPr lang="ru-RU" dirty="0">
              <a:solidFill>
                <a:srgbClr val="002060"/>
              </a:solidFill>
            </a:endParaRPr>
          </a:p>
          <a:p>
            <a:r>
              <a:rPr lang="ru-RU" dirty="0">
                <a:solidFill>
                  <a:srgbClr val="002060"/>
                </a:solidFill>
              </a:rPr>
              <a:t> </a:t>
            </a:r>
            <a:r>
              <a:rPr lang="ru-RU" dirty="0" smtClean="0">
                <a:solidFill>
                  <a:srgbClr val="002060"/>
                </a:solidFill>
              </a:rPr>
              <a:t>Принести записи наблюдений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за температурой воздуха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7DBBF9AE-337C-489C-B75C-14264042E263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5918" y="2143116"/>
            <a:ext cx="5522308" cy="3170124"/>
          </a:xfrm>
        </p:spPr>
        <p:txBody>
          <a:bodyPr>
            <a:normAutofit/>
          </a:bodyPr>
          <a:lstStyle/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Чтоб всю Землю укрывало?</a:t>
            </a:r>
            <a:endParaRPr lang="ru-RU" b="1" dirty="0" smtClean="0">
              <a:latin typeface="Arial" pitchFamily="34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Чтоб его на всех хватало,</a:t>
            </a:r>
            <a:endParaRPr lang="ru-RU" b="1" dirty="0" smtClean="0">
              <a:latin typeface="Arial" pitchFamily="34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 притом не видно было?</a:t>
            </a:r>
            <a:endParaRPr lang="ru-RU" b="1" dirty="0" smtClean="0">
              <a:latin typeface="Arial" pitchFamily="34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 сложить, ни развернуть,</a:t>
            </a:r>
            <a:endParaRPr lang="ru-RU" b="1" dirty="0" smtClean="0">
              <a:latin typeface="Arial" pitchFamily="34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Ни пощупать, ни взглянуть?</a:t>
            </a:r>
            <a:endParaRPr lang="ru-RU" b="1" dirty="0" smtClean="0">
              <a:latin typeface="Arial" pitchFamily="34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Пропускало </a:t>
            </a: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 дождь и свет,</a:t>
            </a:r>
            <a:endParaRPr lang="ru-RU" b="1" dirty="0" smtClean="0">
              <a:latin typeface="Arial" pitchFamily="34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Есть</a:t>
            </a: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а вроде бы и нет?!</a:t>
            </a:r>
            <a:endParaRPr lang="ru-RU" sz="4800" b="1" dirty="0" smtClean="0">
              <a:latin typeface="Arial" pitchFamily="34" charset="0"/>
            </a:endParaRPr>
          </a:p>
          <a:p>
            <a:pPr algn="ctr"/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BF9AE-337C-489C-B75C-14264042E263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1497526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Есть ли, дети, одеяло,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000232" y="0"/>
            <a:ext cx="6892248" cy="164305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Нам предстоит ответить на вопросы:</a:t>
            </a:r>
            <a:endParaRPr lang="ru-RU" sz="4800" b="1" dirty="0">
              <a:ln w="18000">
                <a:solidFill>
                  <a:schemeClr val="bg1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51520" y="2143116"/>
            <a:ext cx="8892480" cy="3983047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</a:rPr>
              <a:t>Что называется атмосферой?</a:t>
            </a:r>
          </a:p>
          <a:p>
            <a:pPr algn="ctr"/>
            <a:r>
              <a:rPr lang="ru-RU" sz="4400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</a:rPr>
              <a:t>Из чего состоит атмосфера?</a:t>
            </a:r>
          </a:p>
          <a:p>
            <a:pPr algn="ctr"/>
            <a:r>
              <a:rPr lang="ru-RU" sz="4400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</a:rPr>
              <a:t>Каково строение атмосферы?</a:t>
            </a:r>
          </a:p>
          <a:p>
            <a:pPr algn="ctr"/>
            <a:r>
              <a:rPr lang="ru-RU" sz="4400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</a:rPr>
              <a:t>Какое значение имеет атмосфера для нашей планеты?</a:t>
            </a:r>
            <a:endParaRPr lang="ru-RU" sz="4400" dirty="0">
              <a:ln>
                <a:solidFill>
                  <a:schemeClr val="tx1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7DBBF9AE-337C-489C-B75C-14264042E263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СФЕРЫ ЗЕМЛИ</a:t>
            </a:r>
            <a:endParaRPr lang="ru-RU" b="1" dirty="0">
              <a:ln w="18000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Содержимое 3" descr="biosphere1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22314" t="49645" r="3734" b="3010"/>
          <a:stretch>
            <a:fillRect/>
          </a:stretch>
        </p:blipFill>
        <p:spPr>
          <a:xfrm>
            <a:off x="3214678" y="2643182"/>
            <a:ext cx="5711034" cy="3619670"/>
          </a:xfrm>
          <a:prstGeom prst="rect">
            <a:avLst/>
          </a:prstGeom>
          <a:ln w="88900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7DBBF9AE-337C-489C-B75C-14264042E263}" type="slidenum">
              <a:rPr lang="ru-RU" smtClean="0"/>
              <a:pPr/>
              <a:t>4</a:t>
            </a:fld>
            <a:endParaRPr lang="ru-RU" dirty="0"/>
          </a:p>
        </p:txBody>
      </p:sp>
      <p:pic>
        <p:nvPicPr>
          <p:cNvPr id="9" name="Рисунок 8" descr="lomonoso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100" y="2643182"/>
            <a:ext cx="1987421" cy="2376264"/>
          </a:xfrm>
          <a:prstGeom prst="rect">
            <a:avLst/>
          </a:prstGeom>
          <a:ln w="88900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TextBox 9"/>
          <p:cNvSpPr txBox="1"/>
          <p:nvPr/>
        </p:nvSpPr>
        <p:spPr>
          <a:xfrm>
            <a:off x="285720" y="5286388"/>
            <a:ext cx="275107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</a:rPr>
              <a:t>М.В. Ломоносов</a:t>
            </a:r>
          </a:p>
          <a:p>
            <a:pPr algn="ctr"/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</a:rPr>
              <a:t> 1775 год</a:t>
            </a:r>
            <a:endParaRPr lang="ru-RU" sz="2800" b="1" dirty="0">
              <a:ln>
                <a:solidFill>
                  <a:schemeClr val="tx1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14678" y="5786454"/>
            <a:ext cx="2376264" cy="461665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Л И Т О С Ф Е Р А    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80112" y="3789040"/>
            <a:ext cx="2603598" cy="46166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Г И Д Р О С Ф Е Р А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29388" y="2643182"/>
            <a:ext cx="2448272" cy="46166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А Т М О С Ф Е Р А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003232" cy="1143000"/>
          </a:xfr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СОСТАВ АТМОСФЕРЫ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19-10124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8500" t="540" r="1001" b="20402"/>
          <a:stretch>
            <a:fillRect/>
          </a:stretch>
        </p:blipFill>
        <p:spPr>
          <a:xfrm>
            <a:off x="1331640" y="1340768"/>
            <a:ext cx="6624736" cy="34563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7DBBF9AE-337C-489C-B75C-14264042E263}" type="slidenum">
              <a:rPr lang="ru-RU" smtClean="0"/>
              <a:pPr/>
              <a:t>5</a:t>
            </a:fld>
            <a:endParaRPr lang="ru-RU" dirty="0"/>
          </a:p>
        </p:txBody>
      </p:sp>
      <p:pic>
        <p:nvPicPr>
          <p:cNvPr id="9" name="Рисунок 8" descr="загруженно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95728" y="1357298"/>
            <a:ext cx="2448272" cy="13710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CC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 descr="i5.jpg"/>
          <p:cNvPicPr>
            <a:picLocks noChangeAspect="1"/>
          </p:cNvPicPr>
          <p:nvPr/>
        </p:nvPicPr>
        <p:blipFill>
          <a:blip r:embed="rId4" cstate="print"/>
          <a:srcRect l="1883" t="5796" r="51046" b="19984"/>
          <a:stretch>
            <a:fillRect/>
          </a:stretch>
        </p:blipFill>
        <p:spPr>
          <a:xfrm>
            <a:off x="7429520" y="4786322"/>
            <a:ext cx="1478736" cy="16561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CC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3923928" y="4941168"/>
            <a:ext cx="7521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Garamond" pitchFamily="18" charset="0"/>
              </a:rPr>
              <a:t>1%</a:t>
            </a:r>
            <a:endParaRPr lang="ru-RU" sz="3600" b="1" dirty="0">
              <a:latin typeface="Garamond" pitchFamily="18" charset="0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H="1">
            <a:off x="4716016" y="4077072"/>
            <a:ext cx="1224136" cy="144016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3851920" y="5517232"/>
            <a:ext cx="86409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>
            <a:off x="5220072" y="4005064"/>
            <a:ext cx="1224136" cy="151216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5220072" y="5517232"/>
            <a:ext cx="10081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652120" y="4941168"/>
            <a:ext cx="10021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Garamond" pitchFamily="18" charset="0"/>
              </a:rPr>
              <a:t>78%</a:t>
            </a:r>
            <a:endParaRPr lang="ru-RU" sz="3600" b="1" dirty="0">
              <a:latin typeface="Garamond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07504" y="4941168"/>
            <a:ext cx="2232248" cy="100811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tx1"/>
                  </a:solidFill>
                </a:ln>
              </a:rPr>
              <a:t>КИСЛОРОД</a:t>
            </a:r>
            <a:endParaRPr lang="ru-RU" sz="3200" b="1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627784" y="5589240"/>
            <a:ext cx="2088232" cy="93610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ДРУГИЕ ГАЗЫ</a:t>
            </a:r>
            <a:endParaRPr lang="ru-RU" sz="3200" b="1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5220072" y="5589240"/>
            <a:ext cx="1656184" cy="936104"/>
          </a:xfrm>
          <a:prstGeom prst="rect">
            <a:avLst/>
          </a:prstGeom>
          <a:solidFill>
            <a:srgbClr val="00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tx1"/>
                  </a:solidFill>
                </a:ln>
              </a:rPr>
              <a:t>АЗОТ</a:t>
            </a:r>
            <a:endParaRPr lang="ru-RU" sz="3200" b="1" dirty="0">
              <a:ln>
                <a:solidFill>
                  <a:schemeClr val="tx1"/>
                </a:solidFill>
              </a:ln>
            </a:endParaRPr>
          </a:p>
        </p:txBody>
      </p:sp>
      <p:cxnSp>
        <p:nvCxnSpPr>
          <p:cNvPr id="43" name="Прямая соединительная линия 42"/>
          <p:cNvCxnSpPr/>
          <p:nvPr/>
        </p:nvCxnSpPr>
        <p:spPr>
          <a:xfrm flipH="1">
            <a:off x="1403648" y="4653136"/>
            <a:ext cx="9361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Прямоугольник 44"/>
          <p:cNvSpPr/>
          <p:nvPr/>
        </p:nvSpPr>
        <p:spPr>
          <a:xfrm>
            <a:off x="1403648" y="4149080"/>
            <a:ext cx="1080120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Garamond" pitchFamily="18" charset="0"/>
              </a:rPr>
              <a:t>21%</a:t>
            </a:r>
            <a:endParaRPr lang="ru-RU" sz="36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 flipH="1">
            <a:off x="2339752" y="4005064"/>
            <a:ext cx="1152128" cy="64807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500174"/>
          </a:xfrm>
        </p:spPr>
        <p:txBody>
          <a:bodyPr/>
          <a:lstStyle/>
          <a:p>
            <a:r>
              <a:rPr lang="ru-RU" b="1" dirty="0" smtClean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ПАРНИКОВЫЙ ЭФФЕКТ</a:t>
            </a:r>
            <a:endParaRPr lang="ru-RU" b="1" dirty="0">
              <a:ln w="18000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Содержимое 3" descr="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5008" y="1571612"/>
            <a:ext cx="2835956" cy="3970338"/>
          </a:xfrm>
          <a:prstGeom prst="rect">
            <a:avLst/>
          </a:prstGeom>
          <a:ln w="88900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7DBBF9AE-337C-489C-B75C-14264042E263}" type="slidenum">
              <a:rPr lang="ru-RU" smtClean="0"/>
              <a:pPr/>
              <a:t>6</a:t>
            </a:fld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928794" y="3429000"/>
            <a:ext cx="319547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Углекислый газ 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и пары воды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«берегут» тепло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планеты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7DBBF9AE-337C-489C-B75C-14264042E263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0"/>
            <a:ext cx="8229600" cy="1143000"/>
          </a:xfrm>
        </p:spPr>
        <p:txBody>
          <a:bodyPr/>
          <a:lstStyle/>
          <a:p>
            <a:r>
              <a:rPr lang="ru-RU" b="1" dirty="0" smtClean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ОЗОНОВЫЙ ЭКРАН</a:t>
            </a:r>
            <a:endParaRPr lang="ru-RU" b="1" dirty="0">
              <a:ln w="18000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8434" name="Picture 2" descr="http://www.voprosy-kak-i-pochemu.ru/wp-content/uploads/2010/08/ozone-lay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2197971"/>
            <a:ext cx="5230934" cy="397316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643186" y="2420888"/>
            <a:ext cx="2500814" cy="1569660"/>
          </a:xfrm>
          <a:prstGeom prst="rect">
            <a:avLst/>
          </a:prstGeom>
          <a:solidFill>
            <a:srgbClr val="7030A0"/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ln>
                  <a:solidFill>
                    <a:schemeClr val="tx1"/>
                  </a:solidFill>
                </a:ln>
                <a:solidFill>
                  <a:srgbClr val="00FFFF"/>
                </a:solidFill>
              </a:rPr>
              <a:t>Ультра-</a:t>
            </a:r>
          </a:p>
          <a:p>
            <a:pPr algn="ctr"/>
            <a:r>
              <a:rPr lang="ru-RU" sz="3200" b="1" dirty="0" smtClean="0">
                <a:ln>
                  <a:solidFill>
                    <a:schemeClr val="tx1"/>
                  </a:solidFill>
                </a:ln>
                <a:solidFill>
                  <a:srgbClr val="00FFFF"/>
                </a:solidFill>
              </a:rPr>
              <a:t>фиолетовые </a:t>
            </a:r>
          </a:p>
          <a:p>
            <a:pPr algn="ctr"/>
            <a:r>
              <a:rPr lang="ru-RU" sz="3200" b="1" dirty="0" smtClean="0">
                <a:ln>
                  <a:solidFill>
                    <a:schemeClr val="tx1"/>
                  </a:solidFill>
                </a:ln>
                <a:solidFill>
                  <a:srgbClr val="00FFFF"/>
                </a:solidFill>
              </a:rPr>
              <a:t>лучи</a:t>
            </a:r>
            <a:endParaRPr lang="ru-RU" sz="3200" b="1" dirty="0">
              <a:ln>
                <a:solidFill>
                  <a:schemeClr val="tx1"/>
                </a:solidFill>
              </a:ln>
              <a:solidFill>
                <a:srgbClr val="00FFFF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5940152" y="2924944"/>
            <a:ext cx="648072" cy="0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660232" y="4365104"/>
            <a:ext cx="2483768" cy="1077218"/>
          </a:xfrm>
          <a:prstGeom prst="rect">
            <a:avLst/>
          </a:prstGeom>
          <a:solidFill>
            <a:srgbClr val="00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>
                  <a:solidFill>
                    <a:schemeClr val="tx1"/>
                  </a:solidFill>
                </a:ln>
                <a:solidFill>
                  <a:srgbClr val="7030A0"/>
                </a:solidFill>
              </a:rPr>
              <a:t>Озоновый </a:t>
            </a:r>
          </a:p>
          <a:p>
            <a:pPr algn="ctr"/>
            <a:r>
              <a:rPr lang="ru-RU" sz="3200" b="1" dirty="0" smtClean="0">
                <a:ln>
                  <a:solidFill>
                    <a:schemeClr val="tx1"/>
                  </a:solidFill>
                </a:ln>
                <a:solidFill>
                  <a:srgbClr val="7030A0"/>
                </a:solidFill>
              </a:rPr>
              <a:t>слой</a:t>
            </a:r>
            <a:endParaRPr lang="ru-RU" sz="3200" b="1" dirty="0">
              <a:ln>
                <a:solidFill>
                  <a:schemeClr val="tx1"/>
                </a:solidFill>
              </a:ln>
              <a:solidFill>
                <a:srgbClr val="7030A0"/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6084168" y="4797152"/>
            <a:ext cx="504056" cy="0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СТРОЕНИЕ АТМОСФЕРЫ</a:t>
            </a:r>
            <a:endParaRPr lang="ru-RU" b="1" dirty="0">
              <a:ln w="18000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Содержимое 3" descr="100328222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20023" t="34043" r="15902" b="3656"/>
          <a:stretch>
            <a:fillRect/>
          </a:stretch>
        </p:blipFill>
        <p:spPr>
          <a:xfrm>
            <a:off x="214282" y="2285992"/>
            <a:ext cx="3140422" cy="43180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8" name="Номер слайда 27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7DBBF9AE-337C-489C-B75C-14264042E263}" type="slidenum">
              <a:rPr lang="ru-RU" smtClean="0"/>
              <a:pPr/>
              <a:t>8</a:t>
            </a:fld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755576" y="5445224"/>
            <a:ext cx="3384376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755576" y="4725144"/>
            <a:ext cx="3384376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139952" y="4581128"/>
            <a:ext cx="9364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55 км</a:t>
            </a:r>
            <a:endParaRPr lang="ru-RU" sz="24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139952" y="5229200"/>
            <a:ext cx="11865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8-18 км</a:t>
            </a:r>
            <a:endParaRPr lang="ru-RU" sz="24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275856" y="1268760"/>
            <a:ext cx="21435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             1000 км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76056" y="5661248"/>
            <a:ext cx="3672408" cy="58477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</a:rPr>
              <a:t>Т Р О П О С Ф Е Р А</a:t>
            </a:r>
            <a:endParaRPr lang="ru-RU" sz="3200" b="1" dirty="0">
              <a:ln>
                <a:solidFill>
                  <a:schemeClr val="tx1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076056" y="4797152"/>
            <a:ext cx="3672408" cy="584775"/>
          </a:xfrm>
          <a:prstGeom prst="rect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</a:rPr>
              <a:t>С Т Р А Т О С Ф Е Р А</a:t>
            </a:r>
            <a:endParaRPr lang="ru-RU" sz="3200" b="1" dirty="0">
              <a:ln>
                <a:solidFill>
                  <a:schemeClr val="tx1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860032" y="2348880"/>
            <a:ext cx="3831498" cy="1077218"/>
          </a:xfrm>
          <a:prstGeom prst="rect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</a:rPr>
              <a:t>В Е Р Х Н И Е  С Л О И</a:t>
            </a:r>
          </a:p>
          <a:p>
            <a:pPr algn="ctr"/>
            <a:r>
              <a:rPr lang="ru-RU" sz="32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</a:rPr>
              <a:t> А Т М О С Ф Е Р Ы</a:t>
            </a:r>
            <a:endParaRPr lang="ru-RU" sz="3200" b="1" dirty="0">
              <a:ln>
                <a:solidFill>
                  <a:schemeClr val="tx1"/>
                </a:solidFill>
              </a:ln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ln w="18000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ЗАПОЛНИТЕ ТАБЛИЦУ</a:t>
            </a:r>
            <a:endParaRPr lang="ru-RU" b="1" dirty="0">
              <a:ln w="18000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7DBBF9AE-337C-489C-B75C-14264042E263}" type="slidenum">
              <a:rPr lang="ru-RU" smtClean="0"/>
              <a:pPr/>
              <a:t>9</a:t>
            </a:fld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2348166"/>
          <a:ext cx="9144000" cy="45098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9712"/>
                <a:gridCol w="1677888"/>
                <a:gridCol w="1828800"/>
                <a:gridCol w="1828800"/>
                <a:gridCol w="1828800"/>
              </a:tblGrid>
              <a:tr h="814258">
                <a:tc>
                  <a:txBody>
                    <a:bodyPr/>
                    <a:lstStyle/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endParaRPr lang="ru-RU" sz="1800" b="1" i="1" dirty="0" smtClean="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latin typeface="Times New Roman"/>
                          <a:cs typeface="Times New Roman"/>
                        </a:rPr>
                        <a:t>Слои </a:t>
                      </a:r>
                      <a:r>
                        <a:rPr lang="ru-RU" sz="1800" b="1" i="1" dirty="0">
                          <a:latin typeface="Times New Roman"/>
                          <a:cs typeface="Times New Roman"/>
                        </a:rPr>
                        <a:t>атмосферы</a:t>
                      </a:r>
                      <a:endParaRPr lang="ru-RU" sz="18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endParaRPr lang="ru-RU" sz="1800" b="1" i="1" dirty="0" smtClean="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latin typeface="Times New Roman"/>
                          <a:cs typeface="Times New Roman"/>
                        </a:rPr>
                        <a:t>Верхняя </a:t>
                      </a:r>
                      <a:r>
                        <a:rPr lang="ru-RU" sz="1800" b="1" i="1" dirty="0">
                          <a:latin typeface="Times New Roman"/>
                          <a:cs typeface="Times New Roman"/>
                        </a:rPr>
                        <a:t>граница (км)</a:t>
                      </a:r>
                      <a:endParaRPr lang="ru-RU" sz="18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endParaRPr lang="ru-RU" sz="1800" b="1" i="1" dirty="0" smtClean="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latin typeface="Times New Roman"/>
                          <a:cs typeface="Times New Roman"/>
                        </a:rPr>
                        <a:t>Особенности </a:t>
                      </a:r>
                      <a:r>
                        <a:rPr lang="ru-RU" sz="1800" b="1" i="1" dirty="0">
                          <a:latin typeface="Times New Roman"/>
                          <a:cs typeface="Times New Roman"/>
                        </a:rPr>
                        <a:t>воздуха</a:t>
                      </a:r>
                      <a:endParaRPr lang="ru-RU" sz="18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endParaRPr lang="ru-RU" sz="1800" b="1" i="1" dirty="0" smtClean="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latin typeface="Times New Roman"/>
                          <a:cs typeface="Times New Roman"/>
                        </a:rPr>
                        <a:t>Наличие </a:t>
                      </a:r>
                      <a:r>
                        <a:rPr lang="ru-RU" sz="1800" b="1" i="1" dirty="0">
                          <a:latin typeface="Times New Roman"/>
                          <a:cs typeface="Times New Roman"/>
                        </a:rPr>
                        <a:t>влаги и облаков</a:t>
                      </a:r>
                      <a:endParaRPr lang="ru-RU" sz="18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endParaRPr lang="ru-RU" sz="1800" b="1" i="1" dirty="0" smtClean="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err="1" smtClean="0">
                          <a:latin typeface="Times New Roman"/>
                          <a:cs typeface="Times New Roman"/>
                        </a:rPr>
                        <a:t>Особеннос-ти</a:t>
                      </a:r>
                      <a:r>
                        <a:rPr lang="ru-RU" sz="1800" b="1" i="1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800" b="1" i="1" dirty="0" err="1" smtClean="0">
                          <a:latin typeface="Times New Roman"/>
                          <a:cs typeface="Times New Roman"/>
                        </a:rPr>
                        <a:t>температу-ры</a:t>
                      </a:r>
                      <a:endParaRPr lang="ru-RU" sz="18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28334">
                <a:tc>
                  <a:txBody>
                    <a:bodyPr/>
                    <a:lstStyle/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cs typeface="Times New Roman"/>
                        </a:rPr>
                        <a:t>Тропосфера</a:t>
                      </a:r>
                      <a:endParaRPr lang="ru-RU" sz="18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8-10 </a:t>
                      </a:r>
                      <a:r>
                        <a:rPr lang="ru-RU" sz="1800" dirty="0">
                          <a:latin typeface="Times New Roman"/>
                          <a:cs typeface="Times New Roman"/>
                        </a:rPr>
                        <a:t>или </a:t>
                      </a:r>
                      <a:endParaRPr lang="ru-RU" sz="1800" dirty="0" smtClean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16-18 </a:t>
                      </a:r>
                      <a:r>
                        <a:rPr lang="ru-RU" sz="1800" dirty="0">
                          <a:latin typeface="Times New Roman"/>
                          <a:cs typeface="Times New Roman"/>
                        </a:rPr>
                        <a:t>км</a:t>
                      </a:r>
                      <a:endParaRPr lang="ru-RU" sz="18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Содержит </a:t>
                      </a:r>
                      <a:r>
                        <a:rPr lang="ru-RU" sz="1800" dirty="0">
                          <a:latin typeface="Times New Roman"/>
                          <a:cs typeface="Times New Roman"/>
                        </a:rPr>
                        <a:t>4/5 всего воздуха</a:t>
                      </a:r>
                      <a:endParaRPr lang="ru-RU" sz="18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Содержится </a:t>
                      </a:r>
                      <a:r>
                        <a:rPr lang="ru-RU" sz="1800" dirty="0">
                          <a:latin typeface="Times New Roman"/>
                          <a:cs typeface="Times New Roman"/>
                        </a:rPr>
                        <a:t>почти вся влага и много облаков</a:t>
                      </a:r>
                      <a:endParaRPr lang="ru-RU" sz="18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lang="ru-RU" sz="1800" dirty="0">
                          <a:latin typeface="Times New Roman"/>
                          <a:cs typeface="Times New Roman"/>
                        </a:rPr>
                        <a:t>высотой понижается, достигая </a:t>
                      </a:r>
                      <a:endParaRPr lang="ru-RU" sz="1800" dirty="0" smtClean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lang="ru-RU" sz="1800" dirty="0">
                          <a:latin typeface="Times New Roman"/>
                          <a:cs typeface="Times New Roman"/>
                        </a:rPr>
                        <a:t>55</a:t>
                      </a:r>
                      <a:r>
                        <a:rPr lang="ru-RU" sz="1800" baseline="30000" dirty="0"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lang="ru-RU" sz="1800" dirty="0">
                          <a:latin typeface="Times New Roman"/>
                          <a:cs typeface="Times New Roman"/>
                        </a:rPr>
                        <a:t>С</a:t>
                      </a:r>
                      <a:endParaRPr lang="ru-RU" sz="18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33621">
                <a:tc>
                  <a:txBody>
                    <a:bodyPr/>
                    <a:lstStyle/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cs typeface="Times New Roman"/>
                        </a:rPr>
                        <a:t>Стратосфера</a:t>
                      </a:r>
                      <a:endParaRPr lang="ru-RU" sz="18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55 </a:t>
                      </a:r>
                      <a:r>
                        <a:rPr lang="ru-RU" sz="1800" dirty="0">
                          <a:latin typeface="Times New Roman"/>
                          <a:cs typeface="Times New Roman"/>
                        </a:rPr>
                        <a:t>км</a:t>
                      </a:r>
                      <a:endParaRPr lang="ru-RU" sz="18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Содержит </a:t>
                      </a:r>
                      <a:r>
                        <a:rPr lang="ru-RU" sz="1800" dirty="0" err="1" smtClean="0">
                          <a:latin typeface="Times New Roman"/>
                          <a:cs typeface="Times New Roman"/>
                        </a:rPr>
                        <a:t>разрежен-ный</a:t>
                      </a: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cs typeface="Times New Roman"/>
                        </a:rPr>
                        <a:t>воздух</a:t>
                      </a:r>
                      <a:endParaRPr lang="ru-RU" sz="18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Очень </a:t>
                      </a:r>
                      <a:r>
                        <a:rPr lang="ru-RU" sz="1800" dirty="0">
                          <a:latin typeface="Times New Roman"/>
                          <a:cs typeface="Times New Roman"/>
                        </a:rPr>
                        <a:t>мало влаги, почти нет облаков</a:t>
                      </a:r>
                      <a:endParaRPr lang="ru-RU" sz="18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lang="ru-RU" sz="1800" dirty="0">
                          <a:latin typeface="Times New Roman"/>
                          <a:cs typeface="Times New Roman"/>
                        </a:rPr>
                        <a:t>высотой повышается, достигая 0</a:t>
                      </a:r>
                      <a:r>
                        <a:rPr lang="ru-RU" sz="1800" baseline="30000" dirty="0"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lang="ru-RU" sz="1800" dirty="0">
                          <a:latin typeface="Times New Roman"/>
                          <a:cs typeface="Times New Roman"/>
                        </a:rPr>
                        <a:t>С</a:t>
                      </a:r>
                      <a:endParaRPr lang="ru-RU" sz="18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33621">
                <a:tc>
                  <a:txBody>
                    <a:bodyPr/>
                    <a:lstStyle/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cs typeface="Times New Roman"/>
                        </a:rPr>
                        <a:t>Верхние </a:t>
                      </a:r>
                      <a:r>
                        <a:rPr lang="ru-RU" sz="1800" b="1" dirty="0">
                          <a:latin typeface="Times New Roman"/>
                          <a:cs typeface="Times New Roman"/>
                        </a:rPr>
                        <a:t>слои атмосферы</a:t>
                      </a:r>
                      <a:endParaRPr lang="ru-RU" sz="18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Примерно </a:t>
                      </a:r>
                      <a:r>
                        <a:rPr lang="ru-RU" sz="1800" dirty="0">
                          <a:latin typeface="Times New Roman"/>
                          <a:cs typeface="Times New Roman"/>
                        </a:rPr>
                        <a:t>1000 км</a:t>
                      </a:r>
                      <a:endParaRPr lang="ru-RU" sz="18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Воздуха </a:t>
                      </a:r>
                      <a:r>
                        <a:rPr lang="ru-RU" sz="1800" dirty="0">
                          <a:latin typeface="Times New Roman"/>
                          <a:cs typeface="Times New Roman"/>
                        </a:rPr>
                        <a:t>почти нет</a:t>
                      </a:r>
                      <a:endParaRPr lang="ru-RU" sz="18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Влаги </a:t>
                      </a:r>
                      <a:r>
                        <a:rPr lang="ru-RU" sz="1800" dirty="0">
                          <a:latin typeface="Times New Roman"/>
                          <a:cs typeface="Times New Roman"/>
                        </a:rPr>
                        <a:t>и облаков нет</a:t>
                      </a:r>
                      <a:endParaRPr lang="ru-RU" sz="18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cs typeface="Times New Roman"/>
                        </a:rPr>
                        <a:t>Температура </a:t>
                      </a:r>
                      <a:r>
                        <a:rPr lang="ru-RU" sz="1800" dirty="0">
                          <a:latin typeface="Times New Roman"/>
                          <a:cs typeface="Times New Roman"/>
                        </a:rPr>
                        <a:t>с высотой понижается до -270</a:t>
                      </a:r>
                      <a:r>
                        <a:rPr lang="ru-RU" sz="1800" baseline="30000" dirty="0"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lang="ru-RU" sz="1800" dirty="0">
                          <a:latin typeface="Times New Roman"/>
                          <a:cs typeface="Times New Roman"/>
                        </a:rPr>
                        <a:t>С</a:t>
                      </a:r>
                      <a:endParaRPr lang="ru-RU" sz="18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Sohranenie-okruzhayuschey-sredy</Template>
  <TotalTime>426</TotalTime>
  <Words>491</Words>
  <Application>Microsoft Office PowerPoint</Application>
  <PresentationFormat>Экран (4:3)</PresentationFormat>
  <Paragraphs>140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АТМОСФЕРА,  ЕЕ СОСТАВ, СТРОЕНИЕ И ЗНАЧЕНИЕ</vt:lpstr>
      <vt:lpstr>Слайд 2</vt:lpstr>
      <vt:lpstr>Нам предстоит ответить на вопросы:</vt:lpstr>
      <vt:lpstr>СФЕРЫ ЗЕМЛИ</vt:lpstr>
      <vt:lpstr>СОСТАВ АТМОСФЕРЫ</vt:lpstr>
      <vt:lpstr>ПАРНИКОВЫЙ ЭФФЕКТ</vt:lpstr>
      <vt:lpstr>ОЗОНОВЫЙ ЭКРАН</vt:lpstr>
      <vt:lpstr>СТРОЕНИЕ АТМОСФЕРЫ</vt:lpstr>
      <vt:lpstr>ЗАПОЛНИТЕ ТАБЛИЦУ</vt:lpstr>
      <vt:lpstr>ЗНАЧЕНИЕ АТМОСФЕРЫ</vt:lpstr>
      <vt:lpstr>ОТВЕТЬТЕ НА ВОПРОСЫ</vt:lpstr>
      <vt:lpstr>Итог урока </vt:lpstr>
      <vt:lpstr>Итог урока </vt:lpstr>
      <vt:lpstr>Достигнуты ли цели урока?  На все ли основные вопросы вы теперь можете ответить?</vt:lpstr>
      <vt:lpstr>ДОМАШНЕЕ ЗАДАНИЕ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АТМОСФЕРА</dc:title>
  <dc:creator>Admin</dc:creator>
  <cp:lastModifiedBy>user-2</cp:lastModifiedBy>
  <cp:revision>58</cp:revision>
  <dcterms:created xsi:type="dcterms:W3CDTF">2013-02-05T20:23:50Z</dcterms:created>
  <dcterms:modified xsi:type="dcterms:W3CDTF">2014-11-19T03:41:07Z</dcterms:modified>
</cp:coreProperties>
</file>