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56" r:id="rId3"/>
    <p:sldId id="257" r:id="rId4"/>
    <p:sldId id="258" r:id="rId5"/>
    <p:sldId id="263" r:id="rId6"/>
    <p:sldId id="266" r:id="rId7"/>
    <p:sldId id="264" r:id="rId8"/>
    <p:sldId id="265" r:id="rId9"/>
    <p:sldId id="267" r:id="rId10"/>
    <p:sldId id="274" r:id="rId11"/>
    <p:sldId id="275" r:id="rId12"/>
    <p:sldId id="276" r:id="rId13"/>
    <p:sldId id="277" r:id="rId14"/>
    <p:sldId id="269" r:id="rId15"/>
    <p:sldId id="268" r:id="rId16"/>
    <p:sldId id="270" r:id="rId17"/>
    <p:sldId id="278" r:id="rId18"/>
    <p:sldId id="27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F52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rect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0673D5-4B25-4261-A3C6-2A935E461580}" type="datetimeFigureOut">
              <a:rPr lang="ru-RU" smtClean="0"/>
              <a:pPr/>
              <a:t>21.03.2013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544E0-AA4F-4F18-9F13-42217D0A1F0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png"/><Relationship Id="rId2" Type="http://schemas.openxmlformats.org/officeDocument/2006/relationships/slideLayout" Target="../slideLayouts/slideLayout3.xml"/><Relationship Id="rId1" Type="http://schemas.openxmlformats.org/officeDocument/2006/relationships/audio" Target="file:///F:\&#1074;%20&#1084;&#1080;&#1088;&#1077;%20&#1073;&#1072;&#1073;&#1086;&#1095;&#1077;&#1082;\&#1071;_&#1088;&#1080;&#1089;&#1091;&#1102;_&#1088;&#1077;&#1095;&#1082;&#1091;_(&#1057;&#1086;&#1083;&#1085;&#1094;&#1077;)_(audiopoisk.com).mp3" TargetMode="External"/><Relationship Id="rId6" Type="http://schemas.openxmlformats.org/officeDocument/2006/relationships/image" Target="../media/image30.gif"/><Relationship Id="rId5" Type="http://schemas.openxmlformats.org/officeDocument/2006/relationships/image" Target="../media/image8.gif"/><Relationship Id="rId4" Type="http://schemas.openxmlformats.org/officeDocument/2006/relationships/image" Target="../media/image2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jpeg"/><Relationship Id="rId5" Type="http://schemas.openxmlformats.org/officeDocument/2006/relationships/image" Target="../media/image16.jpeg"/><Relationship Id="rId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://sadbabochek.ru/cat/morpho_2.jpg" TargetMode="External"/><Relationship Id="rId13" Type="http://schemas.openxmlformats.org/officeDocument/2006/relationships/hyperlink" Target="http://elite-pets.narod.ru/images/imag3.jpg" TargetMode="External"/><Relationship Id="rId18" Type="http://schemas.openxmlformats.org/officeDocument/2006/relationships/hyperlink" Target="http://allpolus.com/uploads/posts/2011-02-05/75167-0.jpg" TargetMode="External"/><Relationship Id="rId3" Type="http://schemas.openxmlformats.org/officeDocument/2006/relationships/hyperlink" Target="http://www.vot-zadachka.ru/uploads/image/middle/products/product-174.jpg" TargetMode="External"/><Relationship Id="rId7" Type="http://schemas.openxmlformats.org/officeDocument/2006/relationships/hyperlink" Target="http://sadbabochek.ru/cat/morpho_3.jpg" TargetMode="External"/><Relationship Id="rId12" Type="http://schemas.openxmlformats.org/officeDocument/2006/relationships/hyperlink" Target="http://g3.s3.forblabla.com/u37/photoEE74/20678156818-0/large.jpg" TargetMode="External"/><Relationship Id="rId17" Type="http://schemas.openxmlformats.org/officeDocument/2006/relationships/hyperlink" Target="http://www.butterfly-guide.co.uk/species/whites/pics/cardun.jpg" TargetMode="External"/><Relationship Id="rId2" Type="http://schemas.openxmlformats.org/officeDocument/2006/relationships/hyperlink" Target="http://www.vot-zadachka.ru/index.php?article_id=154&amp;category_id=383&amp;product_id=174" TargetMode="External"/><Relationship Id="rId16" Type="http://schemas.openxmlformats.org/officeDocument/2006/relationships/hyperlink" Target="http://www.stembol.com/morphidae/morpho/iphixibia/anaxibia/Morpho_anaxibia_female.jpg" TargetMode="External"/><Relationship Id="rId20" Type="http://schemas.openxmlformats.org/officeDocument/2006/relationships/hyperlink" Target="http://ejka.ru/uploads/images/9/8/a/2/13/d71eab1198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-pb.in/images/stories/museums/buterfly/buterfly17.jpg" TargetMode="External"/><Relationship Id="rId11" Type="http://schemas.openxmlformats.org/officeDocument/2006/relationships/hyperlink" Target="http://g2.s3.forblabla.com/u38/photoC5E0/20239666761-0/large.jpg" TargetMode="External"/><Relationship Id="rId5" Type="http://schemas.openxmlformats.org/officeDocument/2006/relationships/hyperlink" Target="http://www.mir-babochek.ru/images/kallikora.jpg" TargetMode="External"/><Relationship Id="rId15" Type="http://schemas.openxmlformats.org/officeDocument/2006/relationships/hyperlink" Target="http://mrassokhin.narod.ru/catalogue_of_coins/comments/images/PNG_Ornithoptera_Paradisea.jpg" TargetMode="External"/><Relationship Id="rId10" Type="http://schemas.openxmlformats.org/officeDocument/2006/relationships/hyperlink" Target="http://sadbabochek.ru/konkurs/74.jpg" TargetMode="External"/><Relationship Id="rId19" Type="http://schemas.openxmlformats.org/officeDocument/2006/relationships/hyperlink" Target="http://tarologiay.ru/wp-content/uploads/2010/11/920.jpg" TargetMode="External"/><Relationship Id="rId4" Type="http://schemas.openxmlformats.org/officeDocument/2006/relationships/hyperlink" Target="http://www.mir-babochek.ru/images/bab_on_black.jpg" TargetMode="External"/><Relationship Id="rId9" Type="http://schemas.openxmlformats.org/officeDocument/2006/relationships/hyperlink" Target="http://sadbabochek.ru/konkurs/71.jpg" TargetMode="External"/><Relationship Id="rId14" Type="http://schemas.openxmlformats.org/officeDocument/2006/relationships/hyperlink" Target="http://homepage.ntlworld.com/ray.hamblett1/nature/natimages/leps/gvwhite0014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0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gif"/><Relationship Id="rId5" Type="http://schemas.openxmlformats.org/officeDocument/2006/relationships/image" Target="../media/image8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gif"/><Relationship Id="rId5" Type="http://schemas.openxmlformats.org/officeDocument/2006/relationships/image" Target="../media/image16.jpeg"/><Relationship Id="rId4" Type="http://schemas.openxmlformats.org/officeDocument/2006/relationships/image" Target="../media/image8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3.jpeg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73;&#1072;&#1073;&#1086;&#1095;&#1082;&#1080;\SHou-gruppa_Ulybka_-_Pesenka_babochek_(xMusic.me).mp3" TargetMode="External"/><Relationship Id="rId6" Type="http://schemas.openxmlformats.org/officeDocument/2006/relationships/image" Target="../media/image8.gif"/><Relationship Id="rId5" Type="http://schemas.openxmlformats.org/officeDocument/2006/relationships/image" Target="../media/image18.gif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5000" r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50807">
            <a:off x="30872" y="-254904"/>
            <a:ext cx="1439524" cy="14395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 rot="21336404">
            <a:off x="52190" y="819126"/>
            <a:ext cx="8959964" cy="1706303"/>
          </a:xfrm>
          <a:prstGeom prst="rect">
            <a:avLst/>
          </a:prstGeom>
          <a:noFill/>
        </p:spPr>
        <p:txBody>
          <a:bodyPr wrap="none">
            <a:prstTxWarp prst="textDeflateBottom">
              <a:avLst>
                <a:gd name="adj" fmla="val 76473"/>
              </a:avLst>
            </a:prstTxWarp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smtClean="0">
                <a:ln w="28575">
                  <a:solidFill>
                    <a:srgbClr val="FF0000"/>
                  </a:solidFill>
                </a:ln>
                <a:blipFill dpi="0" rotWithShape="1">
                  <a:blip r:embed="rId4">
                    <a:extLst>
                      <a:ext uri="{28A0092B-C50C-407E-A947-70E740481C1C}"/>
                    </a:extLst>
                  </a:blip>
                  <a:srcRect/>
                  <a:stretch>
                    <a:fillRect/>
                  </a:stretch>
                </a:blipFill>
                <a:latin typeface="+mn-lt"/>
              </a:rPr>
              <a:t>В МИРЕ БАБОЧЕК</a:t>
            </a:r>
            <a:endParaRPr lang="ru-RU" dirty="0">
              <a:ln w="28575">
                <a:solidFill>
                  <a:srgbClr val="FF0000"/>
                </a:solidFill>
              </a:ln>
              <a:blipFill dpi="0" rotWithShape="1">
                <a:blip r:embed="rId4">
                  <a:extLst>
                    <a:ext uri="{28A0092B-C50C-407E-A947-70E740481C1C}"/>
                  </a:extLst>
                </a:blip>
                <a:srcRect/>
                <a:stretch>
                  <a:fillRect/>
                </a:stretch>
              </a:blipFill>
              <a:latin typeface="+mn-lt"/>
            </a:endParaRPr>
          </a:p>
        </p:txBody>
      </p:sp>
      <p:pic>
        <p:nvPicPr>
          <p:cNvPr id="2054" name="Picture 2" descr="C:\Documents and Settings\Голубка\Рабочий стол\Документы\Рисунки\Gif (живые картинки)\1022_babochkiz.narod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429256" y="2071678"/>
            <a:ext cx="3714744" cy="3378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5" descr="2992358265_1_9_mBAoLoT6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13374869">
            <a:off x="378386" y="3784634"/>
            <a:ext cx="3843696" cy="178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2992358265_1_9_mBAoLoT6.gif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253811">
            <a:off x="-282263" y="5097322"/>
            <a:ext cx="4111723" cy="1979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3000364" y="5572140"/>
            <a:ext cx="6143636" cy="1495420"/>
          </a:xfrm>
        </p:spPr>
        <p:txBody>
          <a:bodyPr>
            <a:noAutofit/>
          </a:bodyPr>
          <a:lstStyle/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ПЕДАГОГ-ПСИХОЛОГ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МБОУ «СОШ № 5 Г.СУВОРОВА ТУЛЬСКОЙ ОБЛАСТИ»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</a:rPr>
              <a:t>ДАНИЛОВА ОЛЬГА АЛЕКСАНДРОВНА</a:t>
            </a:r>
            <a:endParaRPr lang="ru-RU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2" name="Picture 6" descr="Картинка 15 из 129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2700" y="0"/>
            <a:ext cx="9156700" cy="6858000"/>
          </a:xfrm>
          <a:prstGeom prst="rect">
            <a:avLst/>
          </a:prstGeom>
          <a:solidFill>
            <a:srgbClr val="FFC000"/>
          </a:solidFill>
        </p:spPr>
      </p:pic>
      <p:pic>
        <p:nvPicPr>
          <p:cNvPr id="14343" name="Picture 7" descr="D:\Фото\У нас в гостях\Разное\84d0d29e6c40cbb5683c3d1cce78357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72330" y="857232"/>
            <a:ext cx="1676400" cy="1752600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071670" y="21429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 rot="21149882">
            <a:off x="1694455" y="3486667"/>
            <a:ext cx="7345556" cy="2956605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  <a:latin typeface="Arial" charset="0"/>
              </a:rPr>
              <a:t/>
            </a:r>
            <a:br>
              <a:rPr lang="ru-RU" sz="4800" dirty="0" smtClean="0">
                <a:solidFill>
                  <a:srgbClr val="FF0000"/>
                </a:solidFill>
                <a:latin typeface="Arial" charset="0"/>
              </a:rPr>
            </a:br>
            <a:r>
              <a:rPr lang="ru-RU" sz="5400" dirty="0" smtClean="0">
                <a:solidFill>
                  <a:srgbClr val="00B0F0"/>
                </a:solidFill>
                <a:latin typeface="Arial" charset="0"/>
              </a:rPr>
              <a:t>Физкультминутка</a:t>
            </a:r>
            <a:r>
              <a:rPr lang="ru-RU" sz="5400" cap="none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5400" cap="none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4800" dirty="0">
              <a:solidFill>
                <a:srgbClr val="00B0F0"/>
              </a:solidFill>
            </a:endParaRPr>
          </a:p>
        </p:txBody>
      </p:sp>
      <p:pic>
        <p:nvPicPr>
          <p:cNvPr id="11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643103">
            <a:off x="142844" y="285729"/>
            <a:ext cx="1349099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1308303">
            <a:off x="1291801" y="3199331"/>
            <a:ext cx="657057" cy="521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923783" flipH="1">
            <a:off x="7691861" y="5237433"/>
            <a:ext cx="1047156" cy="8317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Я_рисую_речку_(Солнце)_(audio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tretch>
            <a:fillRect/>
          </a:stretch>
        </p:blipFill>
        <p:spPr>
          <a:xfrm>
            <a:off x="8429652" y="471488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" charset="0"/>
              </a:rPr>
              <a:t>СКОЛЬКО  БАБОЧЕК ВЕСЕЛЫХ, СТОЛЬКО СДЕЛАЕМ ПОКЛОНОВ!</a:t>
            </a:r>
          </a:p>
          <a:p>
            <a:endParaRPr lang="ru-RU" dirty="0"/>
          </a:p>
        </p:txBody>
      </p:sp>
      <p:pic>
        <p:nvPicPr>
          <p:cNvPr id="4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42908" y="0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43080">
            <a:off x="2997611" y="4241548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377659">
            <a:off x="59713" y="3714308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37627">
            <a:off x="7142228" y="885484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15373">
            <a:off x="3360931" y="391596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020040">
            <a:off x="7003242" y="3676451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255542">
            <a:off x="5227968" y="1101163"/>
            <a:ext cx="2110473" cy="179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719959">
            <a:off x="1420795" y="611866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1134315">
            <a:off x="5191424" y="4793386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988420">
            <a:off x="1080799" y="4971046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7000" b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5786" y="2500306"/>
            <a:ext cx="7772400" cy="1500187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ЦВЕТНЫХ БАБОЧЕК СЧИТАЕМ, 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ДРУЖНО ВМЕСТЕ ПРИСЕДАЕМ!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041020">
            <a:off x="-25131" y="593520"/>
            <a:ext cx="15700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7798058">
            <a:off x="5523779" y="930805"/>
            <a:ext cx="15700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8341059">
            <a:off x="2903407" y="4157302"/>
            <a:ext cx="1570037" cy="162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4" descr="blest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51036">
            <a:off x="1904540" y="1200882"/>
            <a:ext cx="1636543" cy="1353196"/>
          </a:xfrm>
          <a:prstGeom prst="rect">
            <a:avLst/>
          </a:prstGeom>
          <a:noFill/>
        </p:spPr>
      </p:pic>
      <p:pic>
        <p:nvPicPr>
          <p:cNvPr id="8" name="Picture 14" descr="blest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07457" y="3929066"/>
            <a:ext cx="1636543" cy="1353196"/>
          </a:xfrm>
          <a:prstGeom prst="rect">
            <a:avLst/>
          </a:prstGeom>
          <a:noFill/>
        </p:spPr>
      </p:pic>
      <p:pic>
        <p:nvPicPr>
          <p:cNvPr id="9" name="Picture 14" descr="blest40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9169">
            <a:off x="-162157" y="4207527"/>
            <a:ext cx="1636543" cy="1353196"/>
          </a:xfrm>
          <a:prstGeom prst="rect">
            <a:avLst/>
          </a:prstGeom>
          <a:noFill/>
        </p:spPr>
      </p:pic>
      <p:pic>
        <p:nvPicPr>
          <p:cNvPr id="10" name="Рисунок 9" descr="Булавоусая бабочка калликора сапфирная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96338">
            <a:off x="3901306" y="619513"/>
            <a:ext cx="1043312" cy="1449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Булавоусая бабочка калликора сапфирная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23444">
            <a:off x="1590211" y="5178350"/>
            <a:ext cx="1143008" cy="157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Булавоусая бабочка калликора сапфирная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690871">
            <a:off x="7615047" y="550667"/>
            <a:ext cx="1143008" cy="1571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Булавоусая бабочка калликора сапфирная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99551">
            <a:off x="6690693" y="4998051"/>
            <a:ext cx="1294166" cy="1529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Рисунок 14" descr="http://mrassokhin.narod.ru/catalogue_of_coins/comments/images/PNG_Ornithoptera_Paradisea.jpg"/>
          <p:cNvPicPr/>
          <p:nvPr/>
        </p:nvPicPr>
        <p:blipFill>
          <a:blip r:embed="rId6" cstate="print">
            <a:clrChange>
              <a:clrFrom>
                <a:srgbClr val="F8F7FC"/>
              </a:clrFrom>
              <a:clrTo>
                <a:srgbClr val="F8F7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755466">
            <a:off x="4790168" y="4523192"/>
            <a:ext cx="1606977" cy="19925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МЫ  КАК  БАБОЧКИ  ПОРХАЕМ,</a:t>
            </a:r>
          </a:p>
          <a:p>
            <a:pPr algn="ctr"/>
            <a:r>
              <a:rPr lang="ru-RU" sz="36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  РУКИ   ВВЕРХ  ПОДНИМАЕМ!</a:t>
            </a:r>
            <a:endParaRPr lang="ru-RU" sz="3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428604"/>
            <a:ext cx="18015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7422" y="5000636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5000636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4097" y="4286256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285728"/>
            <a:ext cx="18015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1571612"/>
            <a:ext cx="1801543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571612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4097" y="1214422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39389">
            <a:off x="1568979" y="1694868"/>
            <a:ext cx="1602517" cy="1461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5000636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6" descr="butterfl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72264" y="5214950"/>
            <a:ext cx="1409903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12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Desktop\img675.jpg"/>
          <p:cNvPicPr/>
          <p:nvPr/>
        </p:nvPicPr>
        <p:blipFill>
          <a:blip r:embed="rId2" cstate="print"/>
          <a:srcRect l="53385" t="51723" r="32215" b="42221"/>
          <a:stretch>
            <a:fillRect/>
          </a:stretch>
        </p:blipFill>
        <p:spPr bwMode="auto">
          <a:xfrm rot="10800000">
            <a:off x="1714480" y="1357298"/>
            <a:ext cx="5500726" cy="4071966"/>
          </a:xfrm>
          <a:prstGeom prst="snip1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allpolus.com/uploads/posts/2011-02-05/75167-0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8059" r="1729"/>
          <a:stretch>
            <a:fillRect/>
          </a:stretch>
        </p:blipFill>
        <p:spPr bwMode="auto">
          <a:xfrm rot="10800000">
            <a:off x="428596" y="428604"/>
            <a:ext cx="835824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img675.jpg"/>
          <p:cNvPicPr/>
          <p:nvPr/>
        </p:nvPicPr>
        <p:blipFill>
          <a:blip r:embed="rId3" cstate="print"/>
          <a:srcRect l="76380" t="67876" r="7183" b="20306"/>
          <a:stretch>
            <a:fillRect/>
          </a:stretch>
        </p:blipFill>
        <p:spPr bwMode="auto">
          <a:xfrm rot="494654">
            <a:off x="376715" y="3121892"/>
            <a:ext cx="1867891" cy="2400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mg675.jpg"/>
          <p:cNvPicPr/>
          <p:nvPr/>
        </p:nvPicPr>
        <p:blipFill>
          <a:blip r:embed="rId3" cstate="print"/>
          <a:srcRect l="55953" t="77127" r="27827" b="9609"/>
          <a:stretch>
            <a:fillRect/>
          </a:stretch>
        </p:blipFill>
        <p:spPr bwMode="auto">
          <a:xfrm rot="726047">
            <a:off x="2881315" y="2527150"/>
            <a:ext cx="1881173" cy="247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User\Desktop\img675.jpg"/>
          <p:cNvPicPr/>
          <p:nvPr/>
        </p:nvPicPr>
        <p:blipFill>
          <a:blip r:embed="rId3" cstate="print"/>
          <a:srcRect l="41945" t="66003" r="40361" b="22017"/>
          <a:stretch>
            <a:fillRect/>
          </a:stretch>
        </p:blipFill>
        <p:spPr bwMode="auto">
          <a:xfrm rot="747733">
            <a:off x="5022612" y="4024319"/>
            <a:ext cx="1805535" cy="238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img675.jpg"/>
          <p:cNvPicPr/>
          <p:nvPr/>
        </p:nvPicPr>
        <p:blipFill>
          <a:blip r:embed="rId3" cstate="print"/>
          <a:srcRect l="72174" t="80122" r="10163" b="7608"/>
          <a:stretch>
            <a:fillRect/>
          </a:stretch>
        </p:blipFill>
        <p:spPr bwMode="auto">
          <a:xfrm rot="557778">
            <a:off x="7143497" y="3419856"/>
            <a:ext cx="1834714" cy="2201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img675.jpg"/>
          <p:cNvPicPr/>
          <p:nvPr/>
        </p:nvPicPr>
        <p:blipFill>
          <a:blip r:embed="rId2" cstate="print"/>
          <a:srcRect l="4345" t="66431" r="58054" b="7469"/>
          <a:stretch>
            <a:fillRect/>
          </a:stretch>
        </p:blipFill>
        <p:spPr bwMode="auto">
          <a:xfrm rot="460352">
            <a:off x="5054337" y="3364724"/>
            <a:ext cx="2456082" cy="3109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:\Users\User\Desktop\img675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14" t="8746" r="7061" b="74762"/>
          <a:stretch>
            <a:fillRect/>
          </a:stretch>
        </p:blipFill>
        <p:spPr bwMode="auto">
          <a:xfrm rot="333342">
            <a:off x="994557" y="157209"/>
            <a:ext cx="2511416" cy="2958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:\Users\User\Desktop\img675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892" t="43466" r="7061" b="40465"/>
          <a:stretch>
            <a:fillRect/>
          </a:stretch>
        </p:blipFill>
        <p:spPr bwMode="auto">
          <a:xfrm rot="649455">
            <a:off x="6448688" y="345555"/>
            <a:ext cx="2439127" cy="29594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:\Users\User\Desktop\img675.jpg"/>
          <p:cNvPicPr/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64" t="26202" r="7011" b="57699"/>
          <a:stretch>
            <a:fillRect/>
          </a:stretch>
        </p:blipFill>
        <p:spPr bwMode="auto">
          <a:xfrm rot="679955">
            <a:off x="1041732" y="3585326"/>
            <a:ext cx="2488502" cy="2851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g4.s3.forblabla.com/u38/photo5C73/20124302516-0/large.jpg#20124302516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009445">
            <a:off x="5224258" y="291838"/>
            <a:ext cx="3681639" cy="31027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 rot="21408770">
            <a:off x="141809" y="270667"/>
            <a:ext cx="4743456" cy="5233200"/>
          </a:xfrm>
        </p:spPr>
        <p:txBody>
          <a:bodyPr>
            <a:noAutofit/>
          </a:bodyPr>
          <a:lstStyle/>
          <a:p>
            <a:r>
              <a:rPr lang="ru-RU" sz="2800" b="1" i="1" dirty="0" smtClean="0"/>
              <a:t>Я в руки взял большой сачок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И долго поджидал.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Но вот прыжок,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Но вот скачок -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Я бабочку поймал.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Я ей на крылышки подул,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Немножко погрустил,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Потом взглянул,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Потом вздохнул,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i="1" dirty="0" smtClean="0"/>
              <a:t>А после – отпустил…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8" name="Рисунок 7" descr="http://ejka.ru/uploads/images/9/8/a/2/13/d71eab1198.jpg"/>
          <p:cNvPicPr/>
          <p:nvPr/>
        </p:nvPicPr>
        <p:blipFill>
          <a:blip r:embed="rId3" cstate="print"/>
          <a:srcRect t="7611"/>
          <a:stretch>
            <a:fillRect/>
          </a:stretch>
        </p:blipFill>
        <p:spPr bwMode="auto">
          <a:xfrm rot="21237635">
            <a:off x="4499339" y="3643708"/>
            <a:ext cx="2886159" cy="308484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использованных источников: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714356"/>
            <a:ext cx="8429684" cy="6143644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А) активные ссылки на использованные изображения</a:t>
            </a:r>
            <a:endParaRPr lang="en-US" sz="24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u="sng" dirty="0" smtClean="0">
                <a:hlinkClick r:id="rId2"/>
              </a:rPr>
              <a:t>http://www.vot-zadachka.ru/index.php?article_id=154&amp;category_id=383&amp;product_id=174#top</a:t>
            </a:r>
            <a:endParaRPr lang="ru-RU" sz="2400" dirty="0" smtClean="0"/>
          </a:p>
          <a:p>
            <a:r>
              <a:rPr lang="ru-RU" sz="2400" u="sng" dirty="0" smtClean="0">
                <a:hlinkClick r:id="rId3"/>
              </a:rPr>
              <a:t>http://www.vot-zadachka.ru/uploads/image/middle/products/product-174.jpg</a:t>
            </a:r>
            <a:endParaRPr lang="ru-RU" sz="2400" dirty="0" smtClean="0"/>
          </a:p>
          <a:p>
            <a:r>
              <a:rPr lang="ru-RU" sz="2400" u="sng" dirty="0" smtClean="0">
                <a:hlinkClick r:id="rId4"/>
              </a:rPr>
              <a:t>http://www.mir-babochek.ru/images/bab_on_black.jpg</a:t>
            </a:r>
            <a:endParaRPr lang="ru-RU" sz="2400" dirty="0" smtClean="0"/>
          </a:p>
          <a:p>
            <a:r>
              <a:rPr lang="ru-RU" sz="2400" u="sng" dirty="0" smtClean="0">
                <a:hlinkClick r:id="rId5"/>
              </a:rPr>
              <a:t>http://www.mir-babochek.ru/images/kallikora.jpg</a:t>
            </a:r>
            <a:endParaRPr lang="ru-RU" sz="2400" dirty="0" smtClean="0"/>
          </a:p>
          <a:p>
            <a:r>
              <a:rPr lang="ru-RU" sz="2400" u="sng" dirty="0" smtClean="0">
                <a:hlinkClick r:id="rId6"/>
              </a:rPr>
              <a:t>http://s-pb.in/images/stories/museums/buterfly/buterfly17.jpg</a:t>
            </a:r>
            <a:endParaRPr lang="ru-RU" sz="2400" dirty="0" smtClean="0"/>
          </a:p>
          <a:p>
            <a:r>
              <a:rPr lang="ru-RU" sz="2400" u="sng" dirty="0" smtClean="0">
                <a:hlinkClick r:id="rId7"/>
              </a:rPr>
              <a:t>http://sadbabochek.ru/cat/morpho_3.jpg</a:t>
            </a:r>
            <a:endParaRPr lang="ru-RU" sz="2400" dirty="0" smtClean="0"/>
          </a:p>
          <a:p>
            <a:r>
              <a:rPr lang="ru-RU" sz="2400" u="sng" dirty="0" smtClean="0">
                <a:hlinkClick r:id="rId8"/>
              </a:rPr>
              <a:t>http://sadbabochek.ru/cat/morpho_2.jpg</a:t>
            </a:r>
            <a:endParaRPr lang="ru-RU" sz="2400" dirty="0" smtClean="0"/>
          </a:p>
          <a:p>
            <a:r>
              <a:rPr lang="ru-RU" sz="2400" u="sng" dirty="0" smtClean="0">
                <a:hlinkClick r:id="rId9"/>
              </a:rPr>
              <a:t>http://sadbabochek.ru/konkurs/71.jpg</a:t>
            </a:r>
            <a:r>
              <a:rPr lang="ru-RU" sz="2400" dirty="0" smtClean="0"/>
              <a:t>  </a:t>
            </a:r>
          </a:p>
          <a:p>
            <a:r>
              <a:rPr lang="ru-RU" sz="2400" dirty="0" smtClean="0"/>
              <a:t> </a:t>
            </a:r>
            <a:r>
              <a:rPr lang="ru-RU" sz="2400" u="sng" dirty="0" smtClean="0">
                <a:hlinkClick r:id="rId10"/>
              </a:rPr>
              <a:t>http://sadbabochek.ru/konkurs/74.jpg</a:t>
            </a:r>
            <a:endParaRPr lang="ru-RU" sz="2400" dirty="0" smtClean="0"/>
          </a:p>
          <a:p>
            <a:r>
              <a:rPr lang="ru-RU" sz="2400" u="sng" dirty="0" smtClean="0">
                <a:hlinkClick r:id="rId11"/>
              </a:rPr>
              <a:t>http://g2.s3.forblabla.com/u38/photoC5E0/20239666761-0/large.jpg#20239666761</a:t>
            </a:r>
            <a:endParaRPr lang="ru-RU" sz="2400" dirty="0" smtClean="0"/>
          </a:p>
          <a:p>
            <a:r>
              <a:rPr lang="ru-RU" sz="2400" u="sng" dirty="0" smtClean="0">
                <a:hlinkClick r:id="rId12"/>
              </a:rPr>
              <a:t>http://g3.s3.forblabla.com/u37/photoEE74/20678156818-0/large.jpg#20678156818</a:t>
            </a:r>
            <a:endParaRPr lang="ru-RU" sz="2400" dirty="0" smtClean="0"/>
          </a:p>
          <a:p>
            <a:r>
              <a:rPr lang="ru-RU" sz="2400" u="sng" dirty="0" smtClean="0">
                <a:hlinkClick r:id="rId13"/>
              </a:rPr>
              <a:t>http://elite-pets.narod.ru/images/imag3.jpg</a:t>
            </a:r>
            <a:endParaRPr lang="ru-RU" sz="2400" dirty="0" smtClean="0"/>
          </a:p>
          <a:p>
            <a:r>
              <a:rPr lang="ru-RU" sz="2400" u="sng" dirty="0" smtClean="0">
                <a:hlinkClick r:id="rId14"/>
              </a:rPr>
              <a:t>http://homepage.ntlworld.com/ray.hamblett1/nature/natimages/leps/gvwhite0014.jpg</a:t>
            </a:r>
            <a:endParaRPr lang="ru-RU" sz="2400" dirty="0" smtClean="0"/>
          </a:p>
          <a:p>
            <a:r>
              <a:rPr lang="ru-RU" sz="2400" u="sng" dirty="0" smtClean="0">
                <a:hlinkClick r:id="rId15"/>
              </a:rPr>
              <a:t>http://mrassokhin.narod.ru/catalogue_of_coins/comments/images/PNG_Ornithoptera_Paradisea.jpg</a:t>
            </a:r>
            <a:endParaRPr lang="ru-RU" sz="2400" dirty="0" smtClean="0"/>
          </a:p>
          <a:p>
            <a:r>
              <a:rPr lang="ru-RU" sz="2400" u="sng" dirty="0" smtClean="0">
                <a:hlinkClick r:id="rId16"/>
              </a:rPr>
              <a:t>http://www.stembol.com/morphidae/morpho/iphixibia/anaxibia/Morpho_anaxibia_female.jpg</a:t>
            </a:r>
            <a:endParaRPr lang="ru-RU" sz="2400" dirty="0" smtClean="0"/>
          </a:p>
          <a:p>
            <a:r>
              <a:rPr lang="ru-RU" sz="2400" u="sng" dirty="0" smtClean="0">
                <a:hlinkClick r:id="rId17"/>
              </a:rPr>
              <a:t>http://www.butterfly-guide.co.uk/species/whites/pics/cardun.jpg</a:t>
            </a:r>
            <a:endParaRPr lang="ru-RU" sz="2400" dirty="0" smtClean="0"/>
          </a:p>
          <a:p>
            <a:r>
              <a:rPr lang="ru-RU" sz="2400" u="sng" dirty="0" smtClean="0">
                <a:hlinkClick r:id="rId18"/>
              </a:rPr>
              <a:t>http://allpolus.com/uploads/posts/2011-02-05/75167-0.jpg</a:t>
            </a:r>
            <a:endParaRPr lang="ru-RU" sz="2400" dirty="0" smtClean="0"/>
          </a:p>
          <a:p>
            <a:r>
              <a:rPr lang="ru-RU" sz="2400" u="sng" dirty="0" smtClean="0">
                <a:hlinkClick r:id="rId19"/>
              </a:rPr>
              <a:t>http://tarologiay.ru/wp-content/uploads/2010/11/920.jpg</a:t>
            </a:r>
            <a:endParaRPr lang="ru-RU" sz="2400" dirty="0" smtClean="0"/>
          </a:p>
          <a:p>
            <a:r>
              <a:rPr lang="ru-RU" sz="2400" u="sng" dirty="0" smtClean="0">
                <a:hlinkClick r:id="rId20"/>
              </a:rPr>
              <a:t>http://ejka.ru/uploads/images/9/8/a/2/13/d71eab1198.jpg</a:t>
            </a:r>
            <a:endParaRPr lang="ru-RU" sz="2400" dirty="0" smtClean="0"/>
          </a:p>
          <a:p>
            <a:pPr marL="457200" indent="-457200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en-US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/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Font typeface="Arial" pitchFamily="34" charset="0"/>
              <a:buChar char="•"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endPara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1397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9000" r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www.vot-zadachka.ru/uploads/image/middle/products/product-174.jpg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 rot="21274393">
            <a:off x="2303105" y="2334068"/>
            <a:ext cx="4207960" cy="3582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pic>
        <p:nvPicPr>
          <p:cNvPr id="7" name="Рисунок 5" descr="2992358265_1_9_mBAoLoT6.gif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7389390">
            <a:off x="-671030" y="1009654"/>
            <a:ext cx="3933431" cy="1549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4286256"/>
            <a:ext cx="1666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1854387">
            <a:off x="6833761" y="4730037"/>
            <a:ext cx="2259012" cy="192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" descr="C:\Documents and Settings\Голубка\Рабочий стол\Документы\Рисунки\Gif (живые картинки)\1015_babochkiz.narod.ru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202359">
            <a:off x="6397969" y="1098430"/>
            <a:ext cx="2838450" cy="259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1"/>
          <p:cNvSpPr>
            <a:spLocks noChangeArrowheads="1"/>
          </p:cNvSpPr>
          <p:nvPr/>
        </p:nvSpPr>
        <p:spPr bwMode="auto">
          <a:xfrm rot="21179446">
            <a:off x="2549803" y="180924"/>
            <a:ext cx="5918747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ru-RU" sz="3200" b="1" dirty="0" smtClean="0">
                <a:solidFill>
                  <a:srgbClr val="FFFF00"/>
                </a:solidFill>
              </a:rPr>
              <a:t>НА БОЛЬШОЙ ЦВЕТНОЙ КОВЕР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СЕЛА ЭСКАДРИЛЬЯ –</a:t>
            </a:r>
            <a:br>
              <a:rPr lang="ru-RU" sz="3200" b="1" dirty="0" smtClean="0">
                <a:solidFill>
                  <a:srgbClr val="FFFF00"/>
                </a:solidFill>
              </a:rPr>
            </a:br>
            <a:r>
              <a:rPr lang="ru-RU" sz="3200" b="1" dirty="0" smtClean="0">
                <a:solidFill>
                  <a:srgbClr val="FFFF00"/>
                </a:solidFill>
              </a:rPr>
              <a:t>ТО РАСКРОЕТ, ТО ЗАКРОЕТ </a:t>
            </a:r>
          </a:p>
          <a:p>
            <a:r>
              <a:rPr lang="ru-RU" sz="3200" b="1" dirty="0" smtClean="0">
                <a:solidFill>
                  <a:srgbClr val="FFFF00"/>
                </a:solidFill>
              </a:rPr>
              <a:t>РАСПИСНЫЕ КРЫЛЬЯ. </a:t>
            </a:r>
            <a:endParaRPr kumimoji="0" lang="ru-RU" sz="44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Анатаомия красоты. Или почему бабочки такие красивые?"/>
          <p:cNvPicPr/>
          <p:nvPr/>
        </p:nvPicPr>
        <p:blipFill>
          <a:blip r:embed="rId3" cstate="print">
            <a:lum bright="-10000"/>
          </a:blip>
          <a:srcRect/>
          <a:stretch>
            <a:fillRect/>
          </a:stretch>
        </p:blipFill>
        <p:spPr bwMode="auto">
          <a:xfrm>
            <a:off x="1000100" y="857232"/>
            <a:ext cx="7358114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Над цветком порхает, пляшет,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Веерком узорным машет.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3357562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>
                <a:solidFill>
                  <a:srgbClr val="FFFF00"/>
                </a:solidFill>
              </a:rPr>
              <a:t>Бабочки обитают на всём земном шаре, кроме Арктики, Антарктики и горных вершин, покрытых вечным льдом и снегом</a:t>
            </a:r>
            <a:r>
              <a:rPr lang="ru-RU" dirty="0" smtClean="0">
                <a:solidFill>
                  <a:srgbClr val="FFFF00"/>
                </a:solidFill>
              </a:rPr>
              <a:t>. </a:t>
            </a:r>
            <a:r>
              <a:rPr lang="ru-RU" dirty="0">
                <a:solidFill>
                  <a:srgbClr val="FFFF00"/>
                </a:solidFill>
              </a:rPr>
              <a:t>В остальных же местах в тёплое время года можно встретить </a:t>
            </a:r>
            <a:r>
              <a:rPr lang="ru-RU" dirty="0" smtClean="0">
                <a:solidFill>
                  <a:srgbClr val="FFFF00"/>
                </a:solidFill>
              </a:rPr>
              <a:t>этих, </a:t>
            </a:r>
            <a:r>
              <a:rPr lang="ru-RU" dirty="0">
                <a:solidFill>
                  <a:srgbClr val="FFFF00"/>
                </a:solidFill>
              </a:rPr>
              <a:t>хрупких на первый </a:t>
            </a:r>
            <a:r>
              <a:rPr lang="ru-RU" dirty="0" smtClean="0">
                <a:solidFill>
                  <a:srgbClr val="FFFF00"/>
                </a:solidFill>
              </a:rPr>
              <a:t>взгляд, </a:t>
            </a:r>
            <a:r>
              <a:rPr lang="ru-RU" dirty="0">
                <a:solidFill>
                  <a:srgbClr val="FFFF00"/>
                </a:solidFill>
              </a:rPr>
              <a:t>созданий.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427336">
            <a:off x="-55963" y="234396"/>
            <a:ext cx="15700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801167">
            <a:off x="7734048" y="5368405"/>
            <a:ext cx="1570037" cy="1500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http://www.oslika.net/uploads/posts/2012-05/thumbs/1336856852_x9rwfnuhvx5comy.jpe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F52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 rot="21385769">
            <a:off x="4500562" y="214290"/>
            <a:ext cx="4643438" cy="6643710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accent2">
                    <a:lumMod val="75000"/>
                  </a:schemeClr>
                </a:solidFill>
              </a:rPr>
              <a:t>Крылья бабочек покрыты мелкими чешуйками, которые покрыты красящими веществами. Вот они то и придают бабочкам чудесную окраску крыльев. Но эти цветные чешуйки очень-очень хрупкие. Поэтому, если взять бабочку в руки, можно повредить эти чешуйки и тогда бабочка погибнет. Не берите бабочек в руки и другим не разрешайте этого делать. </a:t>
            </a:r>
          </a:p>
        </p:txBody>
      </p:sp>
      <p:pic>
        <p:nvPicPr>
          <p:cNvPr id="1026" name="Picture 2" descr="C:\Documents and Settings\Голубка\Рабочий стол\Документы\Рисунки\Gif (живые картинки)\44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3233646">
            <a:off x="7552456" y="5681280"/>
            <a:ext cx="1765301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4" descr="C:\Documents and Settings\Голубка\Рабочий стол\Документы\Рисунки\Gif (живые картинки)\1026_babochkiz.narod.ru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1854387">
            <a:off x="7410253" y="-216321"/>
            <a:ext cx="1808136" cy="153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357554" y="5214950"/>
            <a:ext cx="1666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Булавоусая бабочка калликора сапфирная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563361">
            <a:off x="214897" y="603655"/>
            <a:ext cx="4570802" cy="3584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165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962525"/>
            <a:ext cx="2743200" cy="1895475"/>
          </a:xfrm>
          <a:prstGeom prst="rect">
            <a:avLst/>
          </a:prstGeom>
          <a:noFill/>
        </p:spPr>
      </p:pic>
    </p:spTree>
  </p:cSld>
  <p:clrMapOvr>
    <a:masterClrMapping/>
  </p:clrMapOvr>
  <p:transition spd="slow" advTm="15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357166"/>
            <a:ext cx="4572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 у желтой бабочки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Тихо-тихо спрашивал: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Бабочка, скажи мне,</a:t>
            </a:r>
            <a:b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тебя раскрашивал? </a:t>
            </a:r>
            <a:endParaRPr lang="ru-RU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2143108" y="1785926"/>
            <a:ext cx="3786214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Может, это лютик?</a:t>
            </a:r>
            <a:b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Может, одуванчик?</a:t>
            </a:r>
            <a:b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Может, желтой краской</a:t>
            </a:r>
            <a:b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Тот соседский мальчик? 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500430" y="3357562"/>
            <a:ext cx="3810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это солнышко </a:t>
            </a:r>
            <a:b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После скуки зимней?</a:t>
            </a:r>
            <a:b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Кто тебя раскрашивал?</a:t>
            </a:r>
            <a:b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Бабочка, скажи мне!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5334000" y="4857760"/>
            <a:ext cx="38100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Прошептала бабочка,</a:t>
            </a:r>
            <a:b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золото одета:</a:t>
            </a:r>
            <a:b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Всю меня раскрасило</a:t>
            </a:r>
            <a:b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>
                <a:solidFill>
                  <a:srgbClr val="99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Лето, лето, лето!</a:t>
            </a:r>
          </a:p>
        </p:txBody>
      </p:sp>
      <p:pic>
        <p:nvPicPr>
          <p:cNvPr id="6" name="Picture 14" descr="blest40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726213">
            <a:off x="7864843" y="5834270"/>
            <a:ext cx="1307883" cy="1170211"/>
          </a:xfrm>
          <a:prstGeom prst="rect">
            <a:avLst/>
          </a:prstGeom>
          <a:noFill/>
        </p:spPr>
      </p:pic>
      <p:pic>
        <p:nvPicPr>
          <p:cNvPr id="7" name="Рисунок 6" descr="http://mrassokhin.narod.ru/catalogue_of_coins/comments/images/PNG_Ornithoptera_Paradisea.jpg"/>
          <p:cNvPicPr/>
          <p:nvPr/>
        </p:nvPicPr>
        <p:blipFill>
          <a:blip r:embed="rId4" cstate="print">
            <a:clrChange>
              <a:clrFrom>
                <a:srgbClr val="C5BEE7"/>
              </a:clrFrom>
              <a:clrTo>
                <a:srgbClr val="C5BEE7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132837">
            <a:off x="6005031" y="953512"/>
            <a:ext cx="2749253" cy="268733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://www.darwin.museum.ru/report/2002-2006-en/pic/9-7.jpg"/>
          <p:cNvPicPr/>
          <p:nvPr/>
        </p:nvPicPr>
        <p:blipFill>
          <a:blip r:embed="rId5" cstate="print">
            <a:clrChange>
              <a:clrFrom>
                <a:srgbClr val="F4F7FC"/>
              </a:clrFrom>
              <a:clrTo>
                <a:srgbClr val="F4F7F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33000">
            <a:off x="0" y="3929066"/>
            <a:ext cx="3286116" cy="22860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EF52B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 rot="21241760">
            <a:off x="173459" y="174357"/>
            <a:ext cx="3653578" cy="3525665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rgbClr val="7030A0"/>
                </a:solidFill>
              </a:rPr>
              <a:t>Бабочки садятся на цветы и питаются их нектаром, доставая его хоботком. Усиками насекомые принюхиваются.</a:t>
            </a:r>
          </a:p>
        </p:txBody>
      </p:sp>
      <p:pic>
        <p:nvPicPr>
          <p:cNvPr id="3" name="Рисунок 2" descr="http://sadbabochek.ru/cat/morpho_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522094">
            <a:off x="4663920" y="150187"/>
            <a:ext cx="3836907" cy="42932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http://www.butterflies.de/Images/maera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9395">
            <a:off x="616935" y="3368729"/>
            <a:ext cx="4441421" cy="30825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67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Песенку исполняет Катя Ефремова ...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571868" cy="2000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Рисунок 3" descr="http://tarologiay.ru/wp-content/uploads/2010/11/920.jpg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857736"/>
            <a:ext cx="178595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3714744" y="214290"/>
            <a:ext cx="5072098" cy="64294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АХ КАК ЛЕГКА ЖИЗНЬ МОТЫЛЬКА,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ЛЕГЧЕ ПУШИНКИ И ВЕТЕРКА,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ДИБИ – ДИБИ-ДА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МЫ  НЕ ВЗДЫХАЕМ, НЕ УНЫВАЕМ,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ДРУЖНО ПОРХАЕМ И НАПЕВАЕМ,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ДИБИ – ДИБИ-ДА</a:t>
            </a: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endParaRPr lang="ru-RU" sz="2400" b="1" dirty="0" smtClean="0">
              <a:solidFill>
                <a:schemeClr val="tx1"/>
              </a:solidFill>
            </a:endParaRPr>
          </a:p>
          <a:p>
            <a:r>
              <a:rPr lang="ru-RU" sz="2400" b="1" dirty="0" smtClean="0">
                <a:solidFill>
                  <a:schemeClr val="tx1"/>
                </a:solidFill>
              </a:rPr>
              <a:t>ПЕСЕНКА НАША ТАК КОРОТКА,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НО ВЕДЬ ОНА СМЫСЛА ПОЛНА,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ДИБИ – ДИБИ-ДА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ТАК НЕ ВЗДЫХАЕТЕ, НЕ УНЫВАЙТЕ, ДРУЖНО ПОРХАЙТЕ И РАЗПЕВАЙТЕ,</a:t>
            </a:r>
          </a:p>
          <a:p>
            <a:r>
              <a:rPr lang="ru-RU" sz="2400" b="1" dirty="0" smtClean="0">
                <a:solidFill>
                  <a:schemeClr val="tx1"/>
                </a:solidFill>
              </a:rPr>
              <a:t>ДИБИ – ДИБИ-ДА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dirty="0"/>
          </a:p>
        </p:txBody>
      </p:sp>
      <p:pic>
        <p:nvPicPr>
          <p:cNvPr id="7" name="Picture 14" descr="blest40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885531">
            <a:off x="7305076" y="2385805"/>
            <a:ext cx="1636543" cy="1353196"/>
          </a:xfrm>
          <a:prstGeom prst="rect">
            <a:avLst/>
          </a:prstGeom>
          <a:noFill/>
        </p:spPr>
      </p:pic>
      <p:pic>
        <p:nvPicPr>
          <p:cNvPr id="8" name="Picture 5" descr="C:\Documents and Settings\Голубка\Рабочий стол\Документы\Рисунки\Gif (живые картинки)\1059_babochkiz.narod.r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500430" y="2500306"/>
            <a:ext cx="16668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5" descr="2992358265_1_9_mBAoLoT6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3374869">
            <a:off x="92667" y="1855808"/>
            <a:ext cx="3843696" cy="178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5" descr="2992358265_1_9_mBAoLoT6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1453844">
            <a:off x="196558" y="4139212"/>
            <a:ext cx="3843696" cy="178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5" descr="2992358265_1_9_mBAoLoT6.gif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295609">
            <a:off x="-575180" y="3141706"/>
            <a:ext cx="3843696" cy="1782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SHou-gruppa_Ulybka_-_Pesenka_babochek_(xMusic.me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67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2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C:\Users\User\Desktop\img675.jpg"/>
          <p:cNvPicPr/>
          <p:nvPr/>
        </p:nvPicPr>
        <p:blipFill>
          <a:blip r:embed="rId2" cstate="print"/>
          <a:srcRect l="4345" t="61724" r="6446" b="6762"/>
          <a:stretch>
            <a:fillRect/>
          </a:stretch>
        </p:blipFill>
        <p:spPr bwMode="auto">
          <a:xfrm>
            <a:off x="285720" y="571480"/>
            <a:ext cx="8643998" cy="5261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butterg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8148" y="964390"/>
            <a:ext cx="1071569" cy="750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674</TotalTime>
  <Words>310</Words>
  <Application>Microsoft Office PowerPoint</Application>
  <PresentationFormat>Экран (4:3)</PresentationFormat>
  <Paragraphs>67</Paragraphs>
  <Slides>18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Над цветком порхает, пляшет, Веерком узорным машет. </vt:lpstr>
      <vt:lpstr>Слайд 4</vt:lpstr>
      <vt:lpstr>Слайд 5</vt:lpstr>
      <vt:lpstr>Слайд 6</vt:lpstr>
      <vt:lpstr>Слайд 7</vt:lpstr>
      <vt:lpstr>Слайд 8</vt:lpstr>
      <vt:lpstr>Слайд 9</vt:lpstr>
      <vt:lpstr> Физкультминутка </vt:lpstr>
      <vt:lpstr>Слайд 11</vt:lpstr>
      <vt:lpstr>Слайд 12</vt:lpstr>
      <vt:lpstr>Слайд 13</vt:lpstr>
      <vt:lpstr>Слайд 14</vt:lpstr>
      <vt:lpstr>Слайд 15</vt:lpstr>
      <vt:lpstr>Слайд 16</vt:lpstr>
      <vt:lpstr>Я в руки взял большой сачок И долго поджидал. Но вот прыжок, Но вот скачок - Я бабочку поймал. Я ей на крылышки подул, Немножко погрустил, Потом взглянул, Потом вздохнул, А после – отпустил… </vt:lpstr>
      <vt:lpstr> Список использованных источников: </vt:lpstr>
    </vt:vector>
  </TitlesOfParts>
  <Company>СОШ №5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Данилова</dc:creator>
  <cp:lastModifiedBy>Кабинет 25</cp:lastModifiedBy>
  <cp:revision>50</cp:revision>
  <dcterms:created xsi:type="dcterms:W3CDTF">2013-03-05T06:18:24Z</dcterms:created>
  <dcterms:modified xsi:type="dcterms:W3CDTF">2013-03-21T09:59:15Z</dcterms:modified>
</cp:coreProperties>
</file>