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FD7980-06D3-4BB0-B65E-DEEFCDF31CF1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15604A-08DA-4883-BDB4-2E9C87F956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92277-C0B6-4587-8786-9E20639899CE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A6D21-EAFD-485E-84D8-6E45C79E5B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99D8DE-8F84-4CCF-92A7-A4ACE22FFEC0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E5FE89-2B8D-47D0-8F66-B50674BD30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DD5BB-E36F-492A-9D39-4FE4837F3747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3AAF24-92D1-4DB4-B14E-2C67CA5E76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2F766-E8CA-4ADC-AC95-7C93435707F5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0168BE-D579-40ED-84BA-7323EBE39A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5700C-CEC7-48BA-8913-A5A29BA4E4D6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1DE1CD-BB10-4B65-804A-4C9878A059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07494-A66D-4BEA-8446-6D7780FDD9C0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B1736-2144-4906-9811-E36716C3AD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BEF02-F885-4FB9-9023-74F92723BA82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6F4AA-DA34-4FE3-AF6C-73F2116A04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F43F3-09F6-4EA1-9E9E-1F22C431F478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4F7B6B-53E4-4250-A18F-EEF5C18187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55184A-8B50-41A2-9C2A-2982F2EC4B98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2E2748-0B4F-4A4B-99C2-8A6DDB836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46E79-D8D1-4F4E-B446-48AB4241D21E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272FEC-A4DD-46D2-944B-6F6F1C4CF9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696CFE-6F3F-41C6-B60D-461AD114315B}" type="datetimeFigureOut">
              <a:rPr lang="ru-RU"/>
              <a:pPr>
                <a:defRPr/>
              </a:pPr>
              <a:t>15.06.2013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1EE2E55-04C4-4E7F-96A1-FA2C9DE838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00063" y="1967161"/>
            <a:ext cx="8143875" cy="76944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r>
              <a:rPr lang="uk-UA" sz="4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Стресс</a:t>
            </a:r>
            <a:endParaRPr lang="uk-UA" sz="40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584575"/>
            <a:ext cx="3810000" cy="3730625"/>
          </a:xfrm>
          <a:prstGeom prst="rect">
            <a:avLst/>
          </a:prstGeom>
          <a:noFill/>
        </p:spPr>
      </p:pic>
      <p:sp>
        <p:nvSpPr>
          <p:cNvPr id="13315" name="TextBox 3"/>
          <p:cNvSpPr txBox="1">
            <a:spLocks noChangeArrowheads="1"/>
          </p:cNvSpPr>
          <p:nvPr/>
        </p:nvSpPr>
        <p:spPr bwMode="auto">
          <a:xfrm>
            <a:off x="4859338" y="5013325"/>
            <a:ext cx="3600450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i="1">
                <a:latin typeface="Times New Roman" pitchFamily="18" charset="0"/>
                <a:cs typeface="Times New Roman" pitchFamily="18" charset="0"/>
              </a:rPr>
              <a:t>Подготовила практический психолог Бычек Т.В.</a:t>
            </a:r>
            <a:endParaRPr lang="en-US" sz="2400" b="1" i="1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/>
              <a:t> </a:t>
            </a:r>
            <a:r>
              <a:rPr lang="ru-RU" b="1" i="1"/>
              <a:t>УВК №25 - лицей "Успех"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2"/>
          <p:cNvSpPr>
            <a:spLocks noChangeArrowheads="1"/>
          </p:cNvSpPr>
          <p:nvPr/>
        </p:nvSpPr>
        <p:spPr bwMode="auto">
          <a:xfrm>
            <a:off x="250825" y="476250"/>
            <a:ext cx="7634288" cy="267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«Сердитый человек всегда полон яду»</a:t>
            </a:r>
            <a:endParaRPr lang="uk-UA" sz="3200" b="1" i="1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i="1">
                <a:latin typeface="Times New Roman" pitchFamily="18" charset="0"/>
                <a:cs typeface="Times New Roman" pitchFamily="18" charset="0"/>
              </a:rPr>
              <a:t>                                                  </a:t>
            </a:r>
            <a:r>
              <a:rPr lang="ru-RU" sz="2800" b="1" i="1">
                <a:latin typeface="Times New Roman" pitchFamily="18" charset="0"/>
                <a:cs typeface="Times New Roman" pitchFamily="18" charset="0"/>
              </a:rPr>
              <a:t>Конфуций</a:t>
            </a:r>
          </a:p>
          <a:p>
            <a:endParaRPr lang="ru-RU" sz="3200">
              <a:latin typeface="Times New Roman" pitchFamily="18" charset="0"/>
              <a:cs typeface="Times New Roman" pitchFamily="18" charset="0"/>
            </a:endParaRPr>
          </a:p>
          <a:p>
            <a:endParaRPr lang="ru-RU" sz="2400">
              <a:latin typeface="Calibri" pitchFamily="34" charset="0"/>
            </a:endParaRPr>
          </a:p>
          <a:p>
            <a:endParaRPr lang="uk-UA" sz="2400">
              <a:latin typeface="Calibri" pitchFamily="34" charset="0"/>
            </a:endParaRPr>
          </a:p>
          <a:p>
            <a:pPr algn="just" eaLnBrk="0" hangingPunct="0"/>
            <a:endParaRPr lang="ru-RU" sz="2400"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5288" y="1989138"/>
            <a:ext cx="8424862" cy="310832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Типы людей, подверженных стрессу</a:t>
            </a:r>
            <a:endParaRPr lang="uk-UA" sz="28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Гиперсоциальный</a:t>
            </a: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слишком правильный</a:t>
            </a:r>
            <a:endParaRPr lang="uk-U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Максималист-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«непримиримый борец за справедливость»</a:t>
            </a:r>
            <a:endParaRPr lang="uk-U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Слабый</a:t>
            </a: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-   плохо адаптирующийся</a:t>
            </a:r>
            <a:endParaRPr lang="uk-U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Тревожно</a:t>
            </a: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недоверчивый</a:t>
            </a:r>
            <a:endParaRPr lang="uk-UA" sz="280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Ригидный</a:t>
            </a: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-   </a:t>
            </a:r>
            <a:r>
              <a:rPr lang="ru-RU" sz="28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упрямый,бескомпромиссный</a:t>
            </a:r>
            <a:endParaRPr lang="uk-UA" sz="28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291388" y="390525"/>
            <a:ext cx="1852612" cy="1762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042988" y="333375"/>
            <a:ext cx="7215187" cy="40306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Позитивное мышление </a:t>
            </a:r>
          </a:p>
          <a:p>
            <a:pPr algn="just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характерно тем, что человек сознательно контролирует свои мысли и не позволяет укорениться негативным эмоциям. Он верит в себя, верит в успех своей деятельности. Развитие позитивного мышления – лучший способ профилактики стресса!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35275" y="4389438"/>
            <a:ext cx="3857625" cy="241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85750" y="357188"/>
            <a:ext cx="8429625" cy="36004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just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8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Профессия педагога</a:t>
            </a:r>
            <a:r>
              <a:rPr lang="ru-RU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по своему негативному влиянию на физическое и психическое здоровье человека уступает только профессиям шахтёра, хирурга, пилота гражданской авиации и милиционера. Учебно-воспитательный процесс в современной школе приводит к профессиональному выгоранию,  связанному с проявлениями апатии, депрессии, эмоциональному истощению</a:t>
            </a:r>
            <a:r>
              <a:rPr lang="ru-RU" sz="2800">
                <a:solidFill>
                  <a:schemeClr val="tx1"/>
                </a:solidFill>
                <a:latin typeface="Arial" charset="0"/>
                <a:ea typeface="Times New Roman" pitchFamily="18" charset="0"/>
                <a:cs typeface="Arial" charset="0"/>
              </a:rPr>
              <a:t>.</a:t>
            </a:r>
            <a:endParaRPr lang="ru-RU" sz="2800">
              <a:solidFill>
                <a:schemeClr val="tx1"/>
              </a:solidFill>
              <a:latin typeface="Arial" charset="0"/>
              <a:cs typeface="Arial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9775" y="3992563"/>
            <a:ext cx="3151188" cy="2951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285750" y="357188"/>
            <a:ext cx="8429625" cy="35401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2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Исследования показывают:</a:t>
            </a:r>
          </a:p>
          <a:p>
            <a:pPr algn="just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до 80% педагогов пребывают в состоянии повышенной тревоги. Всё это приводит к апатии, пессимизму, профессиональному выгоранию, снижению эффективности учебного процесса.</a:t>
            </a:r>
          </a:p>
          <a:p>
            <a:pPr algn="just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8863" y="2809875"/>
            <a:ext cx="2640012" cy="4194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714375" y="642938"/>
            <a:ext cx="7500938" cy="415448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 eaLnBrk="0" hangingPunct="0"/>
            <a:r>
              <a:rPr lang="uk-UA" sz="40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Уровни проявления  стресса</a:t>
            </a:r>
          </a:p>
          <a:p>
            <a:pPr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1.Физический</a:t>
            </a:r>
          </a:p>
          <a:p>
            <a:pPr eaLnBrk="0" hangingPunct="0"/>
            <a:endParaRPr lang="uk-UA" sz="32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2.Эмоциональный</a:t>
            </a:r>
          </a:p>
          <a:p>
            <a:pPr eaLnBrk="0" hangingPunct="0"/>
            <a:endParaRPr lang="ru-RU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3.Когнитивный</a:t>
            </a:r>
          </a:p>
          <a:p>
            <a:pPr eaLnBrk="0" hangingPunct="0"/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4.Поведенческий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08638" y="3292475"/>
            <a:ext cx="3316287" cy="3578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714375" y="1857375"/>
            <a:ext cx="7858125" cy="45862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uk-UA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Причинами стресса могут быть:</a:t>
            </a:r>
          </a:p>
          <a:p>
            <a:pPr algn="just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резкая смена погодных условий, смена режима жизни, рабочие и семейные конфликты, социальная изоляция, выход на пенсию, потеря работы, болезни, потеря близких.</a:t>
            </a:r>
            <a:endParaRPr lang="uk-UA" sz="2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 также:</a:t>
            </a:r>
            <a:endParaRPr lang="uk-UA" sz="28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8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Вам всё время не хватает времени, вам постоянно приходится делать то, что не входит в ваши обязанности, вам кажется, что вас не ценят и не уважают ни на работе, ни дома.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47938" y="255588"/>
            <a:ext cx="3584575" cy="17129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428625" y="285750"/>
            <a:ext cx="8286750" cy="514032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Последствия негативного влияния стресса</a:t>
            </a:r>
            <a:endParaRPr lang="uk-UA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Повышение кровяного артериального давления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Изменения в сердечно-сосудистой системе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*Б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олезни желудка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Состояние хронического утомления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Снижение иммунитета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Изменения в поведении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*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Негативизм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65713" y="3992563"/>
            <a:ext cx="3481387" cy="2994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85750" y="571500"/>
            <a:ext cx="8429625" cy="34163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6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Как противостоять этим негативным явлениям и  сохранить своё здоровье? </a:t>
            </a:r>
          </a:p>
          <a:p>
            <a:pPr algn="ctr"/>
            <a:endParaRPr lang="ru-RU" sz="3600" i="1">
              <a:solidFill>
                <a:srgbClr val="D9969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«Стресса не следует бояться. Его не бывает только у мёртвых» </a:t>
            </a:r>
          </a:p>
          <a:p>
            <a:pPr algn="ctr"/>
            <a:r>
              <a:rPr lang="ru-RU" sz="36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Канадский психолог Г.Селье.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24213" y="3986213"/>
            <a:ext cx="3043237" cy="29876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571500" y="1189038"/>
            <a:ext cx="8104188" cy="47704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Способы скорой помощи при стрессе</a:t>
            </a:r>
          </a:p>
          <a:p>
            <a:pPr algn="just"/>
            <a:endParaRPr lang="uk-UA" sz="32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Для снятия нервно-психического напряжения можно:</a:t>
            </a:r>
            <a:endParaRPr lang="uk-UA" sz="240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сделать несколько глубоких вдохов и выдохов;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задержать дыхание на 10-20 секунд;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посчитать до десяти;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*перейти как можно в более удалённое место (другой кабинет, улица)   от «зоны конфликта»;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перебрать бумаги на столе;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поговорить с коллегами на отвлечённую тему;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посмотреть в окно или в сторону открытой двери;</a:t>
            </a:r>
            <a:endParaRPr lang="uk-UA" sz="24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24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*несколько минут подержать руки под прохладной водой.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827088" y="476250"/>
            <a:ext cx="7715250" cy="304800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ru-RU" sz="32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Навыки саморегуляции и релаксации:</a:t>
            </a:r>
            <a:endParaRPr lang="uk-UA" sz="32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</a:t>
            </a:r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успокаивающее дыхание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 снятие мышечных зажимов</a:t>
            </a:r>
            <a:endParaRPr lang="uk-UA" sz="320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0" hangingPunct="0"/>
            <a:r>
              <a:rPr lang="ru-RU" sz="3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*прогулки на природе, арт-терапия (слушание музыки, поход в театр, живопись…)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08300" y="3694113"/>
            <a:ext cx="3925888" cy="30781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420</Words>
  <Application>Microsoft Office PowerPoint</Application>
  <PresentationFormat>Экран (4:3)</PresentationFormat>
  <Paragraphs>58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Пользователь</cp:lastModifiedBy>
  <cp:revision>5</cp:revision>
  <dcterms:modified xsi:type="dcterms:W3CDTF">2013-06-15T14:16:33Z</dcterms:modified>
</cp:coreProperties>
</file>