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1" r:id="rId4"/>
    <p:sldId id="272" r:id="rId5"/>
    <p:sldId id="273" r:id="rId6"/>
    <p:sldId id="274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5" r:id="rId19"/>
    <p:sldId id="270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35105"/>
    <a:srgbClr val="00D05E"/>
    <a:srgbClr val="F687F9"/>
    <a:srgbClr val="B60ABA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34587" autoAdjust="0"/>
    <p:restoredTop sz="94629" autoAdjust="0"/>
  </p:normalViewPr>
  <p:slideViewPr>
    <p:cSldViewPr>
      <p:cViewPr varScale="1">
        <p:scale>
          <a:sx n="107" d="100"/>
          <a:sy n="107" d="100"/>
        </p:scale>
        <p:origin x="-102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592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/>
              <a:t>Рост моих кристаллов</a:t>
            </a: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розовый</c:v>
                </c:pt>
              </c:strCache>
            </c:strRef>
          </c:tx>
          <c:spPr>
            <a:solidFill>
              <a:srgbClr val="F687F9"/>
            </a:solidFill>
          </c:spPr>
          <c:cat>
            <c:strRef>
              <c:f>Лист1!$A$2:$A$6</c:f>
              <c:strCache>
                <c:ptCount val="5"/>
                <c:pt idx="0">
                  <c:v>5 суток</c:v>
                </c:pt>
                <c:pt idx="1">
                  <c:v>10 суток</c:v>
                </c:pt>
                <c:pt idx="2">
                  <c:v>15 суток</c:v>
                </c:pt>
                <c:pt idx="3">
                  <c:v>20 суток</c:v>
                </c:pt>
                <c:pt idx="4">
                  <c:v>25 суток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0.5</c:v>
                </c:pt>
                <c:pt idx="1">
                  <c:v>1.5</c:v>
                </c:pt>
                <c:pt idx="2">
                  <c:v>1.7000000000000008</c:v>
                </c:pt>
                <c:pt idx="3">
                  <c:v>2.5</c:v>
                </c:pt>
                <c:pt idx="4">
                  <c:v>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синий</c:v>
                </c:pt>
              </c:strCache>
            </c:strRef>
          </c:tx>
          <c:spPr>
            <a:solidFill>
              <a:srgbClr val="0070C0"/>
            </a:solidFill>
          </c:spPr>
          <c:cat>
            <c:strRef>
              <c:f>Лист1!$A$2:$A$6</c:f>
              <c:strCache>
                <c:ptCount val="5"/>
                <c:pt idx="0">
                  <c:v>5 суток</c:v>
                </c:pt>
                <c:pt idx="1">
                  <c:v>10 суток</c:v>
                </c:pt>
                <c:pt idx="2">
                  <c:v>15 суток</c:v>
                </c:pt>
                <c:pt idx="3">
                  <c:v>20 суток</c:v>
                </c:pt>
                <c:pt idx="4">
                  <c:v>25 суток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1</c:v>
                </c:pt>
                <c:pt idx="1">
                  <c:v>4</c:v>
                </c:pt>
                <c:pt idx="2">
                  <c:v>6.5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зеленый</c:v>
                </c:pt>
              </c:strCache>
            </c:strRef>
          </c:tx>
          <c:spPr>
            <a:solidFill>
              <a:srgbClr val="00D05E"/>
            </a:solidFill>
          </c:spPr>
          <c:cat>
            <c:strRef>
              <c:f>Лист1!$A$2:$A$6</c:f>
              <c:strCache>
                <c:ptCount val="5"/>
                <c:pt idx="0">
                  <c:v>5 суток</c:v>
                </c:pt>
                <c:pt idx="1">
                  <c:v>10 суток</c:v>
                </c:pt>
                <c:pt idx="2">
                  <c:v>15 суток</c:v>
                </c:pt>
                <c:pt idx="3">
                  <c:v>20 суток</c:v>
                </c:pt>
                <c:pt idx="4">
                  <c:v>25 суток</c:v>
                </c:pt>
              </c:strCache>
            </c:strRef>
          </c:cat>
          <c:val>
            <c:numRef>
              <c:f>Лист1!$D$2:$D$6</c:f>
              <c:numCache>
                <c:formatCode>General</c:formatCode>
                <c:ptCount val="5"/>
                <c:pt idx="0">
                  <c:v>0.5</c:v>
                </c:pt>
                <c:pt idx="1">
                  <c:v>1.5</c:v>
                </c:pt>
                <c:pt idx="2">
                  <c:v>2.5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белый</c:v>
                </c:pt>
              </c:strCache>
            </c:strRef>
          </c:tx>
          <c:spPr>
            <a:solidFill>
              <a:schemeClr val="bg1">
                <a:lumMod val="95000"/>
              </a:schemeClr>
            </a:solidFill>
            <a:ln>
              <a:solidFill>
                <a:schemeClr val="bg1"/>
              </a:solidFill>
            </a:ln>
          </c:spPr>
          <c:cat>
            <c:strRef>
              <c:f>Лист1!$A$2:$A$6</c:f>
              <c:strCache>
                <c:ptCount val="5"/>
                <c:pt idx="0">
                  <c:v>5 суток</c:v>
                </c:pt>
                <c:pt idx="1">
                  <c:v>10 суток</c:v>
                </c:pt>
                <c:pt idx="2">
                  <c:v>15 суток</c:v>
                </c:pt>
                <c:pt idx="3">
                  <c:v>20 суток</c:v>
                </c:pt>
                <c:pt idx="4">
                  <c:v>25 суток</c:v>
                </c:pt>
              </c:strCache>
            </c:strRef>
          </c:cat>
          <c:val>
            <c:numRef>
              <c:f>Лист1!$E$2:$E$6</c:f>
              <c:numCache>
                <c:formatCode>General</c:formatCode>
                <c:ptCount val="5"/>
                <c:pt idx="0">
                  <c:v>1</c:v>
                </c:pt>
                <c:pt idx="1">
                  <c:v>4</c:v>
                </c:pt>
                <c:pt idx="2">
                  <c:v>7</c:v>
                </c:pt>
              </c:numCache>
            </c:numRef>
          </c:val>
        </c:ser>
        <c:axId val="88446080"/>
        <c:axId val="88447616"/>
      </c:barChart>
      <c:catAx>
        <c:axId val="88446080"/>
        <c:scaling>
          <c:orientation val="minMax"/>
        </c:scaling>
        <c:axPos val="b"/>
        <c:majorTickMark val="none"/>
        <c:tickLblPos val="nextTo"/>
        <c:crossAx val="88447616"/>
        <c:crosses val="autoZero"/>
        <c:auto val="1"/>
        <c:lblAlgn val="ctr"/>
        <c:lblOffset val="100"/>
      </c:catAx>
      <c:valAx>
        <c:axId val="88447616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ru-RU"/>
                  <a:t>Объем в сантиметрах</a:t>
                </a:r>
              </a:p>
            </c:rich>
          </c:tx>
          <c:layout>
            <c:manualLayout>
              <c:xMode val="edge"/>
              <c:yMode val="edge"/>
              <c:x val="7.4561403508771981E-2"/>
              <c:y val="0.15159517468330491"/>
            </c:manualLayout>
          </c:layout>
        </c:title>
        <c:numFmt formatCode="General" sourceLinked="1"/>
        <c:majorTickMark val="none"/>
        <c:tickLblPos val="nextTo"/>
        <c:crossAx val="88446080"/>
        <c:crosses val="autoZero"/>
        <c:crossBetween val="between"/>
      </c:valAx>
      <c:dTable>
        <c:showHorzBorder val="1"/>
        <c:showVertBorder val="1"/>
        <c:showOutline val="1"/>
        <c:showKeys val="1"/>
      </c:dTable>
      <c:spPr>
        <a:gradFill rotWithShape="1">
          <a:gsLst>
            <a:gs pos="0">
              <a:schemeClr val="dk1">
                <a:tint val="30000"/>
                <a:satMod val="250000"/>
              </a:schemeClr>
            </a:gs>
            <a:gs pos="72000">
              <a:schemeClr val="dk1">
                <a:tint val="75000"/>
                <a:satMod val="210000"/>
              </a:schemeClr>
            </a:gs>
            <a:gs pos="100000">
              <a:schemeClr val="dk1">
                <a:tint val="85000"/>
                <a:satMod val="210000"/>
              </a:schemeClr>
            </a:gs>
          </a:gsLst>
          <a:lin ang="5400000" scaled="1"/>
        </a:gradFill>
        <a:ln w="10000" cap="flat" cmpd="sng" algn="ctr">
          <a:solidFill>
            <a:schemeClr val="dk1"/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</c:spPr>
    </c:plotArea>
    <c:plotVisOnly val="1"/>
    <c:dispBlanksAs val="gap"/>
  </c:chart>
  <c:txPr>
    <a:bodyPr/>
    <a:lstStyle/>
    <a:p>
      <a:pPr>
        <a:defRPr sz="1800" b="1" cap="none" spc="0">
          <a:ln w="1905"/>
          <a:gradFill>
            <a:gsLst>
              <a:gs pos="0">
                <a:schemeClr val="accent6">
                  <a:shade val="20000"/>
                  <a:satMod val="200000"/>
                </a:schemeClr>
              </a:gs>
              <a:gs pos="78000">
                <a:schemeClr val="accent6">
                  <a:tint val="90000"/>
                  <a:shade val="89000"/>
                  <a:satMod val="220000"/>
                </a:schemeClr>
              </a:gs>
              <a:gs pos="100000">
                <a:schemeClr val="accent6">
                  <a:tint val="12000"/>
                  <a:satMod val="255000"/>
                </a:schemeClr>
              </a:gs>
            </a:gsLst>
            <a:lin ang="5400000"/>
          </a:gradFill>
          <a:effectLst>
            <a:innerShdw blurRad="69850" dist="43180" dir="5400000">
              <a:srgbClr val="000000">
                <a:alpha val="65000"/>
              </a:srgbClr>
            </a:innerShdw>
          </a:effectLst>
        </a:defRPr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12C97-4B3A-43D5-B28E-D8054FF5867B}" type="datetimeFigureOut">
              <a:rPr lang="ru-RU" smtClean="0"/>
              <a:pPr/>
              <a:t>17.01.2013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E843C652-F2F8-40B2-A015-01F9551796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12C97-4B3A-43D5-B28E-D8054FF5867B}" type="datetimeFigureOut">
              <a:rPr lang="ru-RU" smtClean="0"/>
              <a:pPr/>
              <a:t>17.01.2013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3C652-F2F8-40B2-A015-01F9551796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12C97-4B3A-43D5-B28E-D8054FF5867B}" type="datetimeFigureOut">
              <a:rPr lang="ru-RU" smtClean="0"/>
              <a:pPr/>
              <a:t>17.01.2013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3C652-F2F8-40B2-A015-01F9551796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12C97-4B3A-43D5-B28E-D8054FF5867B}" type="datetimeFigureOut">
              <a:rPr lang="ru-RU" smtClean="0"/>
              <a:pPr/>
              <a:t>17.01.2013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E843C652-F2F8-40B2-A015-01F9551796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12C97-4B3A-43D5-B28E-D8054FF5867B}" type="datetimeFigureOut">
              <a:rPr lang="ru-RU" smtClean="0"/>
              <a:pPr/>
              <a:t>17.01.2013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3C652-F2F8-40B2-A015-01F9551796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12C97-4B3A-43D5-B28E-D8054FF5867B}" type="datetimeFigureOut">
              <a:rPr lang="ru-RU" smtClean="0"/>
              <a:pPr/>
              <a:t>17.01.2013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3C652-F2F8-40B2-A015-01F9551796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12C97-4B3A-43D5-B28E-D8054FF5867B}" type="datetimeFigureOut">
              <a:rPr lang="ru-RU" smtClean="0"/>
              <a:pPr/>
              <a:t>17.01.2013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E843C652-F2F8-40B2-A015-01F9551796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12C97-4B3A-43D5-B28E-D8054FF5867B}" type="datetimeFigureOut">
              <a:rPr lang="ru-RU" smtClean="0"/>
              <a:pPr/>
              <a:t>17.01.2013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3C652-F2F8-40B2-A015-01F9551796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12C97-4B3A-43D5-B28E-D8054FF5867B}" type="datetimeFigureOut">
              <a:rPr lang="ru-RU" smtClean="0"/>
              <a:pPr/>
              <a:t>17.01.2013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3C652-F2F8-40B2-A015-01F9551796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12C97-4B3A-43D5-B28E-D8054FF5867B}" type="datetimeFigureOut">
              <a:rPr lang="ru-RU" smtClean="0"/>
              <a:pPr/>
              <a:t>17.01.2013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3C652-F2F8-40B2-A015-01F9551796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12C97-4B3A-43D5-B28E-D8054FF5867B}" type="datetimeFigureOut">
              <a:rPr lang="ru-RU" smtClean="0"/>
              <a:pPr/>
              <a:t>17.01.2013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3C652-F2F8-40B2-A015-01F9551796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5412C97-4B3A-43D5-B28E-D8054FF5867B}" type="datetimeFigureOut">
              <a:rPr lang="ru-RU" smtClean="0"/>
              <a:pPr/>
              <a:t>17.01.2013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843C652-F2F8-40B2-A015-01F9551796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7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02624" cy="1296143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Выращивание кристаллов неорганических веществ</a:t>
            </a:r>
            <a:endParaRPr lang="ru-RU" sz="3600" b="1" i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3357562"/>
            <a:ext cx="3786214" cy="3239790"/>
          </a:xfrm>
        </p:spPr>
        <p:txBody>
          <a:bodyPr>
            <a:normAutofit/>
          </a:bodyPr>
          <a:lstStyle/>
          <a:p>
            <a:pPr algn="ctr">
              <a:lnSpc>
                <a:spcPct val="80000"/>
              </a:lnSpc>
              <a:defRPr/>
            </a:pPr>
            <a:r>
              <a:rPr lang="ru-RU" b="1" dirty="0" smtClean="0">
                <a:solidFill>
                  <a:schemeClr val="tx1"/>
                </a:solidFill>
              </a:rPr>
              <a:t>Проект</a:t>
            </a:r>
          </a:p>
          <a:p>
            <a:pPr algn="ctr">
              <a:lnSpc>
                <a:spcPct val="80000"/>
              </a:lnSpc>
              <a:defRPr/>
            </a:pPr>
            <a:r>
              <a:rPr lang="ru-RU" b="1" dirty="0" err="1" smtClean="0">
                <a:solidFill>
                  <a:schemeClr val="tx1"/>
                </a:solidFill>
              </a:rPr>
              <a:t>Кийко</a:t>
            </a:r>
            <a:r>
              <a:rPr lang="ru-RU" b="1" dirty="0" smtClean="0">
                <a:solidFill>
                  <a:schemeClr val="tx1"/>
                </a:solidFill>
              </a:rPr>
              <a:t> Елизаветы</a:t>
            </a:r>
          </a:p>
          <a:p>
            <a:pPr algn="ctr">
              <a:lnSpc>
                <a:spcPct val="80000"/>
              </a:lnSpc>
              <a:defRPr/>
            </a:pPr>
            <a:r>
              <a:rPr lang="ru-RU" b="1" dirty="0" smtClean="0">
                <a:solidFill>
                  <a:schemeClr val="tx1"/>
                </a:solidFill>
              </a:rPr>
              <a:t>ученицы                               </a:t>
            </a:r>
            <a:r>
              <a:rPr lang="en-US" b="1" dirty="0" smtClean="0">
                <a:solidFill>
                  <a:schemeClr val="tx1"/>
                </a:solidFill>
              </a:rPr>
              <a:t>3</a:t>
            </a:r>
            <a:r>
              <a:rPr lang="ru-RU" b="1" dirty="0" smtClean="0">
                <a:solidFill>
                  <a:schemeClr val="tx1"/>
                </a:solidFill>
              </a:rPr>
              <a:t> Б </a:t>
            </a:r>
            <a:r>
              <a:rPr lang="ru-RU" b="1" dirty="0">
                <a:solidFill>
                  <a:schemeClr val="tx1"/>
                </a:solidFill>
              </a:rPr>
              <a:t>класса </a:t>
            </a:r>
          </a:p>
          <a:p>
            <a:pPr algn="ctr">
              <a:lnSpc>
                <a:spcPct val="80000"/>
              </a:lnSpc>
              <a:defRPr/>
            </a:pPr>
            <a:r>
              <a:rPr lang="ru-RU" b="1" dirty="0">
                <a:solidFill>
                  <a:schemeClr val="tx1"/>
                </a:solidFill>
              </a:rPr>
              <a:t>    МОУ «Гимназия №</a:t>
            </a:r>
            <a:r>
              <a:rPr lang="ru-RU" b="1" dirty="0" smtClean="0">
                <a:solidFill>
                  <a:schemeClr val="tx1"/>
                </a:solidFill>
              </a:rPr>
              <a:t>17</a:t>
            </a:r>
          </a:p>
          <a:p>
            <a:pPr algn="ctr">
              <a:lnSpc>
                <a:spcPct val="80000"/>
              </a:lnSpc>
              <a:defRPr/>
            </a:pPr>
            <a:r>
              <a:rPr lang="ru-RU" b="1" dirty="0" smtClean="0">
                <a:solidFill>
                  <a:schemeClr val="tx1"/>
                </a:solidFill>
              </a:rPr>
              <a:t>г.о. Электросталь</a:t>
            </a:r>
            <a:endParaRPr lang="en-US" b="1" dirty="0">
              <a:solidFill>
                <a:schemeClr val="tx1"/>
              </a:solidFill>
            </a:endParaRPr>
          </a:p>
          <a:p>
            <a:pPr algn="ctr">
              <a:lnSpc>
                <a:spcPct val="80000"/>
              </a:lnSpc>
              <a:defRPr/>
            </a:pPr>
            <a:r>
              <a:rPr lang="ru-RU" b="1" dirty="0" smtClean="0">
                <a:solidFill>
                  <a:schemeClr val="tx1"/>
                </a:solidFill>
              </a:rPr>
              <a:t>Руководитель </a:t>
            </a:r>
            <a:r>
              <a:rPr lang="ru-RU" b="1" dirty="0">
                <a:solidFill>
                  <a:schemeClr val="tx1"/>
                </a:solidFill>
              </a:rPr>
              <a:t>проекта</a:t>
            </a:r>
            <a:endParaRPr lang="en-US" b="1" dirty="0">
              <a:solidFill>
                <a:schemeClr val="tx1"/>
              </a:solidFill>
            </a:endParaRPr>
          </a:p>
          <a:p>
            <a:pPr algn="ctr">
              <a:lnSpc>
                <a:spcPct val="80000"/>
              </a:lnSpc>
              <a:defRPr/>
            </a:pPr>
            <a:r>
              <a:rPr lang="ru-RU" b="1" dirty="0">
                <a:solidFill>
                  <a:schemeClr val="tx1"/>
                </a:solidFill>
              </a:rPr>
              <a:t>   </a:t>
            </a:r>
            <a:r>
              <a:rPr lang="ru-RU" b="1" dirty="0" err="1" smtClean="0">
                <a:solidFill>
                  <a:schemeClr val="tx1"/>
                </a:solidFill>
              </a:rPr>
              <a:t>Ярулина</a:t>
            </a:r>
            <a:r>
              <a:rPr lang="ru-RU" b="1" dirty="0" smtClean="0">
                <a:solidFill>
                  <a:schemeClr val="tx1"/>
                </a:solidFill>
              </a:rPr>
              <a:t> Надежда Владимировна</a:t>
            </a:r>
            <a:endParaRPr lang="ru-RU" b="1" dirty="0">
              <a:solidFill>
                <a:schemeClr val="tx1"/>
              </a:solidFill>
            </a:endParaRPr>
          </a:p>
          <a:p>
            <a:pPr algn="ctr">
              <a:lnSpc>
                <a:spcPct val="80000"/>
              </a:lnSpc>
              <a:defRPr/>
            </a:pPr>
            <a:endParaRPr lang="ru-RU" b="1" dirty="0">
              <a:solidFill>
                <a:schemeClr val="tx1"/>
              </a:solidFill>
            </a:endParaRPr>
          </a:p>
          <a:p>
            <a:pPr>
              <a:lnSpc>
                <a:spcPct val="80000"/>
              </a:lnSpc>
              <a:defRPr/>
            </a:pP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1026" name="Picture 2" descr="I:\Фото кристаллов\каменная соль(кристалл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7620" y="1772816"/>
            <a:ext cx="4962852" cy="424454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="" xmlns:p14="http://schemas.microsoft.com/office/powerpoint/2010/main" val="420626112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i="1" dirty="0" smtClean="0"/>
              <a:t>Тщательно растворив порошок в кипятке, </a:t>
            </a:r>
            <a:br>
              <a:rPr lang="ru-RU" sz="2400" i="1" dirty="0" smtClean="0"/>
            </a:br>
            <a:r>
              <a:rPr lang="ru-RU" sz="2400" i="1" dirty="0" smtClean="0"/>
              <a:t>я опустила затравочный кристалл во флакон. </a:t>
            </a:r>
            <a:br>
              <a:rPr lang="ru-RU" sz="2400" i="1" dirty="0" smtClean="0"/>
            </a:br>
            <a:r>
              <a:rPr lang="ru-RU" sz="2400" i="1" dirty="0" smtClean="0"/>
              <a:t>Спустя 24 часа, сняла пробку и оставила флакон открытым.</a:t>
            </a:r>
            <a:br>
              <a:rPr lang="ru-RU" sz="2400" i="1" dirty="0" smtClean="0"/>
            </a:br>
            <a:endParaRPr lang="ru-RU" sz="2400" i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282" y="1668170"/>
            <a:ext cx="3643338" cy="43971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0" name="Picture 2" descr="I:\Фото кристаллов\IMG_255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28" y="1571612"/>
            <a:ext cx="3820984" cy="438473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81174735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88640"/>
            <a:ext cx="8686800" cy="1106760"/>
          </a:xfrm>
        </p:spPr>
        <p:txBody>
          <a:bodyPr>
            <a:normAutofit/>
          </a:bodyPr>
          <a:lstStyle/>
          <a:p>
            <a:pPr algn="ctr"/>
            <a:r>
              <a:rPr lang="ru-RU" sz="2800" i="1" dirty="0" smtClean="0"/>
              <a:t>В помещении поддерживалась постоянная температура 27 градусов</a:t>
            </a:r>
            <a:endParaRPr lang="ru-RU" sz="2800" i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0528" y="1268760"/>
            <a:ext cx="3996444" cy="340894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5" name="Picture 3" descr="I:\Фото кристаллов\IMG_255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196752"/>
            <a:ext cx="4104456" cy="337784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I:\Фото кристаллов\IMG_255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4147" y="3964037"/>
            <a:ext cx="4248472" cy="289396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29612987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5213" y="476672"/>
            <a:ext cx="8686800" cy="595536"/>
          </a:xfrm>
        </p:spPr>
        <p:txBody>
          <a:bodyPr>
            <a:normAutofit/>
          </a:bodyPr>
          <a:lstStyle/>
          <a:p>
            <a:pPr algn="ctr"/>
            <a:r>
              <a:rPr lang="ru-RU" sz="2800" b="1" i="1" dirty="0" smtClean="0"/>
              <a:t>Посмотрите, что происходит во флаконе…</a:t>
            </a:r>
            <a:endParaRPr lang="ru-RU" sz="2800" b="1" i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196752"/>
            <a:ext cx="4123184" cy="54006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2" name="Picture 6" descr="I:\Фото кристаллов\IMG_256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196752"/>
            <a:ext cx="4104455" cy="532859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Стрелка вправо 5"/>
          <p:cNvSpPr/>
          <p:nvPr/>
        </p:nvSpPr>
        <p:spPr>
          <a:xfrm>
            <a:off x="539552" y="4293096"/>
            <a:ext cx="1080120" cy="50405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15087009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85728"/>
            <a:ext cx="8686800" cy="1009672"/>
          </a:xfrm>
        </p:spPr>
        <p:txBody>
          <a:bodyPr>
            <a:noAutofit/>
          </a:bodyPr>
          <a:lstStyle/>
          <a:p>
            <a:pPr algn="ctr"/>
            <a:r>
              <a:rPr lang="ru-RU" sz="2800" i="1" dirty="0" smtClean="0"/>
              <a:t>А пока росли другие кристаллы, </a:t>
            </a:r>
            <a:br>
              <a:rPr lang="ru-RU" sz="2800" i="1" dirty="0" smtClean="0"/>
            </a:br>
            <a:r>
              <a:rPr lang="ru-RU" sz="2800" i="1" dirty="0" smtClean="0"/>
              <a:t>дедушка мне рассказал….</a:t>
            </a:r>
            <a:endParaRPr lang="ru-RU" sz="2800" i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1052736"/>
            <a:ext cx="4536504" cy="568863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2" name="Picture 2" descr="I:\Фото кристаллов\IMG_257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052736"/>
            <a:ext cx="4536504" cy="568863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23510747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I:\Фото кристаллов\IMG_257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13" y="153862"/>
            <a:ext cx="4476179" cy="39020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I:\Фото кристаллов\IMG_257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57163"/>
            <a:ext cx="4295376" cy="39020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I:\Фото кристаллов\IMG_257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3645024"/>
            <a:ext cx="4307928" cy="30963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="" xmlns:p14="http://schemas.microsoft.com/office/powerpoint/2010/main" val="168875885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I:\Фото кристаллов\IMG_257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05328"/>
            <a:ext cx="4464496" cy="664611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I:\Фото кристаллов\IMG_257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05328"/>
            <a:ext cx="4482158" cy="665742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трелка вправо 1"/>
          <p:cNvSpPr/>
          <p:nvPr/>
        </p:nvSpPr>
        <p:spPr>
          <a:xfrm>
            <a:off x="1763688" y="1556792"/>
            <a:ext cx="792088" cy="216024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2227317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/>
              <a:t>Эту таблицу я заполняла каждые 5 дней</a:t>
            </a:r>
            <a:endParaRPr lang="ru-RU" i="1" dirty="0"/>
          </a:p>
        </p:txBody>
      </p:sp>
      <p:graphicFrame>
        <p:nvGraphicFramePr>
          <p:cNvPr id="10" name="Объект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376961425"/>
              </p:ext>
            </p:extLst>
          </p:nvPr>
        </p:nvGraphicFramePr>
        <p:xfrm>
          <a:off x="251520" y="1340768"/>
          <a:ext cx="8686800" cy="53180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5005834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 smtClean="0"/>
              <a:t>И вот что у меня получилось</a:t>
            </a:r>
            <a:endParaRPr lang="ru-RU" i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4365104"/>
            <a:ext cx="6624736" cy="249289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8194" name="Picture 2" descr="I:\Фото кристаллов\IMG_259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340768"/>
            <a:ext cx="8496944" cy="295232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159628242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8000">
              <a:srgbClr val="1F621D"/>
            </a:gs>
            <a:gs pos="52000">
              <a:schemeClr val="accent1">
                <a:tint val="66000"/>
                <a:satMod val="160000"/>
              </a:schemeClr>
            </a:gs>
            <a:gs pos="41000">
              <a:srgbClr val="035105"/>
            </a:gs>
            <a:gs pos="100000">
              <a:schemeClr val="accent1">
                <a:tint val="23500"/>
                <a:satMod val="16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476250"/>
            <a:ext cx="8686800" cy="838200"/>
          </a:xfrm>
        </p:spPr>
        <p:txBody>
          <a:bodyPr/>
          <a:lstStyle/>
          <a:p>
            <a:r>
              <a:rPr lang="ru-RU" i="1" dirty="0" smtClean="0"/>
              <a:t>Неужели Я хозяйка медной горы</a:t>
            </a:r>
            <a:r>
              <a:rPr lang="ru-RU" i="1" dirty="0" smtClean="0"/>
              <a:t>?!</a:t>
            </a:r>
            <a:endParaRPr lang="ru-RU" i="1" dirty="0"/>
          </a:p>
        </p:txBody>
      </p:sp>
      <p:pic>
        <p:nvPicPr>
          <p:cNvPr id="1026" name="Picture 2" descr="C:\Users\Лиза\Desktop\крист фото\IMG_694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44824"/>
            <a:ext cx="2808312" cy="436840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Лиза\Desktop\крист фото\IMG_695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1907655"/>
            <a:ext cx="2679824" cy="295232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Лиза\Desktop\крист фото\IMG_695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6354" y="1772816"/>
            <a:ext cx="2628133" cy="39422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55226931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60648"/>
            <a:ext cx="8686800" cy="864096"/>
          </a:xfrm>
        </p:spPr>
        <p:txBody>
          <a:bodyPr/>
          <a:lstStyle/>
          <a:p>
            <a:pPr algn="ctr"/>
            <a:r>
              <a:rPr lang="ru-RU" i="1" dirty="0" smtClean="0"/>
              <a:t>Выводы, которые я сделала</a:t>
            </a:r>
            <a:endParaRPr lang="ru-RU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196752"/>
            <a:ext cx="8686800" cy="5616624"/>
          </a:xfrm>
        </p:spPr>
        <p:txBody>
          <a:bodyPr>
            <a:normAutofit fontScale="77500" lnSpcReduction="20000"/>
          </a:bodyPr>
          <a:lstStyle/>
          <a:p>
            <a:pPr marL="0" indent="0" algn="r">
              <a:buNone/>
            </a:pPr>
            <a:r>
              <a:rPr lang="ru-RU" sz="3400" i="1" dirty="0" smtClean="0">
                <a:latin typeface="Arial" pitchFamily="34" charset="0"/>
                <a:cs typeface="Arial" pitchFamily="34" charset="0"/>
              </a:rPr>
              <a:t>Осуществлен рост кристаллов на основе фосфора.</a:t>
            </a:r>
          </a:p>
          <a:p>
            <a:pPr marL="0" indent="0" algn="r">
              <a:buNone/>
            </a:pPr>
            <a:r>
              <a:rPr lang="ru-RU" sz="3400" i="1" dirty="0" smtClean="0"/>
              <a:t>            </a:t>
            </a:r>
          </a:p>
          <a:p>
            <a:pPr marL="0" indent="0" algn="r">
              <a:buNone/>
            </a:pPr>
            <a:endParaRPr lang="ru-RU" sz="3400" i="1" dirty="0"/>
          </a:p>
          <a:p>
            <a:pPr marL="0" indent="0" algn="r">
              <a:buNone/>
            </a:pPr>
            <a:endParaRPr lang="ru-RU" sz="3400" i="1" dirty="0" smtClean="0"/>
          </a:p>
          <a:p>
            <a:pPr marL="0" indent="0" algn="r">
              <a:buNone/>
            </a:pPr>
            <a:r>
              <a:rPr lang="ru-RU" sz="3400" i="1" dirty="0" smtClean="0"/>
              <a:t> </a:t>
            </a:r>
            <a:r>
              <a:rPr lang="ru-RU" sz="3400" i="1" dirty="0" smtClean="0">
                <a:latin typeface="Arial" pitchFamily="34" charset="0"/>
                <a:cs typeface="Arial" pitchFamily="34" charset="0"/>
              </a:rPr>
              <a:t>Я заметила,</a:t>
            </a:r>
          </a:p>
          <a:p>
            <a:pPr marL="0" indent="0" algn="r">
              <a:buNone/>
            </a:pPr>
            <a:r>
              <a:rPr lang="ru-RU" sz="3400" i="1" dirty="0" smtClean="0">
                <a:latin typeface="Arial" pitchFamily="34" charset="0"/>
                <a:cs typeface="Arial" pitchFamily="34" charset="0"/>
              </a:rPr>
              <a:t>что минимальной скоростью </a:t>
            </a:r>
          </a:p>
          <a:p>
            <a:pPr marL="0" indent="0" algn="r">
              <a:buNone/>
            </a:pPr>
            <a:r>
              <a:rPr lang="ru-RU" sz="3400" i="1" dirty="0" smtClean="0">
                <a:latin typeface="Arial" pitchFamily="34" charset="0"/>
                <a:cs typeface="Arial" pitchFamily="34" charset="0"/>
              </a:rPr>
              <a:t>   роста обладали </a:t>
            </a:r>
          </a:p>
          <a:p>
            <a:pPr marL="0" indent="0" algn="r">
              <a:buNone/>
            </a:pPr>
            <a:r>
              <a:rPr lang="ru-RU" sz="3400" i="1" dirty="0" smtClean="0">
                <a:latin typeface="Arial" pitchFamily="34" charset="0"/>
                <a:cs typeface="Arial" pitchFamily="34" charset="0"/>
              </a:rPr>
              <a:t>розовые кристаллы,</a:t>
            </a:r>
          </a:p>
          <a:p>
            <a:pPr marL="0" indent="0" algn="r">
              <a:buNone/>
            </a:pPr>
            <a:r>
              <a:rPr lang="ru-RU" sz="3400" i="1" dirty="0" smtClean="0">
                <a:latin typeface="Arial" pitchFamily="34" charset="0"/>
                <a:cs typeface="Arial" pitchFamily="34" charset="0"/>
              </a:rPr>
              <a:t> что указывает</a:t>
            </a:r>
          </a:p>
          <a:p>
            <a:pPr marL="0" indent="0" algn="r">
              <a:buNone/>
            </a:pPr>
            <a:r>
              <a:rPr lang="ru-RU" sz="3400" i="1" dirty="0" smtClean="0">
                <a:latin typeface="Arial" pitchFamily="34" charset="0"/>
                <a:cs typeface="Arial" pitchFamily="34" charset="0"/>
              </a:rPr>
              <a:t> на малую подвижность</a:t>
            </a:r>
          </a:p>
          <a:p>
            <a:pPr marL="0" indent="0" algn="r">
              <a:buNone/>
            </a:pPr>
            <a:r>
              <a:rPr lang="ru-RU" sz="3400" i="1" dirty="0" smtClean="0">
                <a:latin typeface="Arial" pitchFamily="34" charset="0"/>
                <a:cs typeface="Arial" pitchFamily="34" charset="0"/>
              </a:rPr>
              <a:t> их молекул или низкую</a:t>
            </a:r>
          </a:p>
          <a:p>
            <a:pPr marL="0" indent="0" algn="r">
              <a:buNone/>
            </a:pPr>
            <a:r>
              <a:rPr lang="ru-RU" sz="3400" i="1" dirty="0" smtClean="0">
                <a:latin typeface="Arial" pitchFamily="34" charset="0"/>
                <a:cs typeface="Arial" pitchFamily="34" charset="0"/>
              </a:rPr>
              <a:t> концентрацию раствора.</a:t>
            </a:r>
          </a:p>
          <a:p>
            <a:pPr algn="r"/>
            <a:endParaRPr lang="ru-RU" sz="2900" i="1" dirty="0">
              <a:latin typeface="Arial" pitchFamily="34" charset="0"/>
              <a:cs typeface="Arial" pitchFamily="34" charset="0"/>
            </a:endParaRPr>
          </a:p>
          <a:p>
            <a:pPr algn="r"/>
            <a:endParaRPr lang="ru-RU" sz="2600" i="1" dirty="0" smtClean="0">
              <a:latin typeface="Arial" pitchFamily="34" charset="0"/>
              <a:cs typeface="Arial" pitchFamily="34" charset="0"/>
            </a:endParaRPr>
          </a:p>
          <a:p>
            <a:pPr algn="r"/>
            <a:endParaRPr lang="ru-RU" sz="2400" i="1" dirty="0" smtClean="0">
              <a:latin typeface="Arial" pitchFamily="34" charset="0"/>
              <a:cs typeface="Arial" pitchFamily="34" charset="0"/>
            </a:endParaRPr>
          </a:p>
          <a:p>
            <a:pPr algn="r"/>
            <a:endParaRPr lang="ru-RU" sz="2400" i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6" descr="C:\Users\Лиза\Desktop\крист фото\IMG_69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2976" y="2000240"/>
            <a:ext cx="2786082" cy="41791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61431953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14290"/>
            <a:ext cx="8686800" cy="1214446"/>
          </a:xfrm>
        </p:spPr>
        <p:txBody>
          <a:bodyPr>
            <a:noAutofit/>
          </a:bodyPr>
          <a:lstStyle/>
          <a:p>
            <a:pPr algn="ctr"/>
            <a:r>
              <a:rPr lang="ru-RU" sz="2400" i="1" dirty="0" smtClean="0"/>
              <a:t>Цель работы:</a:t>
            </a:r>
            <a:r>
              <a:rPr lang="ru-RU" sz="1800" i="1" dirty="0" smtClean="0"/>
              <a:t/>
            </a:r>
            <a:br>
              <a:rPr lang="ru-RU" sz="1800" i="1" dirty="0" smtClean="0"/>
            </a:br>
            <a:r>
              <a:rPr lang="ru-RU" sz="1800" i="1" dirty="0" smtClean="0"/>
              <a:t>1) Осуществить эксперимент по выращиванию кристаллов 4-х видов.</a:t>
            </a:r>
            <a:br>
              <a:rPr lang="ru-RU" sz="1800" i="1" dirty="0" smtClean="0"/>
            </a:br>
            <a:r>
              <a:rPr lang="ru-RU" sz="1800" i="1" dirty="0" smtClean="0"/>
              <a:t>2) Оценить скорость роста кристаллов выбранных веществ.</a:t>
            </a:r>
            <a:endParaRPr lang="ru-RU" sz="18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412776"/>
            <a:ext cx="8686800" cy="5256584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endParaRPr lang="ru-RU" sz="1600" dirty="0" smtClean="0"/>
          </a:p>
          <a:p>
            <a:pPr marL="0" indent="0">
              <a:buNone/>
            </a:pPr>
            <a:endParaRPr lang="ru-RU" sz="1600" dirty="0"/>
          </a:p>
          <a:p>
            <a:pPr marL="0" indent="0">
              <a:buNone/>
            </a:pPr>
            <a:endParaRPr lang="ru-RU" sz="1600" dirty="0" smtClean="0"/>
          </a:p>
          <a:p>
            <a:pPr marL="0" indent="0">
              <a:buNone/>
            </a:pPr>
            <a:endParaRPr lang="ru-RU" sz="1600" dirty="0"/>
          </a:p>
          <a:p>
            <a:pPr marL="0" indent="0">
              <a:buNone/>
            </a:pPr>
            <a:endParaRPr lang="ru-RU" sz="1600" dirty="0" smtClean="0"/>
          </a:p>
          <a:p>
            <a:pPr marL="0" indent="0">
              <a:buNone/>
            </a:pPr>
            <a:endParaRPr lang="ru-RU" sz="1600" dirty="0"/>
          </a:p>
          <a:p>
            <a:pPr marL="0" indent="0">
              <a:buNone/>
            </a:pPr>
            <a:endParaRPr lang="ru-RU" sz="1600" dirty="0" smtClean="0"/>
          </a:p>
          <a:p>
            <a:pPr marL="0" indent="0">
              <a:buNone/>
            </a:pPr>
            <a:endParaRPr lang="ru-RU" sz="1600" dirty="0"/>
          </a:p>
          <a:p>
            <a:pPr marL="0" indent="0">
              <a:buNone/>
            </a:pPr>
            <a:endParaRPr lang="ru-RU" sz="1600" dirty="0" smtClean="0"/>
          </a:p>
          <a:p>
            <a:pPr marL="0" indent="0">
              <a:buNone/>
            </a:pPr>
            <a:endParaRPr lang="ru-RU" sz="1600" dirty="0"/>
          </a:p>
          <a:p>
            <a:pPr marL="0" indent="0">
              <a:buNone/>
            </a:pPr>
            <a:endParaRPr lang="ru-RU" sz="1600" dirty="0" smtClean="0"/>
          </a:p>
          <a:p>
            <a:pPr marL="0" indent="0">
              <a:buNone/>
            </a:pPr>
            <a:endParaRPr lang="ru-RU" sz="1600" dirty="0"/>
          </a:p>
          <a:p>
            <a:pPr marL="0" indent="0">
              <a:buNone/>
            </a:pPr>
            <a:endParaRPr lang="ru-RU" sz="1600" dirty="0" smtClean="0"/>
          </a:p>
          <a:p>
            <a:pPr marL="0" indent="0">
              <a:buNone/>
            </a:pPr>
            <a:endParaRPr lang="ru-RU" sz="1600" dirty="0" smtClean="0"/>
          </a:p>
          <a:p>
            <a:pPr marL="0" indent="0">
              <a:buNone/>
            </a:pPr>
            <a:endParaRPr lang="ru-RU" sz="1600" dirty="0"/>
          </a:p>
          <a:p>
            <a:pPr marL="0" indent="0">
              <a:buNone/>
            </a:pPr>
            <a:endParaRPr lang="ru-RU" sz="1600" dirty="0" smtClean="0"/>
          </a:p>
          <a:p>
            <a:pPr marL="0" indent="0">
              <a:buNone/>
            </a:pPr>
            <a:endParaRPr lang="ru-RU" sz="1600" dirty="0"/>
          </a:p>
          <a:p>
            <a:pPr marL="0" indent="0">
              <a:buNone/>
            </a:pPr>
            <a:endParaRPr lang="ru-RU" sz="1600" dirty="0" smtClean="0"/>
          </a:p>
          <a:p>
            <a:pPr marL="0" indent="0">
              <a:buNone/>
            </a:pPr>
            <a:endParaRPr lang="ru-RU" sz="1600" dirty="0"/>
          </a:p>
          <a:p>
            <a:pPr marL="0" indent="0" algn="ctr">
              <a:buNone/>
            </a:pPr>
            <a:endParaRPr lang="ru-RU" sz="3500" b="1" i="1" dirty="0" smtClean="0"/>
          </a:p>
          <a:p>
            <a:pPr marL="0" indent="0" algn="ctr">
              <a:buNone/>
            </a:pPr>
            <a:r>
              <a:rPr lang="ru-RU" sz="3500" b="1" i="1" dirty="0" smtClean="0"/>
              <a:t>Экспонаты из музеев по всей России</a:t>
            </a:r>
            <a:endParaRPr lang="ru-RU" sz="3500" b="1" i="1" dirty="0"/>
          </a:p>
        </p:txBody>
      </p:sp>
      <p:pic>
        <p:nvPicPr>
          <p:cNvPr id="2051" name="Picture 3" descr="C:\Users\Лиза\Desktop\iо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484784"/>
            <a:ext cx="3672408" cy="236485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Лиза\Desktop\iд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84784"/>
            <a:ext cx="3384376" cy="236485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Лиза\Desktop\э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4546" y="4000504"/>
            <a:ext cx="4320480" cy="19442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="" xmlns:p14="http://schemas.microsoft.com/office/powerpoint/2010/main" val="2078335635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3937" y="3659607"/>
            <a:ext cx="3010799" cy="272172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 descr="C:\Users\Лиза\Desktop\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908720"/>
            <a:ext cx="4306944" cy="266429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Лиза\Desktop\i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908720"/>
            <a:ext cx="3409007" cy="28607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Лиза\Desktop\p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933056"/>
            <a:ext cx="4176464" cy="261185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14290"/>
            <a:ext cx="8686800" cy="1084158"/>
          </a:xfrm>
        </p:spPr>
        <p:txBody>
          <a:bodyPr>
            <a:normAutofit/>
          </a:bodyPr>
          <a:lstStyle/>
          <a:p>
            <a:pPr algn="ctr"/>
            <a:r>
              <a:rPr lang="ru-RU" sz="2400" i="1" dirty="0" smtClean="0"/>
              <a:t>Природные камни хранят в себе холод, </a:t>
            </a:r>
            <a:br>
              <a:rPr lang="ru-RU" sz="2400" i="1" dirty="0" smtClean="0"/>
            </a:br>
            <a:r>
              <a:rPr lang="ru-RU" sz="2400" i="1" dirty="0" smtClean="0"/>
              <a:t>но в то же время они так красивы!</a:t>
            </a:r>
            <a:endParaRPr lang="ru-RU" sz="2400" i="1" dirty="0"/>
          </a:p>
        </p:txBody>
      </p:sp>
    </p:spTree>
    <p:extLst>
      <p:ext uri="{BB962C8B-B14F-4D97-AF65-F5344CB8AC3E}">
        <p14:creationId xmlns="" xmlns:p14="http://schemas.microsoft.com/office/powerpoint/2010/main" val="462333973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Лиза\Desktop\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667" y="544118"/>
            <a:ext cx="2161109" cy="237087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Лиза\Desktop\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7920" y="459606"/>
            <a:ext cx="2050544" cy="245538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/>
        </p:spPr>
      </p:pic>
      <p:pic>
        <p:nvPicPr>
          <p:cNvPr id="2052" name="Picture 4" descr="C:\Users\Лиза\Desktop\3 (2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1861" y="3645024"/>
            <a:ext cx="2736304" cy="288032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Лиза\Desktop\f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742542"/>
            <a:ext cx="2273202" cy="253595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Лиза\Desktop\i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7" y="548681"/>
            <a:ext cx="3528392" cy="288031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Users\Лиза\Desktop\photo436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0570" y="3724868"/>
            <a:ext cx="2292994" cy="252028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/>
        </p:spPr>
      </p:pic>
    </p:spTree>
    <p:extLst>
      <p:ext uri="{BB962C8B-B14F-4D97-AF65-F5344CB8AC3E}">
        <p14:creationId xmlns="" xmlns:p14="http://schemas.microsoft.com/office/powerpoint/2010/main" val="1211920179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Лиза\Desktop\3146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140968"/>
            <a:ext cx="4110555" cy="348064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Лиза\Desktop\783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140968"/>
            <a:ext cx="4333130" cy="357564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Лиза\Desktop\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89927"/>
            <a:ext cx="6264695" cy="288032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6237945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Лиза\Desktop\22773_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404664"/>
            <a:ext cx="2381250" cy="2448272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Лиза\Desktop\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455" y="425272"/>
            <a:ext cx="2448272" cy="2592288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Лиза\Desktop\77773470_4278666_3_2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3032" y="3212976"/>
            <a:ext cx="2309242" cy="34563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C:\Users\Лиза\Desktop\37629123_bazhov__hozyayka_mednoy_goruy_large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7" y="3212976"/>
            <a:ext cx="2592289" cy="34563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5" name="Picture 9" descr="C:\Users\Лиза\Desktop\283492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-171400"/>
            <a:ext cx="2880319" cy="6408712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="" xmlns:p14="http://schemas.microsoft.com/office/powerpoint/2010/main" val="3104236174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568952" cy="7056784"/>
          </a:xfrm>
        </p:spPr>
        <p:txBody>
          <a:bodyPr>
            <a:noAutofit/>
          </a:bodyPr>
          <a:lstStyle/>
          <a:p>
            <a:pPr algn="ctr"/>
            <a:r>
              <a:rPr lang="ru-RU" sz="2400" i="1" dirty="0">
                <a:solidFill>
                  <a:srgbClr val="4E3B30"/>
                </a:solidFill>
                <a:latin typeface="Arial" pitchFamily="34" charset="0"/>
                <a:cs typeface="Arial" pitchFamily="34" charset="0"/>
              </a:rPr>
              <a:t>Однажды мы с дедушкой посетили Московский музей минералогии</a:t>
            </a:r>
            <a:r>
              <a:rPr lang="en-US" sz="1800" b="1" i="1" dirty="0">
                <a:solidFill>
                  <a:srgbClr val="4E3B3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1800" b="1" i="1" dirty="0">
                <a:solidFill>
                  <a:srgbClr val="4E3B30"/>
                </a:solidFill>
                <a:latin typeface="Arial" pitchFamily="34" charset="0"/>
                <a:cs typeface="Arial" pitchFamily="34" charset="0"/>
              </a:rPr>
            </a:br>
            <a:r>
              <a:rPr lang="en-US" sz="1800" b="1" i="1" dirty="0">
                <a:solidFill>
                  <a:srgbClr val="4E3B3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1800" b="1" i="1" dirty="0">
                <a:solidFill>
                  <a:srgbClr val="4E3B30"/>
                </a:solidFill>
                <a:latin typeface="Arial" pitchFamily="34" charset="0"/>
                <a:cs typeface="Arial" pitchFamily="34" charset="0"/>
              </a:rPr>
            </a:br>
            <a:r>
              <a:rPr lang="ru-RU" sz="1800" b="1" i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1800" b="1" i="1" dirty="0" smtClean="0">
                <a:latin typeface="Arial" pitchFamily="34" charset="0"/>
                <a:cs typeface="Arial" pitchFamily="34" charset="0"/>
              </a:rPr>
            </a:br>
            <a:r>
              <a:rPr lang="ru-RU" sz="1800" b="1" i="1" dirty="0">
                <a:latin typeface="Arial" pitchFamily="34" charset="0"/>
                <a:cs typeface="Arial" pitchFamily="34" charset="0"/>
              </a:rPr>
              <a:t/>
            </a:r>
            <a:br>
              <a:rPr lang="ru-RU" sz="1800" b="1" i="1" dirty="0">
                <a:latin typeface="Arial" pitchFamily="34" charset="0"/>
                <a:cs typeface="Arial" pitchFamily="34" charset="0"/>
              </a:rPr>
            </a:br>
            <a:r>
              <a:rPr lang="ru-RU" sz="1800" b="1" i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1800" b="1" i="1" dirty="0" smtClean="0">
                <a:latin typeface="Arial" pitchFamily="34" charset="0"/>
                <a:cs typeface="Arial" pitchFamily="34" charset="0"/>
              </a:rPr>
            </a:br>
            <a:r>
              <a:rPr lang="ru-RU" sz="1800" b="1" i="1" dirty="0">
                <a:latin typeface="Arial" pitchFamily="34" charset="0"/>
                <a:cs typeface="Arial" pitchFamily="34" charset="0"/>
              </a:rPr>
              <a:t/>
            </a:r>
            <a:br>
              <a:rPr lang="ru-RU" sz="1800" b="1" i="1" dirty="0">
                <a:latin typeface="Arial" pitchFamily="34" charset="0"/>
                <a:cs typeface="Arial" pitchFamily="34" charset="0"/>
              </a:rPr>
            </a:br>
            <a:r>
              <a:rPr lang="en-US" sz="1800" b="1" i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1800" b="1" i="1" dirty="0" smtClean="0">
                <a:latin typeface="Arial" pitchFamily="34" charset="0"/>
                <a:cs typeface="Arial" pitchFamily="34" charset="0"/>
              </a:rPr>
            </a:br>
            <a:r>
              <a:rPr lang="en-US" sz="1800" b="1" i="1" dirty="0">
                <a:latin typeface="Arial" pitchFamily="34" charset="0"/>
                <a:cs typeface="Arial" pitchFamily="34" charset="0"/>
              </a:rPr>
              <a:t/>
            </a:r>
            <a:br>
              <a:rPr lang="en-US" sz="1800" b="1" i="1" dirty="0">
                <a:latin typeface="Arial" pitchFamily="34" charset="0"/>
                <a:cs typeface="Arial" pitchFamily="34" charset="0"/>
              </a:rPr>
            </a:br>
            <a:r>
              <a:rPr lang="en-US" sz="1800" b="1" i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1800" b="1" i="1" dirty="0" smtClean="0">
                <a:latin typeface="Arial" pitchFamily="34" charset="0"/>
                <a:cs typeface="Arial" pitchFamily="34" charset="0"/>
              </a:rPr>
            </a:br>
            <a:r>
              <a:rPr lang="en-US" sz="1800" b="1" i="1" dirty="0">
                <a:latin typeface="Arial" pitchFamily="34" charset="0"/>
                <a:cs typeface="Arial" pitchFamily="34" charset="0"/>
              </a:rPr>
              <a:t/>
            </a:r>
            <a:br>
              <a:rPr lang="en-US" sz="1800" b="1" i="1" dirty="0">
                <a:latin typeface="Arial" pitchFamily="34" charset="0"/>
                <a:cs typeface="Arial" pitchFamily="34" charset="0"/>
              </a:rPr>
            </a:br>
            <a:r>
              <a:rPr lang="en-US" sz="1800" b="1" i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1800" b="1" i="1" dirty="0" smtClean="0">
                <a:latin typeface="Arial" pitchFamily="34" charset="0"/>
                <a:cs typeface="Arial" pitchFamily="34" charset="0"/>
              </a:rPr>
            </a:br>
            <a:r>
              <a:rPr lang="en-US" sz="1800" b="1" i="1" dirty="0">
                <a:latin typeface="Arial" pitchFamily="34" charset="0"/>
                <a:cs typeface="Arial" pitchFamily="34" charset="0"/>
              </a:rPr>
              <a:t/>
            </a:r>
            <a:br>
              <a:rPr lang="en-US" sz="1800" b="1" i="1" dirty="0">
                <a:latin typeface="Arial" pitchFamily="34" charset="0"/>
                <a:cs typeface="Arial" pitchFamily="34" charset="0"/>
              </a:rPr>
            </a:br>
            <a:r>
              <a:rPr lang="en-US" sz="1800" b="1" i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1800" b="1" i="1" dirty="0" smtClean="0">
                <a:latin typeface="Arial" pitchFamily="34" charset="0"/>
                <a:cs typeface="Arial" pitchFamily="34" charset="0"/>
              </a:rPr>
            </a:br>
            <a:r>
              <a:rPr lang="en-US" sz="1800" b="1" i="1" dirty="0">
                <a:latin typeface="Arial" pitchFamily="34" charset="0"/>
                <a:cs typeface="Arial" pitchFamily="34" charset="0"/>
              </a:rPr>
              <a:t/>
            </a:r>
            <a:br>
              <a:rPr lang="en-US" sz="1800" b="1" i="1" dirty="0">
                <a:latin typeface="Arial" pitchFamily="34" charset="0"/>
                <a:cs typeface="Arial" pitchFamily="34" charset="0"/>
              </a:rPr>
            </a:br>
            <a:r>
              <a:rPr lang="en-US" sz="1800" b="1" i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1800" b="1" i="1" dirty="0" smtClean="0">
                <a:latin typeface="Arial" pitchFamily="34" charset="0"/>
                <a:cs typeface="Arial" pitchFamily="34" charset="0"/>
              </a:rPr>
            </a:br>
            <a:r>
              <a:rPr lang="en-US" sz="1800" b="1" i="1" dirty="0">
                <a:latin typeface="Arial" pitchFamily="34" charset="0"/>
                <a:cs typeface="Arial" pitchFamily="34" charset="0"/>
              </a:rPr>
              <a:t/>
            </a:r>
            <a:br>
              <a:rPr lang="en-US" sz="1800" b="1" i="1" dirty="0">
                <a:latin typeface="Arial" pitchFamily="34" charset="0"/>
                <a:cs typeface="Arial" pitchFamily="34" charset="0"/>
              </a:rPr>
            </a:br>
            <a:r>
              <a:rPr lang="en-US" sz="1800" b="1" i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1800" b="1" i="1" dirty="0" smtClean="0">
                <a:latin typeface="Arial" pitchFamily="34" charset="0"/>
                <a:cs typeface="Arial" pitchFamily="34" charset="0"/>
              </a:rPr>
            </a:br>
            <a:r>
              <a:rPr lang="en-US" sz="1800" b="1" i="1" dirty="0">
                <a:latin typeface="Arial" pitchFamily="34" charset="0"/>
                <a:cs typeface="Arial" pitchFamily="34" charset="0"/>
              </a:rPr>
              <a:t/>
            </a:r>
            <a:br>
              <a:rPr lang="en-US" sz="1800" b="1" i="1" dirty="0">
                <a:latin typeface="Arial" pitchFamily="34" charset="0"/>
                <a:cs typeface="Arial" pitchFamily="34" charset="0"/>
              </a:rPr>
            </a:br>
            <a:r>
              <a:rPr lang="en-US" sz="1800" b="1" i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1800" b="1" i="1" dirty="0" smtClean="0">
                <a:latin typeface="Arial" pitchFamily="34" charset="0"/>
                <a:cs typeface="Arial" pitchFamily="34" charset="0"/>
              </a:rPr>
            </a:br>
            <a:r>
              <a:rPr lang="en-US" sz="1800" b="1" i="1" dirty="0">
                <a:latin typeface="Arial" pitchFamily="34" charset="0"/>
                <a:cs typeface="Arial" pitchFamily="34" charset="0"/>
              </a:rPr>
              <a:t/>
            </a:r>
            <a:br>
              <a:rPr lang="en-US" sz="1800" b="1" i="1" dirty="0">
                <a:latin typeface="Arial" pitchFamily="34" charset="0"/>
                <a:cs typeface="Arial" pitchFamily="34" charset="0"/>
              </a:rPr>
            </a:br>
            <a:r>
              <a:rPr lang="en-US" sz="1800" b="1" i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1800" b="1" i="1" dirty="0" smtClean="0">
                <a:latin typeface="Arial" pitchFamily="34" charset="0"/>
                <a:cs typeface="Arial" pitchFamily="34" charset="0"/>
              </a:rPr>
            </a:br>
            <a:r>
              <a:rPr lang="ru-RU" sz="1800" b="1" i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1800" b="1" i="1" dirty="0" smtClean="0">
                <a:latin typeface="Arial" pitchFamily="34" charset="0"/>
                <a:cs typeface="Arial" pitchFamily="34" charset="0"/>
              </a:rPr>
            </a:br>
            <a:endParaRPr lang="ru-RU" sz="1800" b="1" i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2" descr="C:\Users\Лиза\Desktop\i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1934" y="1214422"/>
            <a:ext cx="3945620" cy="446307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C:\Users\Лиза\Desktop\IMG_392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596" y="4071942"/>
            <a:ext cx="3233355" cy="260065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336645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14290"/>
            <a:ext cx="8686800" cy="982462"/>
          </a:xfrm>
        </p:spPr>
        <p:txBody>
          <a:bodyPr>
            <a:normAutofit/>
          </a:bodyPr>
          <a:lstStyle/>
          <a:p>
            <a:pPr algn="ctr"/>
            <a:r>
              <a:rPr lang="ru-RU" i="1" dirty="0" smtClean="0"/>
              <a:t>я начинаю эксперимент</a:t>
            </a:r>
            <a:endParaRPr lang="ru-RU" i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268760"/>
            <a:ext cx="8784976" cy="55446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965879373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i="1" dirty="0" smtClean="0"/>
              <a:t>Я воспользовалась розовым, салатовым, голубым и белым порошком</a:t>
            </a:r>
            <a:endParaRPr lang="ru-RU" sz="2400" i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340768"/>
            <a:ext cx="8712968" cy="52565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415835273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1122</TotalTime>
  <Words>156</Words>
  <Application>Microsoft Office PowerPoint</Application>
  <PresentationFormat>Экран (4:3)</PresentationFormat>
  <Paragraphs>58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Трек</vt:lpstr>
      <vt:lpstr>Выращивание кристаллов неорганических веществ</vt:lpstr>
      <vt:lpstr>Цель работы: 1) Осуществить эксперимент по выращиванию кристаллов 4-х видов. 2) Оценить скорость роста кристаллов выбранных веществ.</vt:lpstr>
      <vt:lpstr>Природные камни хранят в себе холод,  но в то же время они так красивы!</vt:lpstr>
      <vt:lpstr>Слайд 4</vt:lpstr>
      <vt:lpstr>Слайд 5</vt:lpstr>
      <vt:lpstr>Слайд 6</vt:lpstr>
      <vt:lpstr>Однажды мы с дедушкой посетили Московский музей минералогии                      </vt:lpstr>
      <vt:lpstr>я начинаю эксперимент</vt:lpstr>
      <vt:lpstr>Я воспользовалась розовым, салатовым, голубым и белым порошком</vt:lpstr>
      <vt:lpstr>Тщательно растворив порошок в кипятке,  я опустила затравочный кристалл во флакон.  Спустя 24 часа, сняла пробку и оставила флакон открытым. </vt:lpstr>
      <vt:lpstr>В помещении поддерживалась постоянная температура 27 градусов</vt:lpstr>
      <vt:lpstr>Посмотрите, что происходит во флаконе…</vt:lpstr>
      <vt:lpstr>А пока росли другие кристаллы,  дедушка мне рассказал….</vt:lpstr>
      <vt:lpstr>Слайд 14</vt:lpstr>
      <vt:lpstr>Слайд 15</vt:lpstr>
      <vt:lpstr>Эту таблицу я заполняла каждые 5 дней</vt:lpstr>
      <vt:lpstr>И вот что у меня получилось</vt:lpstr>
      <vt:lpstr>Неужели Я хозяйка медной горы?!</vt:lpstr>
      <vt:lpstr>Выводы, которые я сделала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Выращивание кристаллов</dc:title>
  <dc:creator>Кийко Елизавета</dc:creator>
  <cp:lastModifiedBy>Пользователь</cp:lastModifiedBy>
  <cp:revision>74</cp:revision>
  <dcterms:created xsi:type="dcterms:W3CDTF">2012-10-04T09:43:45Z</dcterms:created>
  <dcterms:modified xsi:type="dcterms:W3CDTF">2013-01-17T18:43:07Z</dcterms:modified>
</cp:coreProperties>
</file>