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4" r:id="rId10"/>
    <p:sldId id="263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73" autoAdjust="0"/>
    <p:restoredTop sz="94697" autoAdjust="0"/>
  </p:normalViewPr>
  <p:slideViewPr>
    <p:cSldViewPr>
      <p:cViewPr>
        <p:scale>
          <a:sx n="50" d="100"/>
          <a:sy n="50" d="100"/>
        </p:scale>
        <p:origin x="-3763" y="-16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052A2-8603-4F1D-AA88-726F062EFA3A}" type="datetimeFigureOut">
              <a:rPr lang="ru-RU" smtClean="0"/>
              <a:pPr/>
              <a:t>11.05.2013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1349E-0736-45C4-B7BD-D99EE6D8D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052A2-8603-4F1D-AA88-726F062EFA3A}" type="datetimeFigureOut">
              <a:rPr lang="ru-RU" smtClean="0"/>
              <a:pPr/>
              <a:t>11.05.2013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1349E-0736-45C4-B7BD-D99EE6D8D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052A2-8603-4F1D-AA88-726F062EFA3A}" type="datetimeFigureOut">
              <a:rPr lang="ru-RU" smtClean="0"/>
              <a:pPr/>
              <a:t>11.05.2013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1349E-0736-45C4-B7BD-D99EE6D8D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052A2-8603-4F1D-AA88-726F062EFA3A}" type="datetimeFigureOut">
              <a:rPr lang="ru-RU" smtClean="0"/>
              <a:pPr/>
              <a:t>11.05.2013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1349E-0736-45C4-B7BD-D99EE6D8D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052A2-8603-4F1D-AA88-726F062EFA3A}" type="datetimeFigureOut">
              <a:rPr lang="ru-RU" smtClean="0"/>
              <a:pPr/>
              <a:t>11.05.2013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1349E-0736-45C4-B7BD-D99EE6D8D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052A2-8603-4F1D-AA88-726F062EFA3A}" type="datetimeFigureOut">
              <a:rPr lang="ru-RU" smtClean="0"/>
              <a:pPr/>
              <a:t>11.05.2013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1349E-0736-45C4-B7BD-D99EE6D8D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052A2-8603-4F1D-AA88-726F062EFA3A}" type="datetimeFigureOut">
              <a:rPr lang="ru-RU" smtClean="0"/>
              <a:pPr/>
              <a:t>11.05.2013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1349E-0736-45C4-B7BD-D99EE6D8D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052A2-8603-4F1D-AA88-726F062EFA3A}" type="datetimeFigureOut">
              <a:rPr lang="ru-RU" smtClean="0"/>
              <a:pPr/>
              <a:t>11.05.2013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5B1349E-0736-45C4-B7BD-D99EE6D8D01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052A2-8603-4F1D-AA88-726F062EFA3A}" type="datetimeFigureOut">
              <a:rPr lang="ru-RU" smtClean="0"/>
              <a:pPr/>
              <a:t>11.05.2013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1349E-0736-45C4-B7BD-D99EE6D8D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B052A2-8603-4F1D-AA88-726F062EFA3A}" type="datetimeFigureOut">
              <a:rPr lang="ru-RU" smtClean="0"/>
              <a:pPr/>
              <a:t>11.05.2013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B5B1349E-0736-45C4-B7BD-D99EE6D8D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2DB052A2-8603-4F1D-AA88-726F062EFA3A}" type="datetimeFigureOut">
              <a:rPr lang="ru-RU" smtClean="0"/>
              <a:pPr/>
              <a:t>11.05.2013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1349E-0736-45C4-B7BD-D99EE6D8D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DB052A2-8603-4F1D-AA88-726F062EFA3A}" type="datetimeFigureOut">
              <a:rPr lang="ru-RU" smtClean="0"/>
              <a:pPr/>
              <a:t>11.05.2013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B5B1349E-0736-45C4-B7BD-D99EE6D8D01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Проект Курение\Marlboro-brand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908720"/>
            <a:ext cx="6480048" cy="2301240"/>
          </a:xfrm>
          <a:ln>
            <a:noFill/>
          </a:ln>
        </p:spPr>
        <p:txBody>
          <a:bodyPr>
            <a:normAutofit/>
          </a:bodyPr>
          <a:lstStyle/>
          <a:p>
            <a:r>
              <a:rPr lang="ru-RU" sz="4800" b="1" dirty="0" smtClean="0">
                <a:ln w="19050">
                  <a:solidFill>
                    <a:schemeClr val="tx1"/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Почему люди курят?</a:t>
            </a:r>
            <a:endParaRPr lang="ru-RU" sz="4800" b="1" dirty="0">
              <a:ln w="19050">
                <a:solidFill>
                  <a:schemeClr val="tx1"/>
                </a:solidFill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91680" y="4365104"/>
            <a:ext cx="6400800" cy="1752600"/>
          </a:xfrm>
          <a:ln>
            <a:noFill/>
          </a:ln>
        </p:spPr>
        <p:txBody>
          <a:bodyPr>
            <a:normAutofit/>
          </a:bodyPr>
          <a:lstStyle/>
          <a:p>
            <a:pPr algn="r"/>
            <a:r>
              <a:rPr lang="ru-RU" sz="2400" spc="300" dirty="0" err="1" smtClean="0">
                <a:ln>
                  <a:solidFill>
                    <a:schemeClr val="tx1"/>
                  </a:solidFill>
                </a:ln>
                <a:latin typeface="Tahoma" pitchFamily="34" charset="0"/>
                <a:ea typeface="Tahoma" pitchFamily="34" charset="0"/>
                <a:cs typeface="Tahoma" pitchFamily="34" charset="0"/>
              </a:rPr>
              <a:t>Комова</a:t>
            </a:r>
            <a:r>
              <a:rPr lang="ru-RU" sz="2400" spc="300" dirty="0" smtClean="0">
                <a:ln>
                  <a:solidFill>
                    <a:schemeClr val="tx1"/>
                  </a:solidFill>
                </a:ln>
                <a:latin typeface="Tahoma" pitchFamily="34" charset="0"/>
                <a:ea typeface="Tahoma" pitchFamily="34" charset="0"/>
                <a:cs typeface="Tahoma" pitchFamily="34" charset="0"/>
              </a:rPr>
              <a:t> Мария</a:t>
            </a:r>
          </a:p>
          <a:p>
            <a:pPr algn="r"/>
            <a:r>
              <a:rPr lang="ru-RU" sz="2400" spc="300" dirty="0" smtClean="0">
                <a:ln>
                  <a:solidFill>
                    <a:schemeClr val="tx1"/>
                  </a:solidFill>
                </a:ln>
                <a:latin typeface="Tahoma" pitchFamily="34" charset="0"/>
                <a:ea typeface="Tahoma" pitchFamily="34" charset="0"/>
                <a:cs typeface="Tahoma" pitchFamily="34" charset="0"/>
              </a:rPr>
              <a:t>7 «Б»</a:t>
            </a:r>
          </a:p>
          <a:p>
            <a:pPr algn="r"/>
            <a:r>
              <a:rPr lang="ru-RU" sz="2400" spc="300" dirty="0" smtClean="0">
                <a:ln>
                  <a:solidFill>
                    <a:schemeClr val="tx1"/>
                  </a:solidFill>
                </a:ln>
                <a:latin typeface="Tahoma" pitchFamily="34" charset="0"/>
                <a:ea typeface="Tahoma" pitchFamily="34" charset="0"/>
                <a:cs typeface="Tahoma" pitchFamily="34" charset="0"/>
              </a:rPr>
              <a:t>Лицей №136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F:\Проект Курение\url.jpg"/>
          <p:cNvPicPr>
            <a:picLocks noChangeAspect="1" noChangeArrowheads="1"/>
          </p:cNvPicPr>
          <p:nvPr/>
        </p:nvPicPr>
        <p:blipFill>
          <a:blip r:embed="rId2" cstate="print">
            <a:lum bright="-58000" contrast="-80000"/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Вывод: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764704"/>
            <a:ext cx="8147248" cy="5544616"/>
          </a:xfrm>
        </p:spPr>
        <p:txBody>
          <a:bodyPr>
            <a:noAutofit/>
          </a:bodyPr>
          <a:lstStyle/>
          <a:p>
            <a:pPr marL="0">
              <a:buNone/>
            </a:pP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980728"/>
            <a:ext cx="835292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Н</a:t>
            </a:r>
            <a:r>
              <a:rPr lang="ru-RU" sz="1400" dirty="0" smtClean="0"/>
              <a:t>адо сказать, что никотин – это яд медленного действия, он разрушает организм изнутри, на протяжении многих лет. Мало того, ведь курильщик губит не только себя, но и людей, которые его окружают, ведь в дыме от табака содержится около 200 вредных веществ, которые отравляют человека и окружающую среду.</a:t>
            </a:r>
          </a:p>
          <a:p>
            <a:r>
              <a:rPr lang="ru-RU" sz="1400" dirty="0" smtClean="0"/>
              <a:t>Курение сильнейшим образом подрывает здоровье человека. Каждому необходимо это как можно глубже понять и осознать. Никто не должен добровольно разрушать свой организм.</a:t>
            </a:r>
          </a:p>
          <a:p>
            <a:r>
              <a:rPr lang="ru-RU" sz="1400" dirty="0" smtClean="0"/>
              <a:t>Продажей табачных изделий должны заниматься только фирменные магазины и палатки, а не все торговые точки. Нужно запретить рекламу таких товаров, и продажу их детям и подросткам. Утверждение здорового образа жизни - важная общегосударственная задача. Всеми силами способствовать ее решению - долг всех людей, каждого жителя нашей страны.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Цели и задачи: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noFill/>
          </a:ln>
        </p:spPr>
        <p:txBody>
          <a:bodyPr>
            <a:normAutofit/>
          </a:bodyPr>
          <a:lstStyle/>
          <a:p>
            <a:r>
              <a:rPr lang="ru-RU" dirty="0" smtClean="0"/>
              <a:t>Цель : Узнать основные причины курения табака людьми</a:t>
            </a:r>
          </a:p>
          <a:p>
            <a:r>
              <a:rPr lang="ru-RU" dirty="0" smtClean="0"/>
              <a:t>Задачи:</a:t>
            </a:r>
          </a:p>
          <a:p>
            <a:pPr>
              <a:buNone/>
            </a:pPr>
            <a:r>
              <a:rPr lang="ru-RU" dirty="0" smtClean="0"/>
              <a:t>   История табака</a:t>
            </a:r>
          </a:p>
          <a:p>
            <a:pPr>
              <a:buNone/>
            </a:pPr>
            <a:r>
              <a:rPr lang="ru-RU" dirty="0" smtClean="0"/>
              <a:t>   Табак в наше время</a:t>
            </a:r>
          </a:p>
          <a:p>
            <a:pPr>
              <a:buNone/>
            </a:pPr>
            <a:r>
              <a:rPr lang="ru-RU" dirty="0"/>
              <a:t> </a:t>
            </a:r>
            <a:r>
              <a:rPr lang="ru-RU" dirty="0" smtClean="0"/>
              <a:t>  Откуда появляется зависимость</a:t>
            </a:r>
          </a:p>
          <a:p>
            <a:pPr>
              <a:buNone/>
            </a:pPr>
            <a:r>
              <a:rPr lang="ru-RU" dirty="0" smtClean="0"/>
              <a:t>   Какие бывают последствия от курения</a:t>
            </a:r>
          </a:p>
          <a:p>
            <a:pPr>
              <a:buNone/>
            </a:pPr>
            <a:r>
              <a:rPr lang="ru-RU" dirty="0" smtClean="0"/>
              <a:t>   Как люди борются с курением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F:\Проект Курение\indians-smoking-300x225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5868144" y="260648"/>
            <a:ext cx="2382011" cy="178650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7467600" cy="1143000"/>
          </a:xfrm>
        </p:spPr>
        <p:txBody>
          <a:bodyPr/>
          <a:lstStyle/>
          <a:p>
            <a:r>
              <a:rPr lang="ru-RU" dirty="0" smtClean="0"/>
              <a:t>История табака</a:t>
            </a:r>
            <a:endParaRPr lang="ru-RU" dirty="0"/>
          </a:p>
        </p:txBody>
      </p:sp>
      <p:pic>
        <p:nvPicPr>
          <p:cNvPr id="1026" name="Picture 2" descr="X:\CAT\Картинки\1318952442_kolumb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556792"/>
            <a:ext cx="4876800" cy="3878580"/>
          </a:xfrm>
          <a:prstGeom prst="rect">
            <a:avLst/>
          </a:prstGeom>
          <a:noFill/>
        </p:spPr>
      </p:pic>
      <p:pic>
        <p:nvPicPr>
          <p:cNvPr id="1027" name="Picture 3" descr="X:\CAT\Картинки\petr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3429000"/>
            <a:ext cx="3022352" cy="31070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Табак в наше время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То, что дымит</a:t>
            </a:r>
          </a:p>
        </p:txBody>
      </p:sp>
      <p:pic>
        <p:nvPicPr>
          <p:cNvPr id="1026" name="Picture 2" descr="X:\CAT\Картинки\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216" y="4797152"/>
            <a:ext cx="2400300" cy="1905000"/>
          </a:xfrm>
          <a:prstGeom prst="rect">
            <a:avLst/>
          </a:prstGeom>
          <a:noFill/>
        </p:spPr>
      </p:pic>
      <p:pic>
        <p:nvPicPr>
          <p:cNvPr id="4" name="Picture 2" descr="X:\CAT\Картинки\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772816"/>
            <a:ext cx="2952328" cy="1968219"/>
          </a:xfrm>
          <a:prstGeom prst="rect">
            <a:avLst/>
          </a:prstGeom>
          <a:noFill/>
        </p:spPr>
      </p:pic>
      <p:pic>
        <p:nvPicPr>
          <p:cNvPr id="1027" name="Picture 3" descr="X:\CAT\Картинки\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1484784"/>
            <a:ext cx="2524125" cy="1809750"/>
          </a:xfrm>
          <a:prstGeom prst="rect">
            <a:avLst/>
          </a:prstGeom>
          <a:noFill/>
        </p:spPr>
      </p:pic>
      <p:pic>
        <p:nvPicPr>
          <p:cNvPr id="1028" name="Picture 4" descr="X:\CAT\Картинки\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4327414"/>
            <a:ext cx="2344723" cy="2530586"/>
          </a:xfrm>
          <a:prstGeom prst="rect">
            <a:avLst/>
          </a:prstGeom>
          <a:noFill/>
        </p:spPr>
      </p:pic>
      <p:pic>
        <p:nvPicPr>
          <p:cNvPr id="1032" name="Picture 8" descr="X:\CAT\Картинки\2203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707904" y="2934494"/>
            <a:ext cx="2520280" cy="18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Табак в наше время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773015"/>
          </a:xfrm>
        </p:spPr>
        <p:txBody>
          <a:bodyPr>
            <a:normAutofit/>
          </a:bodyPr>
          <a:lstStyle/>
          <a:p>
            <a:r>
              <a:rPr lang="ru-RU" b="1" dirty="0" smtClean="0"/>
              <a:t>То, что не дымит</a:t>
            </a:r>
          </a:p>
        </p:txBody>
      </p:sp>
      <p:pic>
        <p:nvPicPr>
          <p:cNvPr id="3078" name="Picture 6" descr="X:\CAT\Картинки\nas01.jp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4880568"/>
            <a:ext cx="2775343" cy="1977432"/>
          </a:xfrm>
          <a:prstGeom prst="rect">
            <a:avLst/>
          </a:prstGeom>
          <a:noFill/>
        </p:spPr>
      </p:pic>
      <p:pic>
        <p:nvPicPr>
          <p:cNvPr id="2050" name="Picture 2" descr="X:\CAT\Картинки\07ъ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4700540"/>
            <a:ext cx="2880320" cy="2157460"/>
          </a:xfrm>
          <a:prstGeom prst="rect">
            <a:avLst/>
          </a:prstGeom>
          <a:noFill/>
        </p:spPr>
      </p:pic>
      <p:pic>
        <p:nvPicPr>
          <p:cNvPr id="2051" name="Picture 3" descr="X:\CAT\Картинки\0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1268760"/>
            <a:ext cx="3268569" cy="2448272"/>
          </a:xfrm>
          <a:prstGeom prst="rect">
            <a:avLst/>
          </a:prstGeom>
          <a:noFill/>
        </p:spPr>
      </p:pic>
      <p:pic>
        <p:nvPicPr>
          <p:cNvPr id="2054" name="Picture 6" descr="X:\CAT\Картинки\1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2564904"/>
            <a:ext cx="2489362" cy="18722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F:\Проект Курение\url.jpg"/>
          <p:cNvPicPr>
            <a:picLocks noChangeAspect="1" noChangeArrowheads="1"/>
          </p:cNvPicPr>
          <p:nvPr/>
        </p:nvPicPr>
        <p:blipFill>
          <a:blip r:embed="rId2" cstate="print">
            <a:lum bright="-58000" contrast="-80000"/>
          </a:blip>
          <a:srcRect/>
          <a:stretch>
            <a:fillRect/>
          </a:stretch>
        </p:blipFill>
        <p:spPr bwMode="auto">
          <a:xfrm>
            <a:off x="0" y="1"/>
            <a:ext cx="9143999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Откуда появляется зависимость</a:t>
            </a:r>
            <a:endParaRPr lang="ru-RU" dirty="0"/>
          </a:p>
        </p:txBody>
      </p:sp>
      <p:pic>
        <p:nvPicPr>
          <p:cNvPr id="5" name="Picture 2" descr="X:\CAT\Картинки\6191532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556792"/>
            <a:ext cx="3810000" cy="2667000"/>
          </a:xfrm>
          <a:prstGeom prst="rect">
            <a:avLst/>
          </a:prstGeom>
          <a:noFill/>
        </p:spPr>
      </p:pic>
      <p:pic>
        <p:nvPicPr>
          <p:cNvPr id="4100" name="Picture 4" descr="X:\CAT\Картинки\images.jpg44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2564904"/>
            <a:ext cx="2581275" cy="1714500"/>
          </a:xfrm>
          <a:prstGeom prst="rect">
            <a:avLst/>
          </a:prstGeom>
          <a:noFill/>
        </p:spPr>
      </p:pic>
      <p:pic>
        <p:nvPicPr>
          <p:cNvPr id="3074" name="Picture 2" descr="X:\CAT\Картинки\2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5816" y="4589748"/>
            <a:ext cx="3024336" cy="22682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620688"/>
            <a:ext cx="5040560" cy="114300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Какие бывают последствия от курения</a:t>
            </a:r>
            <a:endParaRPr lang="ru-RU" sz="3200" dirty="0"/>
          </a:p>
        </p:txBody>
      </p:sp>
      <p:pic>
        <p:nvPicPr>
          <p:cNvPr id="5122" name="Picture 2" descr="X:\CAT\Картинки\imgres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260648"/>
            <a:ext cx="2863205" cy="286320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2060848"/>
            <a:ext cx="7992888" cy="4525963"/>
          </a:xfrm>
        </p:spPr>
        <p:txBody>
          <a:bodyPr>
            <a:noAutofit/>
          </a:bodyPr>
          <a:lstStyle/>
          <a:p>
            <a:pPr marL="0">
              <a:buNone/>
            </a:pPr>
            <a:r>
              <a:rPr lang="ru-RU" sz="1200" dirty="0" smtClean="0"/>
              <a:t>Табак - один из наиболее мощных канцерогенов, вызывающих онкологические заболевания легких, трахеи, бронхов, гортани, горла, пищевода и т.д. Курение является причиной заболеваний многих органов человеческого организма: мозга, гортани, сердца, почек, плода у женщин, мочевого пузыря, кровеносных сосудов, языка, легких, позвоночника, поджелудочной железы, желудка, матки у женщин.</a:t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В первую очередь страдают органы дыхания. 98% смертей от рака гортани, 96% смертей от рака легких, 75% смертей от хронического бронхита и эмфиземы легких обусловлены курением. Табачный дым содержит более 4000 химических соединений, более сорока, из которых, вызывают рак, а также несколько сотен ядов, включая никотин, цианид, мышьяк, формальдегид, углекислый газ, окись углерода, синильную кислоту и т.д.</a:t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В сигаретном дыме присутствуют радиоактивные вещества: полоний, свинец, висмут. </a:t>
            </a:r>
            <a:br>
              <a:rPr lang="ru-RU" sz="1200" dirty="0" smtClean="0"/>
            </a:br>
            <a:r>
              <a:rPr lang="ru-RU" sz="1200" dirty="0" smtClean="0"/>
              <a:t>Пачка сигарет в день - это около 500 рентген облучения за год!</a:t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Никотин по своим фармакологическим свойствам и воздействию близок к наркотическим препаратам - героину и кокаину, и вызывает развитие зависимости.</a:t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Более того, пагубному воздействию подвергаются и органы некурящих людей, но кто вынужден вдыхать дым из окружающего воздуха. Курение приводит к старению кожи, разрушая ее главный структурный элемент - коллаген.</a:t>
            </a:r>
            <a:br>
              <a:rPr lang="ru-RU" sz="1200" dirty="0" smtClean="0"/>
            </a:br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А нарушение мозгового кровообращения приводит не только к закупорке сосудов головного мозга (и в последствие к инсульту), но и к нарушению функций памяти: курильщик попросту постепенно тупеет. В результате постоянного курения в первую очередь сосуды мозга находятся в состоянии постоянного спазма.</a:t>
            </a:r>
          </a:p>
          <a:p>
            <a:pPr marL="0"/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800" dirty="0" smtClean="0"/>
              <a:t>Какие бывают последствия от курения</a:t>
            </a:r>
            <a:endParaRPr lang="ru-RU" dirty="0"/>
          </a:p>
        </p:txBody>
      </p:sp>
      <p:pic>
        <p:nvPicPr>
          <p:cNvPr id="4098" name="Picture 2" descr="X:\CAT\Картинки\elektronnie-sigareti-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3024336" cy="2268252"/>
          </a:xfrm>
          <a:prstGeom prst="rect">
            <a:avLst/>
          </a:prstGeom>
          <a:noFill/>
        </p:spPr>
      </p:pic>
      <p:pic>
        <p:nvPicPr>
          <p:cNvPr id="4099" name="Picture 3" descr="X:\CAT\Картинки\images.jpg2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124744"/>
            <a:ext cx="2943225" cy="1552575"/>
          </a:xfrm>
          <a:prstGeom prst="rect">
            <a:avLst/>
          </a:prstGeom>
          <a:noFill/>
        </p:spPr>
      </p:pic>
      <p:pic>
        <p:nvPicPr>
          <p:cNvPr id="4100" name="Picture 4" descr="X:\CAT\Картинки\images.jpg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4581128"/>
            <a:ext cx="2619375" cy="1743075"/>
          </a:xfrm>
          <a:prstGeom prst="rect">
            <a:avLst/>
          </a:prstGeom>
          <a:noFill/>
        </p:spPr>
      </p:pic>
      <p:pic>
        <p:nvPicPr>
          <p:cNvPr id="4101" name="Picture 5" descr="X:\CAT\Картинки\nasvay-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07904" y="2780928"/>
            <a:ext cx="2409056" cy="1800769"/>
          </a:xfrm>
          <a:prstGeom prst="rect">
            <a:avLst/>
          </a:prstGeom>
          <a:noFill/>
        </p:spPr>
      </p:pic>
      <p:pic>
        <p:nvPicPr>
          <p:cNvPr id="4102" name="Picture 6" descr="X:\CAT\Картинки\images.jpg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28184" y="4725144"/>
            <a:ext cx="2419350" cy="1885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Как люди борются с курением</a:t>
            </a:r>
            <a:endParaRPr lang="ru-RU" dirty="0"/>
          </a:p>
        </p:txBody>
      </p:sp>
      <p:pic>
        <p:nvPicPr>
          <p:cNvPr id="6147" name="Picture 3" descr="X:\CAT\Картинки\701973w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340768"/>
            <a:ext cx="4608511" cy="3456383"/>
          </a:xfrm>
          <a:prstGeom prst="rect">
            <a:avLst/>
          </a:prstGeom>
          <a:noFill/>
        </p:spPr>
      </p:pic>
      <p:pic>
        <p:nvPicPr>
          <p:cNvPr id="6149" name="Picture 5" descr="X:\CAT\Картинки\RIA-708670-Preview.jpg.1000x297x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43600" y="4760376"/>
            <a:ext cx="3600400" cy="2097624"/>
          </a:xfrm>
          <a:prstGeom prst="rect">
            <a:avLst/>
          </a:prstGeom>
          <a:noFill/>
        </p:spPr>
      </p:pic>
      <p:pic>
        <p:nvPicPr>
          <p:cNvPr id="6150" name="Picture 6" descr="X:\CAT\Картинки\images.jpg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1340768"/>
            <a:ext cx="2390775" cy="1914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EFEFE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441</TotalTime>
  <Words>293</Words>
  <Application>Microsoft Office PowerPoint</Application>
  <PresentationFormat>Экран (4:3)</PresentationFormat>
  <Paragraphs>27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Техническая</vt:lpstr>
      <vt:lpstr>Почему люди курят?</vt:lpstr>
      <vt:lpstr>Цели и задачи:</vt:lpstr>
      <vt:lpstr>История табака</vt:lpstr>
      <vt:lpstr>Табак в наше время</vt:lpstr>
      <vt:lpstr>Табак в наше время</vt:lpstr>
      <vt:lpstr>Откуда появляется зависимость</vt:lpstr>
      <vt:lpstr>Какие бывают последствия от курения</vt:lpstr>
      <vt:lpstr>Какие бывают последствия от курения</vt:lpstr>
      <vt:lpstr> Как люди борются с курением</vt:lpstr>
      <vt:lpstr>Вывод: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Почему люди курят?</dc:title>
  <dc:creator>Nevajno</dc:creator>
  <cp:lastModifiedBy>Nevajno</cp:lastModifiedBy>
  <cp:revision>39</cp:revision>
  <dcterms:created xsi:type="dcterms:W3CDTF">2013-03-16T01:11:00Z</dcterms:created>
  <dcterms:modified xsi:type="dcterms:W3CDTF">2013-05-11T02:00:43Z</dcterms:modified>
</cp:coreProperties>
</file>