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61" r:id="rId7"/>
    <p:sldId id="262" r:id="rId8"/>
    <p:sldId id="263" r:id="rId9"/>
    <p:sldId id="266"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0033CC"/>
    <a:srgbClr val="FFCC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4472" autoAdjust="0"/>
    <p:restoredTop sz="94660"/>
  </p:normalViewPr>
  <p:slideViewPr>
    <p:cSldViewPr>
      <p:cViewPr varScale="1">
        <p:scale>
          <a:sx n="69" d="100"/>
          <a:sy n="69" d="100"/>
        </p:scale>
        <p:origin x="-58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Заголовок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Дата 29"/>
          <p:cNvSpPr>
            <a:spLocks noGrp="1"/>
          </p:cNvSpPr>
          <p:nvPr>
            <p:ph type="dt" sz="half" idx="10"/>
          </p:nvPr>
        </p:nvSpPr>
        <p:spPr/>
        <p:txBody>
          <a:bodyPr/>
          <a:lstStyle/>
          <a:p>
            <a:fld id="{8B9D28B1-1E04-4753-80C4-700FB93EA10E}" type="datetimeFigureOut">
              <a:rPr lang="ru-RU" smtClean="0"/>
              <a:pPr/>
              <a:t>25.01.2013</a:t>
            </a:fld>
            <a:endParaRPr lang="ru-RU"/>
          </a:p>
        </p:txBody>
      </p:sp>
      <p:sp>
        <p:nvSpPr>
          <p:cNvPr id="19" name="Нижний колонтитул 18"/>
          <p:cNvSpPr>
            <a:spLocks noGrp="1"/>
          </p:cNvSpPr>
          <p:nvPr>
            <p:ph type="ftr" sz="quarter" idx="11"/>
          </p:nvPr>
        </p:nvSpPr>
        <p:spPr/>
        <p:txBody>
          <a:bodyPr/>
          <a:lstStyle/>
          <a:p>
            <a:endParaRPr lang="ru-RU"/>
          </a:p>
        </p:txBody>
      </p:sp>
      <p:sp>
        <p:nvSpPr>
          <p:cNvPr id="27" name="Номер слайда 26"/>
          <p:cNvSpPr>
            <a:spLocks noGrp="1"/>
          </p:cNvSpPr>
          <p:nvPr>
            <p:ph type="sldNum" sz="quarter" idx="12"/>
          </p:nvPr>
        </p:nvSpPr>
        <p:spPr/>
        <p:txBody>
          <a:bodyPr/>
          <a:lstStyle/>
          <a:p>
            <a:fld id="{B96F3F9C-EEC1-4F04-911C-5C8DD8689A4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8B9D28B1-1E04-4753-80C4-700FB93EA10E}" type="datetimeFigureOut">
              <a:rPr lang="ru-RU" smtClean="0"/>
              <a:pPr/>
              <a:t>25.01.2013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96F3F9C-EEC1-4F04-911C-5C8DD8689A4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8B9D28B1-1E04-4753-80C4-700FB93EA10E}" type="datetimeFigureOut">
              <a:rPr lang="ru-RU" smtClean="0"/>
              <a:pPr/>
              <a:t>25.01.2013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96F3F9C-EEC1-4F04-911C-5C8DD8689A4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8B9D28B1-1E04-4753-80C4-700FB93EA10E}" type="datetimeFigureOut">
              <a:rPr lang="ru-RU" smtClean="0"/>
              <a:pPr/>
              <a:t>25.01.2013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96F3F9C-EEC1-4F04-911C-5C8DD8689A4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8B9D28B1-1E04-4753-80C4-700FB93EA10E}" type="datetimeFigureOut">
              <a:rPr lang="ru-RU" smtClean="0"/>
              <a:pPr/>
              <a:t>25.01.2013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96F3F9C-EEC1-4F04-911C-5C8DD8689A48}"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8B9D28B1-1E04-4753-80C4-700FB93EA10E}" type="datetimeFigureOut">
              <a:rPr lang="ru-RU" smtClean="0"/>
              <a:pPr/>
              <a:t>25.01.2013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96F3F9C-EEC1-4F04-911C-5C8DD8689A4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8B9D28B1-1E04-4753-80C4-700FB93EA10E}" type="datetimeFigureOut">
              <a:rPr lang="ru-RU" smtClean="0"/>
              <a:pPr/>
              <a:t>25.01.2013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96F3F9C-EEC1-4F04-911C-5C8DD8689A4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8B9D28B1-1E04-4753-80C4-700FB93EA10E}" type="datetimeFigureOut">
              <a:rPr lang="ru-RU" smtClean="0"/>
              <a:pPr/>
              <a:t>25.01.2013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96F3F9C-EEC1-4F04-911C-5C8DD8689A4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B9D28B1-1E04-4753-80C4-700FB93EA10E}" type="datetimeFigureOut">
              <a:rPr lang="ru-RU" smtClean="0"/>
              <a:pPr/>
              <a:t>25.01.2013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96F3F9C-EEC1-4F04-911C-5C8DD8689A4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8B9D28B1-1E04-4753-80C4-700FB93EA10E}" type="datetimeFigureOut">
              <a:rPr lang="ru-RU" smtClean="0"/>
              <a:pPr/>
              <a:t>25.01.2013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96F3F9C-EEC1-4F04-911C-5C8DD8689A4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Прямоугольник с одним вырезанным скругленным углом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Прямоугольный треугольник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Заголовок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8B9D28B1-1E04-4753-80C4-700FB93EA10E}" type="datetimeFigureOut">
              <a:rPr lang="ru-RU" smtClean="0"/>
              <a:pPr/>
              <a:t>25.01.2013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077200" y="6356350"/>
            <a:ext cx="609600" cy="365125"/>
          </a:xfrm>
        </p:spPr>
        <p:txBody>
          <a:bodyPr/>
          <a:lstStyle/>
          <a:p>
            <a:fld id="{B96F3F9C-EEC1-4F04-911C-5C8DD8689A48}" type="slidenum">
              <a:rPr lang="ru-RU" smtClean="0"/>
              <a:pPr/>
              <a:t>‹#›</a:t>
            </a:fld>
            <a:endParaRPr lang="ru-RU"/>
          </a:p>
        </p:txBody>
      </p:sp>
      <p:sp>
        <p:nvSpPr>
          <p:cNvPr id="3" name="Рисунок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Полилиния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Полилиния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Полилиния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Полилиния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Заголовок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Текст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8B9D28B1-1E04-4753-80C4-700FB93EA10E}" type="datetimeFigureOut">
              <a:rPr lang="ru-RU" smtClean="0"/>
              <a:pPr/>
              <a:t>25.01.2013</a:t>
            </a:fld>
            <a:endParaRPr lang="ru-RU"/>
          </a:p>
        </p:txBody>
      </p:sp>
      <p:sp>
        <p:nvSpPr>
          <p:cNvPr id="22" name="Нижний колонтитул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Номер слайда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96F3F9C-EEC1-4F04-911C-5C8DD8689A48}" type="slidenum">
              <a:rPr lang="ru-RU" smtClean="0"/>
              <a:pPr/>
              <a:t>‹#›</a:t>
            </a:fld>
            <a:endParaRPr lang="ru-RU"/>
          </a:p>
        </p:txBody>
      </p:sp>
      <p:grpSp>
        <p:nvGrpSpPr>
          <p:cNvPr id="2" name="Группа 1"/>
          <p:cNvGrpSpPr/>
          <p:nvPr/>
        </p:nvGrpSpPr>
        <p:grpSpPr>
          <a:xfrm>
            <a:off x="-19017" y="202408"/>
            <a:ext cx="9180548" cy="649224"/>
            <a:chOff x="-19045" y="216550"/>
            <a:chExt cx="9180548" cy="649224"/>
          </a:xfrm>
        </p:grpSpPr>
        <p:sp>
          <p:nvSpPr>
            <p:cNvPr id="12" name="Полилиния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Полилиния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0"/>
            <a:ext cx="9179744" cy="6858000"/>
          </a:xfrm>
          <a:prstGeom prst="rect">
            <a:avLst/>
          </a:prstGeom>
          <a:noFill/>
          <a:ln w="9525">
            <a:noFill/>
            <a:miter lim="800000"/>
            <a:headEnd/>
            <a:tailEnd/>
          </a:ln>
        </p:spPr>
      </p:pic>
      <p:sp>
        <p:nvSpPr>
          <p:cNvPr id="2" name="Заголовок 1"/>
          <p:cNvSpPr>
            <a:spLocks noGrp="1"/>
          </p:cNvSpPr>
          <p:nvPr>
            <p:ph type="ctrTitle"/>
          </p:nvPr>
        </p:nvSpPr>
        <p:spPr>
          <a:xfrm>
            <a:off x="428596" y="1357298"/>
            <a:ext cx="7851648" cy="1828800"/>
          </a:xfrm>
        </p:spPr>
        <p:txBody>
          <a:bodyPr>
            <a:normAutofit fontScale="90000"/>
          </a:bodyPr>
          <a:lstStyle/>
          <a:p>
            <a:pPr algn="ctr"/>
            <a:r>
              <a:rPr lang="ru-RU" b="1" i="1" dirty="0" smtClean="0">
                <a:solidFill>
                  <a:srgbClr val="FFCC00"/>
                </a:solidFill>
                <a:effectLst>
                  <a:outerShdw blurRad="38100" dist="38100" dir="2700000" algn="tl">
                    <a:srgbClr val="000000">
                      <a:alpha val="43137"/>
                    </a:srgbClr>
                  </a:outerShdw>
                </a:effectLst>
              </a:rPr>
              <a:t>Исследовательская работа на тему </a:t>
            </a:r>
            <a:r>
              <a:rPr lang="en-US" b="1" i="1" dirty="0" smtClean="0">
                <a:solidFill>
                  <a:srgbClr val="FFCC00"/>
                </a:solidFill>
                <a:effectLst>
                  <a:outerShdw blurRad="38100" dist="38100" dir="2700000" algn="tl">
                    <a:srgbClr val="000000">
                      <a:alpha val="43137"/>
                    </a:srgbClr>
                  </a:outerShdw>
                </a:effectLst>
              </a:rPr>
              <a:t/>
            </a:r>
            <a:br>
              <a:rPr lang="en-US" b="1" i="1" dirty="0" smtClean="0">
                <a:solidFill>
                  <a:srgbClr val="FFCC00"/>
                </a:solidFill>
                <a:effectLst>
                  <a:outerShdw blurRad="38100" dist="38100" dir="2700000" algn="tl">
                    <a:srgbClr val="000000">
                      <a:alpha val="43137"/>
                    </a:srgbClr>
                  </a:outerShdw>
                </a:effectLst>
              </a:rPr>
            </a:br>
            <a:r>
              <a:rPr lang="ru-RU" b="1" i="1" dirty="0" smtClean="0">
                <a:solidFill>
                  <a:srgbClr val="FFCC00"/>
                </a:solidFill>
                <a:effectLst>
                  <a:outerShdw blurRad="38100" dist="38100" dir="2700000" algn="tl">
                    <a:srgbClr val="000000">
                      <a:alpha val="43137"/>
                    </a:srgbClr>
                  </a:outerShdw>
                </a:effectLst>
              </a:rPr>
              <a:t>« Известные улицы </a:t>
            </a:r>
            <a:r>
              <a:rPr lang="ru-RU" i="1" dirty="0" smtClean="0">
                <a:solidFill>
                  <a:srgbClr val="FFCC00"/>
                </a:solidFill>
                <a:effectLst>
                  <a:outerShdw blurRad="38100" dist="38100" dir="2700000" algn="tl">
                    <a:srgbClr val="000000">
                      <a:alpha val="43137"/>
                    </a:srgbClr>
                  </a:outerShdw>
                </a:effectLst>
              </a:rPr>
              <a:t>Лондона</a:t>
            </a:r>
            <a:r>
              <a:rPr lang="ru-RU" b="1" i="1" dirty="0" smtClean="0">
                <a:solidFill>
                  <a:srgbClr val="FFCC00"/>
                </a:solidFill>
                <a:effectLst>
                  <a:outerShdw blurRad="38100" dist="38100" dir="2700000" algn="tl">
                    <a:srgbClr val="000000">
                      <a:alpha val="43137"/>
                    </a:srgbClr>
                  </a:outerShdw>
                </a:effectLst>
              </a:rPr>
              <a:t>».</a:t>
            </a:r>
            <a:endParaRPr lang="ru-RU" b="1" i="1" dirty="0">
              <a:solidFill>
                <a:srgbClr val="FFCC00"/>
              </a:solidFill>
              <a:effectLst>
                <a:outerShdw blurRad="38100" dist="38100" dir="2700000" algn="tl">
                  <a:srgbClr val="000000">
                    <a:alpha val="43137"/>
                  </a:srgbClr>
                </a:outerShdw>
              </a:effectLst>
            </a:endParaRPr>
          </a:p>
        </p:txBody>
      </p:sp>
      <p:sp>
        <p:nvSpPr>
          <p:cNvPr id="3" name="Подзаголовок 2"/>
          <p:cNvSpPr>
            <a:spLocks noGrp="1"/>
          </p:cNvSpPr>
          <p:nvPr>
            <p:ph type="subTitle" idx="1"/>
          </p:nvPr>
        </p:nvSpPr>
        <p:spPr>
          <a:xfrm>
            <a:off x="2743200" y="4643446"/>
            <a:ext cx="6400800" cy="1752600"/>
          </a:xfrm>
        </p:spPr>
        <p:txBody>
          <a:bodyPr>
            <a:noAutofit/>
          </a:bodyPr>
          <a:lstStyle/>
          <a:p>
            <a:r>
              <a:rPr lang="ru-RU" sz="2000" b="1" i="1" dirty="0" smtClean="0">
                <a:solidFill>
                  <a:srgbClr val="FFFF00"/>
                </a:solidFill>
                <a:effectLst>
                  <a:outerShdw blurRad="38100" dist="38100" dir="2700000" algn="tl">
                    <a:srgbClr val="000000">
                      <a:alpha val="43137"/>
                    </a:srgbClr>
                  </a:outerShdw>
                </a:effectLst>
              </a:rPr>
              <a:t>Работу выполнили:</a:t>
            </a:r>
          </a:p>
          <a:p>
            <a:r>
              <a:rPr lang="ru-RU" sz="2000" b="1" i="1" dirty="0" smtClean="0">
                <a:solidFill>
                  <a:srgbClr val="FFFF00"/>
                </a:solidFill>
                <a:effectLst>
                  <a:outerShdw blurRad="38100" dist="38100" dir="2700000" algn="tl">
                    <a:srgbClr val="000000">
                      <a:alpha val="43137"/>
                    </a:srgbClr>
                  </a:outerShdw>
                </a:effectLst>
              </a:rPr>
              <a:t>Ученицы 7 А класса</a:t>
            </a:r>
          </a:p>
          <a:p>
            <a:r>
              <a:rPr lang="ru-RU" sz="2000" b="1" i="1" dirty="0" smtClean="0">
                <a:solidFill>
                  <a:srgbClr val="FFFF00"/>
                </a:solidFill>
                <a:effectLst>
                  <a:outerShdw blurRad="38100" dist="38100" dir="2700000" algn="tl">
                    <a:srgbClr val="000000">
                      <a:alpha val="43137"/>
                    </a:srgbClr>
                  </a:outerShdw>
                </a:effectLst>
              </a:rPr>
              <a:t>МБОУ СОШ №5</a:t>
            </a:r>
          </a:p>
          <a:p>
            <a:r>
              <a:rPr lang="ru-RU" sz="2000" b="1" i="1" dirty="0">
                <a:solidFill>
                  <a:srgbClr val="FFFF00"/>
                </a:solidFill>
                <a:effectLst>
                  <a:outerShdw blurRad="38100" dist="38100" dir="2700000" algn="tl">
                    <a:srgbClr val="000000">
                      <a:alpha val="43137"/>
                    </a:srgbClr>
                  </a:outerShdw>
                </a:effectLst>
              </a:rPr>
              <a:t>г</a:t>
            </a:r>
            <a:r>
              <a:rPr lang="ru-RU" sz="2000" b="1" i="1" dirty="0" smtClean="0">
                <a:solidFill>
                  <a:srgbClr val="FFFF00"/>
                </a:solidFill>
                <a:effectLst>
                  <a:outerShdw blurRad="38100" dist="38100" dir="2700000" algn="tl">
                    <a:srgbClr val="000000">
                      <a:alpha val="43137"/>
                    </a:srgbClr>
                  </a:outerShdw>
                </a:effectLst>
              </a:rPr>
              <a:t>.Николаевска- на- Амуре</a:t>
            </a:r>
          </a:p>
          <a:p>
            <a:r>
              <a:rPr lang="ru-RU" sz="2000" b="1" i="1" dirty="0" err="1" smtClean="0">
                <a:solidFill>
                  <a:srgbClr val="FFFF00"/>
                </a:solidFill>
                <a:effectLst>
                  <a:outerShdw blurRad="38100" dist="38100" dir="2700000" algn="tl">
                    <a:srgbClr val="000000">
                      <a:alpha val="43137"/>
                    </a:srgbClr>
                  </a:outerShdw>
                </a:effectLst>
              </a:rPr>
              <a:t>Миролевич</a:t>
            </a:r>
            <a:r>
              <a:rPr lang="ru-RU" sz="2000" b="1" i="1" dirty="0" smtClean="0">
                <a:solidFill>
                  <a:srgbClr val="FFFF00"/>
                </a:solidFill>
                <a:effectLst>
                  <a:outerShdw blurRad="38100" dist="38100" dir="2700000" algn="tl">
                    <a:srgbClr val="000000">
                      <a:alpha val="43137"/>
                    </a:srgbClr>
                  </a:outerShdw>
                </a:effectLst>
              </a:rPr>
              <a:t> Евгения</a:t>
            </a:r>
          </a:p>
          <a:p>
            <a:r>
              <a:rPr lang="ru-RU" sz="2000" b="1" i="1" dirty="0" smtClean="0">
                <a:solidFill>
                  <a:srgbClr val="FFFF00"/>
                </a:solidFill>
                <a:effectLst>
                  <a:outerShdw blurRad="38100" dist="38100" dir="2700000" algn="tl">
                    <a:srgbClr val="000000">
                      <a:alpha val="43137"/>
                    </a:srgbClr>
                  </a:outerShdw>
                </a:effectLst>
              </a:rPr>
              <a:t>Галушко Екатерина</a:t>
            </a:r>
            <a:endParaRPr lang="ru-RU" sz="2000" b="1" i="1" dirty="0">
              <a:solidFill>
                <a:srgbClr val="FFFF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 name="Заголовок 1"/>
          <p:cNvSpPr>
            <a:spLocks noGrp="1"/>
          </p:cNvSpPr>
          <p:nvPr>
            <p:ph type="title"/>
          </p:nvPr>
        </p:nvSpPr>
        <p:spPr/>
        <p:txBody>
          <a:bodyPr/>
          <a:lstStyle/>
          <a:p>
            <a:pPr algn="ctr"/>
            <a:r>
              <a:rPr lang="ru-RU" b="1" i="1" dirty="0" smtClean="0">
                <a:solidFill>
                  <a:srgbClr val="FFC000"/>
                </a:solidFill>
                <a:effectLst>
                  <a:outerShdw blurRad="38100" dist="38100" dir="2700000" algn="tl">
                    <a:srgbClr val="000000">
                      <a:alpha val="43137"/>
                    </a:srgbClr>
                  </a:outerShdw>
                </a:effectLst>
              </a:rPr>
              <a:t>План.</a:t>
            </a:r>
            <a:endParaRPr lang="ru-RU" b="1" i="1" dirty="0">
              <a:solidFill>
                <a:srgbClr val="FFC000"/>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p:txBody>
          <a:bodyPr>
            <a:normAutofit/>
          </a:bodyPr>
          <a:lstStyle/>
          <a:p>
            <a:r>
              <a:rPr lang="ru-RU" i="1" dirty="0" smtClean="0">
                <a:solidFill>
                  <a:srgbClr val="FFFF00"/>
                </a:solidFill>
                <a:effectLst>
                  <a:outerShdw blurRad="38100" dist="38100" dir="2700000" algn="tl">
                    <a:srgbClr val="000000">
                      <a:alpha val="43137"/>
                    </a:srgbClr>
                  </a:outerShdw>
                </a:effectLst>
              </a:rPr>
              <a:t>1. Введение.</a:t>
            </a:r>
          </a:p>
          <a:p>
            <a:r>
              <a:rPr lang="ru-RU" i="1" dirty="0" smtClean="0">
                <a:solidFill>
                  <a:srgbClr val="FFFF00"/>
                </a:solidFill>
                <a:effectLst>
                  <a:outerShdw blurRad="38100" dist="38100" dir="2700000" algn="tl">
                    <a:srgbClr val="000000">
                      <a:alpha val="43137"/>
                    </a:srgbClr>
                  </a:outerShdw>
                </a:effectLst>
              </a:rPr>
              <a:t>2. Актуальность выбранной темы.</a:t>
            </a:r>
          </a:p>
          <a:p>
            <a:r>
              <a:rPr lang="ru-RU" i="1" dirty="0" smtClean="0">
                <a:solidFill>
                  <a:srgbClr val="FFFF00"/>
                </a:solidFill>
                <a:effectLst>
                  <a:outerShdw blurRad="38100" dist="38100" dir="2700000" algn="tl">
                    <a:srgbClr val="000000">
                      <a:alpha val="43137"/>
                    </a:srgbClr>
                  </a:outerShdw>
                </a:effectLst>
              </a:rPr>
              <a:t>3. Цели и задачи.</a:t>
            </a:r>
          </a:p>
          <a:p>
            <a:r>
              <a:rPr lang="ru-RU" i="1" dirty="0" smtClean="0">
                <a:solidFill>
                  <a:srgbClr val="FFFF00"/>
                </a:solidFill>
                <a:effectLst>
                  <a:outerShdw blurRad="38100" dist="38100" dir="2700000" algn="tl">
                    <a:srgbClr val="000000">
                      <a:alpha val="43137"/>
                    </a:srgbClr>
                  </a:outerShdw>
                </a:effectLst>
              </a:rPr>
              <a:t>4. Бейкер-стрит (</a:t>
            </a:r>
            <a:r>
              <a:rPr lang="en-US" i="1" dirty="0" smtClean="0">
                <a:solidFill>
                  <a:srgbClr val="FFFF00"/>
                </a:solidFill>
                <a:effectLst>
                  <a:outerShdw blurRad="38100" dist="38100" dir="2700000" algn="tl">
                    <a:srgbClr val="000000">
                      <a:alpha val="43137"/>
                    </a:srgbClr>
                  </a:outerShdw>
                </a:effectLst>
              </a:rPr>
              <a:t>Baker Street)</a:t>
            </a:r>
            <a:r>
              <a:rPr lang="ru-RU" i="1" dirty="0" smtClean="0">
                <a:solidFill>
                  <a:srgbClr val="FFFF00"/>
                </a:solidFill>
                <a:effectLst>
                  <a:outerShdw blurRad="38100" dist="38100" dir="2700000" algn="tl">
                    <a:srgbClr val="000000">
                      <a:alpha val="43137"/>
                    </a:srgbClr>
                  </a:outerShdw>
                </a:effectLst>
              </a:rPr>
              <a:t>.</a:t>
            </a:r>
          </a:p>
          <a:p>
            <a:r>
              <a:rPr lang="ru-RU" i="1" dirty="0" smtClean="0">
                <a:solidFill>
                  <a:srgbClr val="FFFF00"/>
                </a:solidFill>
                <a:effectLst>
                  <a:outerShdw blurRad="38100" dist="38100" dir="2700000" algn="tl">
                    <a:srgbClr val="000000">
                      <a:alpha val="43137"/>
                    </a:srgbClr>
                  </a:outerShdw>
                </a:effectLst>
              </a:rPr>
              <a:t>5. </a:t>
            </a:r>
            <a:r>
              <a:rPr lang="ru-RU" i="1" dirty="0" err="1" smtClean="0">
                <a:solidFill>
                  <a:srgbClr val="FFFF00"/>
                </a:solidFill>
                <a:effectLst>
                  <a:outerShdw blurRad="38100" dist="38100" dir="2700000" algn="tl">
                    <a:srgbClr val="000000">
                      <a:alpha val="43137"/>
                    </a:srgbClr>
                  </a:outerShdw>
                </a:effectLst>
              </a:rPr>
              <a:t>Эбби-Роуд</a:t>
            </a:r>
            <a:r>
              <a:rPr lang="ru-RU" i="1" dirty="0" smtClean="0">
                <a:solidFill>
                  <a:srgbClr val="FFFF00"/>
                </a:solidFill>
                <a:effectLst>
                  <a:outerShdw blurRad="38100" dist="38100" dir="2700000" algn="tl">
                    <a:srgbClr val="000000">
                      <a:alpha val="43137"/>
                    </a:srgbClr>
                  </a:outerShdw>
                </a:effectLst>
              </a:rPr>
              <a:t> (англ. </a:t>
            </a:r>
            <a:r>
              <a:rPr lang="en-US" i="1" dirty="0" smtClean="0">
                <a:solidFill>
                  <a:srgbClr val="FFFF00"/>
                </a:solidFill>
                <a:effectLst>
                  <a:outerShdw blurRad="38100" dist="38100" dir="2700000" algn="tl">
                    <a:srgbClr val="000000">
                      <a:alpha val="43137"/>
                    </a:srgbClr>
                  </a:outerShdw>
                </a:effectLst>
              </a:rPr>
              <a:t>Abbey Road)</a:t>
            </a:r>
            <a:r>
              <a:rPr lang="ru-RU" i="1" dirty="0" smtClean="0">
                <a:solidFill>
                  <a:srgbClr val="FFFF00"/>
                </a:solidFill>
                <a:effectLst>
                  <a:outerShdw blurRad="38100" dist="38100" dir="2700000" algn="tl">
                    <a:srgbClr val="000000">
                      <a:alpha val="43137"/>
                    </a:srgbClr>
                  </a:outerShdw>
                </a:effectLst>
              </a:rPr>
              <a:t>.</a:t>
            </a:r>
          </a:p>
          <a:p>
            <a:r>
              <a:rPr lang="ru-RU" i="1" dirty="0" smtClean="0">
                <a:solidFill>
                  <a:srgbClr val="FFFF00"/>
                </a:solidFill>
                <a:effectLst>
                  <a:outerShdw blurRad="38100" dist="38100" dir="2700000" algn="tl">
                    <a:srgbClr val="000000">
                      <a:alpha val="43137"/>
                    </a:srgbClr>
                  </a:outerShdw>
                </a:effectLst>
              </a:rPr>
              <a:t>6. </a:t>
            </a:r>
            <a:r>
              <a:rPr lang="vi-VN" i="1" dirty="0" smtClean="0">
                <a:solidFill>
                  <a:srgbClr val="FFFF00"/>
                </a:solidFill>
                <a:effectLst>
                  <a:outerShdw blurRad="38100" dist="38100" dir="2700000" algn="tl">
                    <a:srgbClr val="000000">
                      <a:alpha val="43137"/>
                    </a:srgbClr>
                  </a:outerShdw>
                </a:effectLst>
              </a:rPr>
              <a:t>Ха́рли-стрит (англ. </a:t>
            </a:r>
            <a:r>
              <a:rPr lang="en-US" i="1" dirty="0" smtClean="0">
                <a:solidFill>
                  <a:srgbClr val="FFFF00"/>
                </a:solidFill>
                <a:effectLst>
                  <a:outerShdw blurRad="38100" dist="38100" dir="2700000" algn="tl">
                    <a:srgbClr val="000000">
                      <a:alpha val="43137"/>
                    </a:srgbClr>
                  </a:outerShdw>
                </a:effectLst>
              </a:rPr>
              <a:t>Harley Street)</a:t>
            </a:r>
            <a:r>
              <a:rPr lang="ru-RU" i="1" dirty="0" smtClean="0">
                <a:solidFill>
                  <a:srgbClr val="FFFF00"/>
                </a:solidFill>
                <a:effectLst>
                  <a:outerShdw blurRad="38100" dist="38100" dir="2700000" algn="tl">
                    <a:srgbClr val="000000">
                      <a:alpha val="43137"/>
                    </a:srgbClr>
                  </a:outerShdw>
                </a:effectLst>
              </a:rPr>
              <a:t>.</a:t>
            </a:r>
          </a:p>
          <a:p>
            <a:r>
              <a:rPr lang="ru-RU" i="1" dirty="0" smtClean="0">
                <a:solidFill>
                  <a:srgbClr val="FFFF00"/>
                </a:solidFill>
                <a:effectLst>
                  <a:outerShdw blurRad="38100" dist="38100" dir="2700000" algn="tl">
                    <a:srgbClr val="000000">
                      <a:alpha val="43137"/>
                    </a:srgbClr>
                  </a:outerShdw>
                </a:effectLst>
              </a:rPr>
              <a:t>7. </a:t>
            </a:r>
            <a:r>
              <a:rPr lang="ru-RU" i="1" dirty="0" err="1" smtClean="0">
                <a:solidFill>
                  <a:srgbClr val="FFFF00"/>
                </a:solidFill>
                <a:effectLst>
                  <a:outerShdw blurRad="38100" dist="38100" dir="2700000" algn="tl">
                    <a:srgbClr val="000000">
                      <a:alpha val="43137"/>
                    </a:srgbClr>
                  </a:outerShdw>
                </a:effectLst>
              </a:rPr>
              <a:t>Пикадилли</a:t>
            </a:r>
            <a:r>
              <a:rPr lang="ru-RU" i="1" dirty="0" smtClean="0">
                <a:solidFill>
                  <a:srgbClr val="FFFF00"/>
                </a:solidFill>
                <a:effectLst>
                  <a:outerShdw blurRad="38100" dist="38100" dir="2700000" algn="tl">
                    <a:srgbClr val="000000">
                      <a:alpha val="43137"/>
                    </a:srgbClr>
                  </a:outerShdw>
                </a:effectLst>
              </a:rPr>
              <a:t> (англ. </a:t>
            </a:r>
            <a:r>
              <a:rPr lang="en-US" i="1" dirty="0" smtClean="0">
                <a:solidFill>
                  <a:srgbClr val="FFFF00"/>
                </a:solidFill>
                <a:effectLst>
                  <a:outerShdw blurRad="38100" dist="38100" dir="2700000" algn="tl">
                    <a:srgbClr val="000000">
                      <a:alpha val="43137"/>
                    </a:srgbClr>
                  </a:outerShdw>
                </a:effectLst>
              </a:rPr>
              <a:t>Piccadilly)</a:t>
            </a:r>
            <a:r>
              <a:rPr lang="ru-RU" i="1" dirty="0" smtClean="0">
                <a:solidFill>
                  <a:srgbClr val="FFFF00"/>
                </a:solidFill>
                <a:effectLst>
                  <a:outerShdw blurRad="38100" dist="38100" dir="2700000" algn="tl">
                    <a:srgbClr val="000000">
                      <a:alpha val="43137"/>
                    </a:srgbClr>
                  </a:outerShdw>
                </a:effectLst>
              </a:rPr>
              <a:t>.</a:t>
            </a:r>
          </a:p>
          <a:p>
            <a:r>
              <a:rPr lang="ru-RU" i="1" dirty="0" smtClean="0">
                <a:solidFill>
                  <a:srgbClr val="FFFF00"/>
                </a:solidFill>
                <a:effectLst>
                  <a:outerShdw blurRad="38100" dist="38100" dir="2700000" algn="tl">
                    <a:srgbClr val="000000">
                      <a:alpha val="43137"/>
                    </a:srgbClr>
                  </a:outerShdw>
                </a:effectLst>
              </a:rPr>
              <a:t>8. Вывод.</a:t>
            </a:r>
            <a:endParaRPr lang="ru-RU" i="1" dirty="0">
              <a:solidFill>
                <a:srgbClr val="FFFF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Прямая со стрелкой 20"/>
          <p:cNvCxnSpPr/>
          <p:nvPr/>
        </p:nvCxnSpPr>
        <p:spPr>
          <a:xfrm rot="10800000" flipV="1">
            <a:off x="2357422" y="4714884"/>
            <a:ext cx="1143008" cy="428628"/>
          </a:xfrm>
          <a:prstGeom prst="straightConnector1">
            <a:avLst/>
          </a:prstGeom>
          <a:ln>
            <a:solidFill>
              <a:srgbClr val="0070C0"/>
            </a:solidFill>
            <a:tailEnd type="arrow"/>
          </a:ln>
        </p:spPr>
        <p:style>
          <a:lnRef idx="1">
            <a:schemeClr val="accent1"/>
          </a:lnRef>
          <a:fillRef idx="0">
            <a:schemeClr val="accent1"/>
          </a:fillRef>
          <a:effectRef idx="0">
            <a:schemeClr val="accent1"/>
          </a:effectRef>
          <a:fontRef idx="minor">
            <a:schemeClr val="tx1"/>
          </a:fontRef>
        </p:style>
      </p:cxnSp>
      <p:sp>
        <p:nvSpPr>
          <p:cNvPr id="2" name="Заголовок 1"/>
          <p:cNvSpPr>
            <a:spLocks noGrp="1"/>
          </p:cNvSpPr>
          <p:nvPr>
            <p:ph type="title"/>
          </p:nvPr>
        </p:nvSpPr>
        <p:spPr>
          <a:xfrm>
            <a:off x="428596" y="142852"/>
            <a:ext cx="8229600" cy="1143000"/>
          </a:xfrm>
        </p:spPr>
        <p:txBody>
          <a:bodyPr/>
          <a:lstStyle/>
          <a:p>
            <a:pPr algn="ctr"/>
            <a:r>
              <a:rPr lang="ru-RU" i="1" dirty="0" smtClean="0">
                <a:solidFill>
                  <a:schemeClr val="tx1"/>
                </a:solidFill>
                <a:effectLst>
                  <a:outerShdw blurRad="38100" dist="38100" dir="2700000" algn="tl">
                    <a:srgbClr val="000000">
                      <a:alpha val="43137"/>
                    </a:srgbClr>
                  </a:outerShdw>
                </a:effectLst>
              </a:rPr>
              <a:t>Введение.</a:t>
            </a:r>
            <a:endParaRPr lang="ru-RU" i="1" dirty="0">
              <a:solidFill>
                <a:schemeClr val="tx1"/>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357158" y="1357298"/>
            <a:ext cx="8229600" cy="5214974"/>
          </a:xfrm>
        </p:spPr>
        <p:txBody>
          <a:bodyPr>
            <a:normAutofit lnSpcReduction="10000"/>
          </a:bodyPr>
          <a:lstStyle/>
          <a:p>
            <a:pPr algn="ctr">
              <a:buNone/>
            </a:pPr>
            <a:r>
              <a:rPr lang="ru-RU" sz="2400" i="1" dirty="0" smtClean="0">
                <a:effectLst>
                  <a:outerShdw blurRad="38100" dist="38100" dir="2700000" algn="tl">
                    <a:srgbClr val="000000">
                      <a:alpha val="43137"/>
                    </a:srgbClr>
                  </a:outerShdw>
                </a:effectLst>
              </a:rPr>
              <a:t>Улицы Англии и России разнообразны.  У нас в России улицы называют в честь героев, прославившихся людей и.т.д. А в честь чего же называют улицы Англии? Нас очень заинтересовал этот вопрос.</a:t>
            </a:r>
          </a:p>
          <a:p>
            <a:pPr algn="just">
              <a:buNone/>
            </a:pPr>
            <a:r>
              <a:rPr lang="ru-RU" sz="2400" b="1" i="1" dirty="0" smtClean="0">
                <a:effectLst>
                  <a:outerShdw blurRad="38100" dist="38100" dir="2700000" algn="tl">
                    <a:srgbClr val="000000">
                      <a:alpha val="43137"/>
                    </a:srgbClr>
                  </a:outerShdw>
                </a:effectLst>
              </a:rPr>
              <a:t>                                   </a:t>
            </a:r>
            <a:r>
              <a:rPr lang="ru-RU" sz="3600" b="1" i="1" dirty="0" smtClean="0">
                <a:effectLst>
                  <a:outerShdw blurRad="38100" dist="38100" dir="2700000" algn="tl">
                    <a:srgbClr val="000000">
                      <a:alpha val="43137"/>
                    </a:srgbClr>
                  </a:outerShdw>
                </a:effectLst>
              </a:rPr>
              <a:t>Цели и задачи.</a:t>
            </a:r>
          </a:p>
          <a:p>
            <a:pPr lvl="2" algn="ctr">
              <a:buNone/>
            </a:pPr>
            <a:endParaRPr lang="ru-RU" dirty="0" smtClean="0"/>
          </a:p>
          <a:p>
            <a:pPr lvl="2" algn="ctr">
              <a:buNone/>
            </a:pPr>
            <a:endParaRPr lang="ru-RU" dirty="0" smtClean="0"/>
          </a:p>
          <a:p>
            <a:pPr lvl="2" algn="ctr">
              <a:buNone/>
            </a:pPr>
            <a:r>
              <a:rPr lang="ru-RU" dirty="0" smtClean="0"/>
              <a:t>1 Заинтересовать людей     </a:t>
            </a:r>
          </a:p>
          <a:p>
            <a:pPr lvl="2" algn="ctr">
              <a:buNone/>
            </a:pPr>
            <a:r>
              <a:rPr lang="ru-RU" dirty="0" smtClean="0"/>
              <a:t> и учеников этой темой.</a:t>
            </a:r>
          </a:p>
          <a:p>
            <a:pPr marL="1124712" lvl="2" indent="-457200">
              <a:buNone/>
            </a:pPr>
            <a:endParaRPr lang="ru-RU" dirty="0" smtClean="0"/>
          </a:p>
          <a:p>
            <a:pPr marL="1124712" lvl="2" indent="-457200">
              <a:buNone/>
            </a:pPr>
            <a:r>
              <a:rPr lang="ru-RU" dirty="0" smtClean="0"/>
              <a:t>1.Ознакомиться с</a:t>
            </a:r>
          </a:p>
          <a:p>
            <a:pPr marL="1124712" lvl="2" indent="-457200">
              <a:buNone/>
            </a:pPr>
            <a:r>
              <a:rPr lang="ru-RU" dirty="0" smtClean="0"/>
              <a:t> историей улиц.                                2.Сравнить происхождение</a:t>
            </a:r>
          </a:p>
          <a:p>
            <a:pPr marL="1124712" lvl="2" indent="-457200" algn="r">
              <a:buNone/>
            </a:pPr>
            <a:r>
              <a:rPr lang="ru-RU" dirty="0" smtClean="0"/>
              <a:t>Английских и Русских улиц.</a:t>
            </a:r>
          </a:p>
          <a:p>
            <a:pPr lvl="2" algn="ctr">
              <a:buNone/>
            </a:pPr>
            <a:endParaRPr lang="ru-RU" dirty="0" smtClean="0"/>
          </a:p>
          <a:p>
            <a:pPr lvl="2">
              <a:buNone/>
            </a:pPr>
            <a:endParaRPr lang="ru-RU" dirty="0" smtClean="0"/>
          </a:p>
          <a:p>
            <a:pPr lvl="2">
              <a:buNone/>
            </a:pPr>
            <a:endParaRPr lang="ru-RU" dirty="0" smtClean="0"/>
          </a:p>
        </p:txBody>
      </p:sp>
      <p:sp>
        <p:nvSpPr>
          <p:cNvPr id="11" name="Стрелка вниз 10"/>
          <p:cNvSpPr/>
          <p:nvPr/>
        </p:nvSpPr>
        <p:spPr>
          <a:xfrm>
            <a:off x="4214810" y="3286124"/>
            <a:ext cx="571504" cy="5715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accent6">
                  <a:lumMod val="40000"/>
                  <a:lumOff val="60000"/>
                </a:schemeClr>
              </a:solidFill>
            </a:endParaRPr>
          </a:p>
        </p:txBody>
      </p:sp>
      <p:cxnSp>
        <p:nvCxnSpPr>
          <p:cNvPr id="23" name="Прямая со стрелкой 22"/>
          <p:cNvCxnSpPr/>
          <p:nvPr/>
        </p:nvCxnSpPr>
        <p:spPr>
          <a:xfrm>
            <a:off x="4929190" y="4714884"/>
            <a:ext cx="1643074" cy="7143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a:bodyPr>
          <a:lstStyle/>
          <a:p>
            <a:pPr algn="ctr"/>
            <a:r>
              <a:rPr lang="en-US" b="1" i="1" dirty="0" smtClean="0"/>
              <a:t>Baker Street (Baker Street) — the brisk street in </a:t>
            </a:r>
            <a:r>
              <a:rPr lang="en-US" b="1" i="1" dirty="0" err="1" smtClean="0"/>
              <a:t>Merilebon's</a:t>
            </a:r>
            <a:r>
              <a:rPr lang="en-US" b="1" i="1" dirty="0" smtClean="0"/>
              <a:t> London region (a northern part of Westminster) of two and a half kilometers. Is a part of Highway A41. It is most known in connection with Arthur Conan Doyle's well-known character private detective Sherlock Holmes. According to a plan of the author, the great detective lived on Baker Street, in the house 221Б which in reality doesn't exist.</a:t>
            </a:r>
            <a:endParaRPr lang="ru-RU" b="1" i="1" dirty="0" smtClean="0"/>
          </a:p>
        </p:txBody>
      </p:sp>
      <p:sp>
        <p:nvSpPr>
          <p:cNvPr id="2" name="Заголовок 1"/>
          <p:cNvSpPr>
            <a:spLocks noGrp="1"/>
          </p:cNvSpPr>
          <p:nvPr>
            <p:ph type="title"/>
          </p:nvPr>
        </p:nvSpPr>
        <p:spPr/>
        <p:txBody>
          <a:bodyPr/>
          <a:lstStyle/>
          <a:p>
            <a:r>
              <a:rPr lang="ru-RU" b="1" i="1" dirty="0" smtClean="0">
                <a:solidFill>
                  <a:srgbClr val="0070C0"/>
                </a:solidFill>
                <a:effectLst>
                  <a:outerShdw blurRad="38100" dist="38100" dir="2700000" algn="tl">
                    <a:srgbClr val="000000">
                      <a:alpha val="43137"/>
                    </a:srgbClr>
                  </a:outerShdw>
                </a:effectLst>
              </a:rPr>
              <a:t>Бейкер-стрит (</a:t>
            </a:r>
            <a:r>
              <a:rPr lang="en-US" b="1" i="1" dirty="0" smtClean="0">
                <a:solidFill>
                  <a:srgbClr val="0070C0"/>
                </a:solidFill>
                <a:effectLst>
                  <a:outerShdw blurRad="38100" dist="38100" dir="2700000" algn="tl">
                    <a:srgbClr val="000000">
                      <a:alpha val="43137"/>
                    </a:srgbClr>
                  </a:outerShdw>
                </a:effectLst>
              </a:rPr>
              <a:t>Baker Street)</a:t>
            </a:r>
            <a:r>
              <a:rPr lang="ru-RU" b="1" i="1" dirty="0" smtClean="0">
                <a:solidFill>
                  <a:srgbClr val="0070C0"/>
                </a:solidFill>
                <a:effectLst>
                  <a:outerShdw blurRad="38100" dist="38100" dir="2700000" algn="tl">
                    <a:srgbClr val="000000">
                      <a:alpha val="43137"/>
                    </a:srgbClr>
                  </a:outerShdw>
                </a:effectLst>
              </a:rPr>
              <a:t>.</a:t>
            </a:r>
            <a:endParaRPr lang="ru-RU" b="1" i="1" dirty="0">
              <a:solidFill>
                <a:srgbClr val="0070C0"/>
              </a:solidFill>
              <a:effectLst>
                <a:outerShdw blurRad="38100" dist="38100" dir="2700000" algn="tl">
                  <a:srgbClr val="000000">
                    <a:alpha val="43137"/>
                  </a:srgbClr>
                </a:outerShdw>
              </a:effectLst>
            </a:endParaRPr>
          </a:p>
        </p:txBody>
      </p:sp>
      <p:pic>
        <p:nvPicPr>
          <p:cNvPr id="4100" name="Picture 4"/>
          <p:cNvPicPr>
            <a:picLocks noChangeAspect="1" noChangeArrowheads="1"/>
          </p:cNvPicPr>
          <p:nvPr/>
        </p:nvPicPr>
        <p:blipFill>
          <a:blip r:embed="rId2" cstate="print"/>
          <a:srcRect/>
          <a:stretch>
            <a:fillRect/>
          </a:stretch>
        </p:blipFill>
        <p:spPr bwMode="auto">
          <a:xfrm>
            <a:off x="5214942" y="2571744"/>
            <a:ext cx="3929058" cy="4286256"/>
          </a:xfrm>
          <a:prstGeom prst="rect">
            <a:avLst/>
          </a:prstGeom>
          <a:noFill/>
          <a:ln w="9525">
            <a:noFill/>
            <a:miter lim="800000"/>
            <a:headEnd/>
            <a:tailEnd/>
          </a:ln>
        </p:spPr>
      </p:pic>
      <p:pic>
        <p:nvPicPr>
          <p:cNvPr id="4099" name="Picture 3"/>
          <p:cNvPicPr>
            <a:picLocks noChangeAspect="1" noChangeArrowheads="1"/>
          </p:cNvPicPr>
          <p:nvPr/>
        </p:nvPicPr>
        <p:blipFill>
          <a:blip r:embed="rId3" cstate="print"/>
          <a:srcRect/>
          <a:stretch>
            <a:fillRect/>
          </a:stretch>
        </p:blipFill>
        <p:spPr bwMode="auto">
          <a:xfrm>
            <a:off x="0" y="0"/>
            <a:ext cx="5786446" cy="3214686"/>
          </a:xfrm>
          <a:prstGeom prst="rect">
            <a:avLst/>
          </a:prstGeom>
          <a:noFill/>
          <a:ln w="9525">
            <a:noFill/>
            <a:miter lim="800000"/>
            <a:headEnd/>
            <a:tailEnd/>
          </a:ln>
        </p:spPr>
      </p:pic>
      <p:pic>
        <p:nvPicPr>
          <p:cNvPr id="1026" name="Picture 2" descr="G:\катя\бейкер  стрит\450px-Baker_Street_stn_west_entrance.JPG"/>
          <p:cNvPicPr>
            <a:picLocks noChangeAspect="1" noChangeArrowheads="1"/>
          </p:cNvPicPr>
          <p:nvPr/>
        </p:nvPicPr>
        <p:blipFill>
          <a:blip r:embed="rId4" cstate="print"/>
          <a:srcRect/>
          <a:stretch>
            <a:fillRect/>
          </a:stretch>
        </p:blipFill>
        <p:spPr bwMode="auto">
          <a:xfrm>
            <a:off x="5786446" y="0"/>
            <a:ext cx="3357554" cy="3214686"/>
          </a:xfrm>
          <a:prstGeom prst="rect">
            <a:avLst/>
          </a:prstGeom>
          <a:noFill/>
        </p:spPr>
      </p:pic>
      <p:pic>
        <p:nvPicPr>
          <p:cNvPr id="1027" name="Picture 3" descr="G:\катя\бейкер  стрит\Baker-Street-221b-Placa-575x415.jpg"/>
          <p:cNvPicPr>
            <a:picLocks noChangeAspect="1" noChangeArrowheads="1"/>
          </p:cNvPicPr>
          <p:nvPr/>
        </p:nvPicPr>
        <p:blipFill>
          <a:blip r:embed="rId5" cstate="print"/>
          <a:srcRect/>
          <a:stretch>
            <a:fillRect/>
          </a:stretch>
        </p:blipFill>
        <p:spPr bwMode="auto">
          <a:xfrm>
            <a:off x="0" y="3145732"/>
            <a:ext cx="5214941" cy="371226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099"/>
                                        </p:tgtEl>
                                        <p:attrNameLst>
                                          <p:attrName>style.visibility</p:attrName>
                                        </p:attrNameLst>
                                      </p:cBhvr>
                                      <p:to>
                                        <p:strVal val="visible"/>
                                      </p:to>
                                    </p:set>
                                    <p:anim calcmode="lin" valueType="num">
                                      <p:cBhvr additive="base">
                                        <p:cTn id="7" dur="500" fill="hold"/>
                                        <p:tgtEl>
                                          <p:spTgt spid="4099"/>
                                        </p:tgtEl>
                                        <p:attrNameLst>
                                          <p:attrName>ppt_x</p:attrName>
                                        </p:attrNameLst>
                                      </p:cBhvr>
                                      <p:tavLst>
                                        <p:tav tm="0">
                                          <p:val>
                                            <p:strVal val="#ppt_x"/>
                                          </p:val>
                                        </p:tav>
                                        <p:tav tm="100000">
                                          <p:val>
                                            <p:strVal val="#ppt_x"/>
                                          </p:val>
                                        </p:tav>
                                      </p:tavLst>
                                    </p:anim>
                                    <p:anim calcmode="lin" valueType="num">
                                      <p:cBhvr additive="base">
                                        <p:cTn id="8"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nodeType="clickEffect">
                                  <p:stCondLst>
                                    <p:cond delay="0"/>
                                  </p:stCondLst>
                                  <p:childTnLst>
                                    <p:set>
                                      <p:cBhvr>
                                        <p:cTn id="12" dur="1" fill="hold">
                                          <p:stCondLst>
                                            <p:cond delay="0"/>
                                          </p:stCondLst>
                                        </p:cTn>
                                        <p:tgtEl>
                                          <p:spTgt spid="4100"/>
                                        </p:tgtEl>
                                        <p:attrNameLst>
                                          <p:attrName>style.visibility</p:attrName>
                                        </p:attrNameLst>
                                      </p:cBhvr>
                                      <p:to>
                                        <p:strVal val="visible"/>
                                      </p:to>
                                    </p:set>
                                    <p:animEffect transition="in" filter="fade">
                                      <p:cBhvr>
                                        <p:cTn id="13" dur="1000"/>
                                        <p:tgtEl>
                                          <p:spTgt spid="4100"/>
                                        </p:tgtEl>
                                      </p:cBhvr>
                                    </p:animEffect>
                                    <p:anim calcmode="lin" valueType="num">
                                      <p:cBhvr>
                                        <p:cTn id="14" dur="1000" fill="hold"/>
                                        <p:tgtEl>
                                          <p:spTgt spid="4100"/>
                                        </p:tgtEl>
                                        <p:attrNameLst>
                                          <p:attrName>ppt_x</p:attrName>
                                        </p:attrNameLst>
                                      </p:cBhvr>
                                      <p:tavLst>
                                        <p:tav tm="0">
                                          <p:val>
                                            <p:strVal val="#ppt_x"/>
                                          </p:val>
                                        </p:tav>
                                        <p:tav tm="100000">
                                          <p:val>
                                            <p:strVal val="#ppt_x"/>
                                          </p:val>
                                        </p:tav>
                                      </p:tavLst>
                                    </p:anim>
                                    <p:anim calcmode="lin" valueType="num">
                                      <p:cBhvr>
                                        <p:cTn id="15" dur="1000" fill="hold"/>
                                        <p:tgtEl>
                                          <p:spTgt spid="4100"/>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1" presetClass="entr" presetSubtype="4" fill="hold" nodeType="clickEffect">
                                  <p:stCondLst>
                                    <p:cond delay="0"/>
                                  </p:stCondLst>
                                  <p:childTnLst>
                                    <p:set>
                                      <p:cBhvr>
                                        <p:cTn id="19" dur="1" fill="hold">
                                          <p:stCondLst>
                                            <p:cond delay="0"/>
                                          </p:stCondLst>
                                        </p:cTn>
                                        <p:tgtEl>
                                          <p:spTgt spid="1026"/>
                                        </p:tgtEl>
                                        <p:attrNameLst>
                                          <p:attrName>style.visibility</p:attrName>
                                        </p:attrNameLst>
                                      </p:cBhvr>
                                      <p:to>
                                        <p:strVal val="visible"/>
                                      </p:to>
                                    </p:set>
                                    <p:animEffect transition="in" filter="wheel(4)">
                                      <p:cBhvr>
                                        <p:cTn id="20" dur="2000"/>
                                        <p:tgtEl>
                                          <p:spTgt spid="1026"/>
                                        </p:tgtEl>
                                      </p:cBhvr>
                                    </p:animEffect>
                                  </p:childTnLst>
                                </p:cTn>
                              </p:par>
                            </p:childTnLst>
                          </p:cTn>
                        </p:par>
                      </p:childTnLst>
                    </p:cTn>
                  </p:par>
                  <p:par>
                    <p:cTn id="21" fill="hold">
                      <p:stCondLst>
                        <p:cond delay="indefinite"/>
                      </p:stCondLst>
                      <p:childTnLst>
                        <p:par>
                          <p:cTn id="22" fill="hold">
                            <p:stCondLst>
                              <p:cond delay="0"/>
                            </p:stCondLst>
                            <p:childTnLst>
                              <p:par>
                                <p:cTn id="23" presetID="49" presetClass="entr" presetSubtype="0" decel="100000" fill="hold" nodeType="clickEffect">
                                  <p:stCondLst>
                                    <p:cond delay="0"/>
                                  </p:stCondLst>
                                  <p:childTnLst>
                                    <p:set>
                                      <p:cBhvr>
                                        <p:cTn id="24" dur="1" fill="hold">
                                          <p:stCondLst>
                                            <p:cond delay="0"/>
                                          </p:stCondLst>
                                        </p:cTn>
                                        <p:tgtEl>
                                          <p:spTgt spid="1027"/>
                                        </p:tgtEl>
                                        <p:attrNameLst>
                                          <p:attrName>style.visibility</p:attrName>
                                        </p:attrNameLst>
                                      </p:cBhvr>
                                      <p:to>
                                        <p:strVal val="visible"/>
                                      </p:to>
                                    </p:set>
                                    <p:anim calcmode="lin" valueType="num">
                                      <p:cBhvr>
                                        <p:cTn id="25" dur="500" fill="hold"/>
                                        <p:tgtEl>
                                          <p:spTgt spid="1027"/>
                                        </p:tgtEl>
                                        <p:attrNameLst>
                                          <p:attrName>ppt_w</p:attrName>
                                        </p:attrNameLst>
                                      </p:cBhvr>
                                      <p:tavLst>
                                        <p:tav tm="0">
                                          <p:val>
                                            <p:fltVal val="0"/>
                                          </p:val>
                                        </p:tav>
                                        <p:tav tm="100000">
                                          <p:val>
                                            <p:strVal val="#ppt_w"/>
                                          </p:val>
                                        </p:tav>
                                      </p:tavLst>
                                    </p:anim>
                                    <p:anim calcmode="lin" valueType="num">
                                      <p:cBhvr>
                                        <p:cTn id="26" dur="500" fill="hold"/>
                                        <p:tgtEl>
                                          <p:spTgt spid="1027"/>
                                        </p:tgtEl>
                                        <p:attrNameLst>
                                          <p:attrName>ppt_h</p:attrName>
                                        </p:attrNameLst>
                                      </p:cBhvr>
                                      <p:tavLst>
                                        <p:tav tm="0">
                                          <p:val>
                                            <p:fltVal val="0"/>
                                          </p:val>
                                        </p:tav>
                                        <p:tav tm="100000">
                                          <p:val>
                                            <p:strVal val="#ppt_h"/>
                                          </p:val>
                                        </p:tav>
                                      </p:tavLst>
                                    </p:anim>
                                    <p:anim calcmode="lin" valueType="num">
                                      <p:cBhvr>
                                        <p:cTn id="27" dur="500" fill="hold"/>
                                        <p:tgtEl>
                                          <p:spTgt spid="1027"/>
                                        </p:tgtEl>
                                        <p:attrNameLst>
                                          <p:attrName>style.rotation</p:attrName>
                                        </p:attrNameLst>
                                      </p:cBhvr>
                                      <p:tavLst>
                                        <p:tav tm="0">
                                          <p:val>
                                            <p:fltVal val="360"/>
                                          </p:val>
                                        </p:tav>
                                        <p:tav tm="100000">
                                          <p:val>
                                            <p:fltVal val="0"/>
                                          </p:val>
                                        </p:tav>
                                      </p:tavLst>
                                    </p:anim>
                                    <p:animEffect transition="in" filter="fade">
                                      <p:cBhvr>
                                        <p:cTn id="28"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i="1" dirty="0" err="1" smtClean="0">
                <a:effectLst>
                  <a:outerShdw blurRad="38100" dist="38100" dir="2700000" algn="tl">
                    <a:srgbClr val="000000">
                      <a:alpha val="43137"/>
                    </a:srgbClr>
                  </a:outerShdw>
                </a:effectLst>
              </a:rPr>
              <a:t>Эбби-Роуд</a:t>
            </a:r>
            <a:r>
              <a:rPr lang="ru-RU" b="1" i="1" dirty="0" smtClean="0">
                <a:effectLst>
                  <a:outerShdw blurRad="38100" dist="38100" dir="2700000" algn="tl">
                    <a:srgbClr val="000000">
                      <a:alpha val="43137"/>
                    </a:srgbClr>
                  </a:outerShdw>
                </a:effectLst>
              </a:rPr>
              <a:t> (англ. </a:t>
            </a:r>
            <a:r>
              <a:rPr lang="en-US" b="1" i="1" dirty="0" smtClean="0">
                <a:effectLst>
                  <a:outerShdw blurRad="38100" dist="38100" dir="2700000" algn="tl">
                    <a:srgbClr val="000000">
                      <a:alpha val="43137"/>
                    </a:srgbClr>
                  </a:outerShdw>
                </a:effectLst>
              </a:rPr>
              <a:t>Abbey Road)</a:t>
            </a:r>
            <a:r>
              <a:rPr lang="ru-RU" b="1" i="1" dirty="0" smtClean="0">
                <a:effectLst>
                  <a:outerShdw blurRad="38100" dist="38100" dir="2700000" algn="tl">
                    <a:srgbClr val="000000">
                      <a:alpha val="43137"/>
                    </a:srgbClr>
                  </a:outerShdw>
                </a:effectLst>
              </a:rPr>
              <a:t>.</a:t>
            </a:r>
            <a:endParaRPr lang="ru-RU" b="1" i="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p:txBody>
          <a:bodyPr>
            <a:normAutofit lnSpcReduction="10000"/>
          </a:bodyPr>
          <a:lstStyle/>
          <a:p>
            <a:pPr algn="ctr"/>
            <a:r>
              <a:rPr lang="en-US" i="1" dirty="0" err="1" smtClean="0">
                <a:effectLst>
                  <a:outerShdw blurRad="38100" dist="38100" dir="2700000" algn="tl">
                    <a:srgbClr val="000000">
                      <a:alpha val="43137"/>
                    </a:srgbClr>
                  </a:outerShdw>
                </a:effectLst>
              </a:rPr>
              <a:t>Ebbi</a:t>
            </a:r>
            <a:r>
              <a:rPr lang="en-US" i="1" dirty="0" smtClean="0">
                <a:effectLst>
                  <a:outerShdw blurRad="38100" dist="38100" dir="2700000" algn="tl">
                    <a:srgbClr val="000000">
                      <a:alpha val="43137"/>
                    </a:srgbClr>
                  </a:outerShdw>
                </a:effectLst>
              </a:rPr>
              <a:t> Road (English Abbey Road) — the recovered street in </a:t>
            </a:r>
            <a:r>
              <a:rPr lang="en-US" i="1" dirty="0" err="1" smtClean="0">
                <a:effectLst>
                  <a:outerShdw blurRad="38100" dist="38100" dir="2700000" algn="tl">
                    <a:srgbClr val="000000">
                      <a:alpha val="43137"/>
                    </a:srgbClr>
                  </a:outerShdw>
                </a:effectLst>
              </a:rPr>
              <a:t>Kemden's</a:t>
            </a:r>
            <a:r>
              <a:rPr lang="en-US" i="1" dirty="0" smtClean="0">
                <a:effectLst>
                  <a:outerShdw blurRad="38100" dist="38100" dir="2700000" algn="tl">
                    <a:srgbClr val="000000">
                      <a:alpha val="43137"/>
                    </a:srgbClr>
                  </a:outerShdw>
                </a:effectLst>
              </a:rPr>
              <a:t> London districts and Westminster, lies approximately from the northwest on the southeast through Saint-Jones-Wood, near Lord's Cricket Ground. Is a part of Highway B507. The tin plate with the street name at the corner of Grove End Road and </a:t>
            </a:r>
            <a:r>
              <a:rPr lang="en-US" i="1" dirty="0" err="1" smtClean="0">
                <a:effectLst>
                  <a:outerShdw blurRad="38100" dist="38100" dir="2700000" algn="tl">
                    <a:srgbClr val="000000">
                      <a:alpha val="43137"/>
                    </a:srgbClr>
                  </a:outerShdw>
                </a:effectLst>
              </a:rPr>
              <a:t>Ebbi</a:t>
            </a:r>
            <a:r>
              <a:rPr lang="en-US" i="1" dirty="0" smtClean="0">
                <a:effectLst>
                  <a:outerShdw blurRad="38100" dist="38100" dir="2700000" algn="tl">
                    <a:srgbClr val="000000">
                      <a:alpha val="43137"/>
                    </a:srgbClr>
                  </a:outerShdw>
                </a:effectLst>
              </a:rPr>
              <a:t> Road was recently removed, as it often stole or spoiled various inscriptions. Now the index with the name of the street is fixed highly on a building at the corner. Each three months the municipal council should </a:t>
            </a:r>
            <a:r>
              <a:rPr lang="en-US" i="1" dirty="0" err="1" smtClean="0">
                <a:effectLst>
                  <a:outerShdw blurRad="38100" dist="38100" dir="2700000" algn="tl">
                    <a:srgbClr val="000000">
                      <a:alpha val="43137"/>
                    </a:srgbClr>
                  </a:outerShdw>
                </a:effectLst>
              </a:rPr>
              <a:t>recolour</a:t>
            </a:r>
            <a:r>
              <a:rPr lang="en-US" i="1" dirty="0" smtClean="0">
                <a:effectLst>
                  <a:outerShdw blurRad="38100" dist="38100" dir="2700000" algn="tl">
                    <a:srgbClr val="000000">
                      <a:alpha val="43137"/>
                    </a:srgbClr>
                  </a:outerShdw>
                </a:effectLst>
              </a:rPr>
              <a:t> a house wall near a crosswalk on which fans of the Liverpool four leave graffiti.</a:t>
            </a:r>
            <a:endParaRPr lang="ru-RU" i="1" dirty="0">
              <a:effectLst>
                <a:outerShdw blurRad="38100" dist="38100" dir="2700000" algn="tl">
                  <a:srgbClr val="000000">
                    <a:alpha val="43137"/>
                  </a:srgbClr>
                </a:outerShdw>
              </a:effectLst>
            </a:endParaRPr>
          </a:p>
        </p:txBody>
      </p:sp>
      <p:pic>
        <p:nvPicPr>
          <p:cNvPr id="2050" name="Picture 2" descr="G:\катя\эбби -роуд стрит\800px-Abbey_Road_sign.jpg"/>
          <p:cNvPicPr>
            <a:picLocks noChangeAspect="1" noChangeArrowheads="1"/>
          </p:cNvPicPr>
          <p:nvPr/>
        </p:nvPicPr>
        <p:blipFill>
          <a:blip r:embed="rId2" cstate="print"/>
          <a:srcRect/>
          <a:stretch>
            <a:fillRect/>
          </a:stretch>
        </p:blipFill>
        <p:spPr bwMode="auto">
          <a:xfrm>
            <a:off x="0" y="0"/>
            <a:ext cx="4881570" cy="3661178"/>
          </a:xfrm>
          <a:prstGeom prst="rect">
            <a:avLst/>
          </a:prstGeom>
          <a:noFill/>
        </p:spPr>
      </p:pic>
      <p:pic>
        <p:nvPicPr>
          <p:cNvPr id="2051" name="Picture 3" descr="G:\катя\эбби -роуд стрит\Abbey_Road_London.jpg"/>
          <p:cNvPicPr>
            <a:picLocks noChangeAspect="1" noChangeArrowheads="1"/>
          </p:cNvPicPr>
          <p:nvPr/>
        </p:nvPicPr>
        <p:blipFill>
          <a:blip r:embed="rId3" cstate="print"/>
          <a:srcRect/>
          <a:stretch>
            <a:fillRect/>
          </a:stretch>
        </p:blipFill>
        <p:spPr bwMode="auto">
          <a:xfrm>
            <a:off x="0" y="3143248"/>
            <a:ext cx="5370979" cy="3714752"/>
          </a:xfrm>
          <a:prstGeom prst="rect">
            <a:avLst/>
          </a:prstGeom>
          <a:noFill/>
        </p:spPr>
      </p:pic>
      <p:pic>
        <p:nvPicPr>
          <p:cNvPr id="2053" name="Picture 5" descr="G:\катя\эбби -роуд стрит\800px-Abbey_Road_Photo_By_Sander_Lamme.jpg"/>
          <p:cNvPicPr>
            <a:picLocks noChangeAspect="1" noChangeArrowheads="1"/>
          </p:cNvPicPr>
          <p:nvPr/>
        </p:nvPicPr>
        <p:blipFill>
          <a:blip r:embed="rId4" cstate="print"/>
          <a:srcRect/>
          <a:stretch>
            <a:fillRect/>
          </a:stretch>
        </p:blipFill>
        <p:spPr bwMode="auto">
          <a:xfrm>
            <a:off x="5357818" y="3214686"/>
            <a:ext cx="3786182" cy="3643314"/>
          </a:xfrm>
          <a:prstGeom prst="rect">
            <a:avLst/>
          </a:prstGeom>
          <a:noFill/>
        </p:spPr>
      </p:pic>
      <p:pic>
        <p:nvPicPr>
          <p:cNvPr id="2054" name="Picture 6" descr="G:\катя\эбби -роуд стрит\800px-Abbey_Road_Zebra_crossing_2004-01.jpg"/>
          <p:cNvPicPr>
            <a:picLocks noChangeAspect="1" noChangeArrowheads="1"/>
          </p:cNvPicPr>
          <p:nvPr/>
        </p:nvPicPr>
        <p:blipFill>
          <a:blip r:embed="rId5" cstate="print"/>
          <a:srcRect/>
          <a:stretch>
            <a:fillRect/>
          </a:stretch>
        </p:blipFill>
        <p:spPr bwMode="auto">
          <a:xfrm>
            <a:off x="4857752" y="0"/>
            <a:ext cx="4286248" cy="321468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1000" fill="hold"/>
                                        <p:tgtEl>
                                          <p:spTgt spid="2050"/>
                                        </p:tgtEl>
                                        <p:attrNameLst>
                                          <p:attrName>ppt_w</p:attrName>
                                        </p:attrNameLst>
                                      </p:cBhvr>
                                      <p:tavLst>
                                        <p:tav tm="0">
                                          <p:val>
                                            <p:fltVal val="0"/>
                                          </p:val>
                                        </p:tav>
                                        <p:tav tm="100000">
                                          <p:val>
                                            <p:strVal val="#ppt_w"/>
                                          </p:val>
                                        </p:tav>
                                      </p:tavLst>
                                    </p:anim>
                                    <p:anim calcmode="lin" valueType="num">
                                      <p:cBhvr>
                                        <p:cTn id="8" dur="1000" fill="hold"/>
                                        <p:tgtEl>
                                          <p:spTgt spid="2050"/>
                                        </p:tgtEl>
                                        <p:attrNameLst>
                                          <p:attrName>ppt_h</p:attrName>
                                        </p:attrNameLst>
                                      </p:cBhvr>
                                      <p:tavLst>
                                        <p:tav tm="0">
                                          <p:val>
                                            <p:fltVal val="0"/>
                                          </p:val>
                                        </p:tav>
                                        <p:tav tm="100000">
                                          <p:val>
                                            <p:strVal val="#ppt_h"/>
                                          </p:val>
                                        </p:tav>
                                      </p:tavLst>
                                    </p:anim>
                                    <p:anim calcmode="lin" valueType="num">
                                      <p:cBhvr>
                                        <p:cTn id="9" dur="1000" fill="hold"/>
                                        <p:tgtEl>
                                          <p:spTgt spid="205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050"/>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2054"/>
                                        </p:tgtEl>
                                        <p:attrNameLst>
                                          <p:attrName>style.visibility</p:attrName>
                                        </p:attrNameLst>
                                      </p:cBhvr>
                                      <p:to>
                                        <p:strVal val="visible"/>
                                      </p:to>
                                    </p:set>
                                    <p:animEffect transition="in" filter="blinds(horizontal)">
                                      <p:cBhvr>
                                        <p:cTn id="15" dur="500"/>
                                        <p:tgtEl>
                                          <p:spTgt spid="2054"/>
                                        </p:tgtEl>
                                      </p:cBhvr>
                                    </p:animEffect>
                                  </p:childTnLst>
                                </p:cTn>
                              </p:par>
                            </p:childTnLst>
                          </p:cTn>
                        </p:par>
                      </p:childTnLst>
                    </p:cTn>
                  </p:par>
                  <p:par>
                    <p:cTn id="16" fill="hold">
                      <p:stCondLst>
                        <p:cond delay="indefinite"/>
                      </p:stCondLst>
                      <p:childTnLst>
                        <p:par>
                          <p:cTn id="17" fill="hold">
                            <p:stCondLst>
                              <p:cond delay="0"/>
                            </p:stCondLst>
                            <p:childTnLst>
                              <p:par>
                                <p:cTn id="18" presetID="51" presetClass="entr" presetSubtype="0" fill="hold" nodeType="clickEffect">
                                  <p:stCondLst>
                                    <p:cond delay="0"/>
                                  </p:stCondLst>
                                  <p:childTnLst>
                                    <p:set>
                                      <p:cBhvr>
                                        <p:cTn id="19" dur="1" fill="hold">
                                          <p:stCondLst>
                                            <p:cond delay="0"/>
                                          </p:stCondLst>
                                        </p:cTn>
                                        <p:tgtEl>
                                          <p:spTgt spid="2051"/>
                                        </p:tgtEl>
                                        <p:attrNameLst>
                                          <p:attrName>style.visibility</p:attrName>
                                        </p:attrNameLst>
                                      </p:cBhvr>
                                      <p:to>
                                        <p:strVal val="visible"/>
                                      </p:to>
                                    </p:set>
                                    <p:animEffect transition="in" filter="fade">
                                      <p:cBhvr>
                                        <p:cTn id="20" dur="770" decel="100000"/>
                                        <p:tgtEl>
                                          <p:spTgt spid="2051"/>
                                        </p:tgtEl>
                                      </p:cBhvr>
                                    </p:animEffect>
                                    <p:animScale>
                                      <p:cBhvr>
                                        <p:cTn id="21" dur="770" decel="100000"/>
                                        <p:tgtEl>
                                          <p:spTgt spid="2051"/>
                                        </p:tgtEl>
                                      </p:cBhvr>
                                      <p:from x="10000" y="10000"/>
                                      <p:to x="200000" y="450000"/>
                                    </p:animScale>
                                    <p:animScale>
                                      <p:cBhvr>
                                        <p:cTn id="22" dur="1230" accel="100000" fill="hold">
                                          <p:stCondLst>
                                            <p:cond delay="770"/>
                                          </p:stCondLst>
                                        </p:cTn>
                                        <p:tgtEl>
                                          <p:spTgt spid="2051"/>
                                        </p:tgtEl>
                                      </p:cBhvr>
                                      <p:from x="200000" y="450000"/>
                                      <p:to x="100000" y="100000"/>
                                    </p:animScale>
                                    <p:set>
                                      <p:cBhvr>
                                        <p:cTn id="23" dur="770" fill="hold"/>
                                        <p:tgtEl>
                                          <p:spTgt spid="2051"/>
                                        </p:tgtEl>
                                        <p:attrNameLst>
                                          <p:attrName>ppt_x</p:attrName>
                                        </p:attrNameLst>
                                      </p:cBhvr>
                                      <p:to>
                                        <p:strVal val="(0.5)"/>
                                      </p:to>
                                    </p:set>
                                    <p:anim from="(0.5)" to="(#ppt_x)" calcmode="lin" valueType="num">
                                      <p:cBhvr>
                                        <p:cTn id="24" dur="1230" accel="100000" fill="hold">
                                          <p:stCondLst>
                                            <p:cond delay="770"/>
                                          </p:stCondLst>
                                        </p:cTn>
                                        <p:tgtEl>
                                          <p:spTgt spid="2051"/>
                                        </p:tgtEl>
                                        <p:attrNameLst>
                                          <p:attrName>ppt_x</p:attrName>
                                        </p:attrNameLst>
                                      </p:cBhvr>
                                    </p:anim>
                                    <p:set>
                                      <p:cBhvr>
                                        <p:cTn id="25" dur="770" fill="hold"/>
                                        <p:tgtEl>
                                          <p:spTgt spid="2051"/>
                                        </p:tgtEl>
                                        <p:attrNameLst>
                                          <p:attrName>ppt_y</p:attrName>
                                        </p:attrNameLst>
                                      </p:cBhvr>
                                      <p:to>
                                        <p:strVal val="(#ppt_y+0.4)"/>
                                      </p:to>
                                    </p:set>
                                    <p:anim from="(#ppt_y+0.4)" to="(#ppt_y)" calcmode="lin" valueType="num">
                                      <p:cBhvr>
                                        <p:cTn id="26" dur="1230" accel="100000" fill="hold">
                                          <p:stCondLst>
                                            <p:cond delay="770"/>
                                          </p:stCondLst>
                                        </p:cTn>
                                        <p:tgtEl>
                                          <p:spTgt spid="2051"/>
                                        </p:tgtEl>
                                        <p:attrNameLst>
                                          <p:attrName>ppt_y</p:attrName>
                                        </p:attrNameLst>
                                      </p:cBhvr>
                                    </p:anim>
                                  </p:childTnLst>
                                </p:cTn>
                              </p:par>
                            </p:childTnLst>
                          </p:cTn>
                        </p:par>
                      </p:childTnLst>
                    </p:cTn>
                  </p:par>
                  <p:par>
                    <p:cTn id="27" fill="hold">
                      <p:stCondLst>
                        <p:cond delay="indefinite"/>
                      </p:stCondLst>
                      <p:childTnLst>
                        <p:par>
                          <p:cTn id="28" fill="hold">
                            <p:stCondLst>
                              <p:cond delay="0"/>
                            </p:stCondLst>
                            <p:childTnLst>
                              <p:par>
                                <p:cTn id="29" presetID="48" presetClass="entr" presetSubtype="0" accel="50000" fill="hold" nodeType="clickEffect">
                                  <p:stCondLst>
                                    <p:cond delay="0"/>
                                  </p:stCondLst>
                                  <p:childTnLst>
                                    <p:set>
                                      <p:cBhvr>
                                        <p:cTn id="30" dur="1" fill="hold">
                                          <p:stCondLst>
                                            <p:cond delay="0"/>
                                          </p:stCondLst>
                                        </p:cTn>
                                        <p:tgtEl>
                                          <p:spTgt spid="2053"/>
                                        </p:tgtEl>
                                        <p:attrNameLst>
                                          <p:attrName>style.visibility</p:attrName>
                                        </p:attrNameLst>
                                      </p:cBhvr>
                                      <p:to>
                                        <p:strVal val="visible"/>
                                      </p:to>
                                    </p:set>
                                    <p:anim calcmode="lin" valueType="num">
                                      <p:cBhvr>
                                        <p:cTn id="31" dur="1000" fill="hold"/>
                                        <p:tgtEl>
                                          <p:spTgt spid="205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32" dur="1000" fill="hold"/>
                                        <p:tgtEl>
                                          <p:spTgt spid="2053"/>
                                        </p:tgtEl>
                                        <p:attrNameLst>
                                          <p:attrName>ppt_x</p:attrName>
                                        </p:attrNameLst>
                                      </p:cBhvr>
                                      <p:tavLst>
                                        <p:tav tm="0">
                                          <p:val>
                                            <p:fltVal val="-1"/>
                                          </p:val>
                                        </p:tav>
                                        <p:tav tm="50000">
                                          <p:val>
                                            <p:fltVal val="0.95"/>
                                          </p:val>
                                        </p:tav>
                                        <p:tav tm="100000">
                                          <p:val>
                                            <p:strVal val="#ppt_x"/>
                                          </p:val>
                                        </p:tav>
                                      </p:tavLst>
                                    </p:anim>
                                    <p:anim calcmode="lin" valueType="num">
                                      <p:cBhvr>
                                        <p:cTn id="33" dur="1000" fill="hold"/>
                                        <p:tgtEl>
                                          <p:spTgt spid="2053"/>
                                        </p:tgtEl>
                                        <p:attrNameLst>
                                          <p:attrName>ppt_y</p:attrName>
                                        </p:attrNameLst>
                                      </p:cBhvr>
                                      <p:tavLst>
                                        <p:tav tm="0">
                                          <p:val>
                                            <p:strVal val="#ppt_y"/>
                                          </p:val>
                                        </p:tav>
                                        <p:tav tm="100000">
                                          <p:val>
                                            <p:strVal val="#ppt_y"/>
                                          </p:val>
                                        </p:tav>
                                      </p:tavLst>
                                    </p:anim>
                                    <p:animEffect transition="in" filter="fade">
                                      <p:cBhvr>
                                        <p:cTn id="34" dur="1000"/>
                                        <p:tgtEl>
                                          <p:spTgt spid="20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vi-VN" b="1" i="1" dirty="0" smtClean="0">
                <a:effectLst>
                  <a:outerShdw blurRad="38100" dist="38100" dir="2700000" algn="tl">
                    <a:srgbClr val="000000">
                      <a:alpha val="43137"/>
                    </a:srgbClr>
                  </a:outerShdw>
                </a:effectLst>
              </a:rPr>
              <a:t>Ха́рли-стрит (англ. </a:t>
            </a:r>
            <a:r>
              <a:rPr lang="en-US" b="1" i="1" dirty="0" smtClean="0">
                <a:effectLst>
                  <a:outerShdw blurRad="38100" dist="38100" dir="2700000" algn="tl">
                    <a:srgbClr val="000000">
                      <a:alpha val="43137"/>
                    </a:srgbClr>
                  </a:outerShdw>
                </a:effectLst>
              </a:rPr>
              <a:t>Harley Street)</a:t>
            </a:r>
            <a:r>
              <a:rPr lang="ru-RU" b="1" i="1" dirty="0" smtClean="0">
                <a:effectLst>
                  <a:outerShdw blurRad="38100" dist="38100" dir="2700000" algn="tl">
                    <a:srgbClr val="000000">
                      <a:alpha val="43137"/>
                    </a:srgbClr>
                  </a:outerShdw>
                </a:effectLst>
              </a:rPr>
              <a:t>.</a:t>
            </a:r>
            <a:endParaRPr lang="ru-RU" b="1" i="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p:txBody>
          <a:bodyPr>
            <a:normAutofit fontScale="92500" lnSpcReduction="10000"/>
          </a:bodyPr>
          <a:lstStyle/>
          <a:p>
            <a:pPr algn="ctr"/>
            <a:r>
              <a:rPr lang="en-US" b="1" i="1" dirty="0" err="1" smtClean="0"/>
              <a:t>Harli</a:t>
            </a:r>
            <a:r>
              <a:rPr lang="en-US" b="1" i="1" dirty="0" smtClean="0"/>
              <a:t> Street (English Harley Street) — the street in London (Great Britain) which became famous in the XIX century at the expense of a large number of the doctors living on it. Since the XIX century the number of doctors, clinics and the other medical institutions which have located in the area of Harley Street, strongly increased. In 1852 known doctor William Jenner here located. In 1853 one of the first Establishment for sick Gentlewomen hospitals under control of Florence </a:t>
            </a:r>
            <a:r>
              <a:rPr lang="en-US" b="1" i="1" dirty="0" err="1" smtClean="0"/>
              <a:t>Naytingeyl</a:t>
            </a:r>
            <a:r>
              <a:rPr lang="en-US" b="1" i="1" dirty="0" smtClean="0"/>
              <a:t> opened. Whereas in 1860 on Harley Street 20 doctors were only, by 1900 this number increased in 4 times.</a:t>
            </a:r>
            <a:endParaRPr lang="ru-RU" b="1" i="1" dirty="0"/>
          </a:p>
        </p:txBody>
      </p:sp>
      <p:pic>
        <p:nvPicPr>
          <p:cNvPr id="3074" name="Picture 2" descr="G:\катя\харли стрит\HarleyStreetSign.JPG"/>
          <p:cNvPicPr>
            <a:picLocks noChangeAspect="1" noChangeArrowheads="1"/>
          </p:cNvPicPr>
          <p:nvPr/>
        </p:nvPicPr>
        <p:blipFill>
          <a:blip r:embed="rId2" cstate="print"/>
          <a:srcRect/>
          <a:stretch>
            <a:fillRect/>
          </a:stretch>
        </p:blipFill>
        <p:spPr bwMode="auto">
          <a:xfrm>
            <a:off x="0" y="3714752"/>
            <a:ext cx="4857752" cy="3143248"/>
          </a:xfrm>
          <a:prstGeom prst="rect">
            <a:avLst/>
          </a:prstGeom>
          <a:noFill/>
        </p:spPr>
      </p:pic>
      <p:pic>
        <p:nvPicPr>
          <p:cNvPr id="3075" name="Picture 3" descr="G:\катя\харли стрит\harli-strit-31690.jpg"/>
          <p:cNvPicPr>
            <a:picLocks noChangeAspect="1" noChangeArrowheads="1"/>
          </p:cNvPicPr>
          <p:nvPr/>
        </p:nvPicPr>
        <p:blipFill>
          <a:blip r:embed="rId3" cstate="print"/>
          <a:srcRect/>
          <a:stretch>
            <a:fillRect/>
          </a:stretch>
        </p:blipFill>
        <p:spPr bwMode="auto">
          <a:xfrm>
            <a:off x="5500694" y="0"/>
            <a:ext cx="3643306" cy="3809984"/>
          </a:xfrm>
          <a:prstGeom prst="rect">
            <a:avLst/>
          </a:prstGeom>
          <a:noFill/>
        </p:spPr>
      </p:pic>
      <p:pic>
        <p:nvPicPr>
          <p:cNvPr id="3076" name="Picture 4" descr="G:\катя\харли стрит\7273.jpg"/>
          <p:cNvPicPr>
            <a:picLocks noChangeAspect="1" noChangeArrowheads="1"/>
          </p:cNvPicPr>
          <p:nvPr/>
        </p:nvPicPr>
        <p:blipFill>
          <a:blip r:embed="rId4" cstate="print"/>
          <a:srcRect/>
          <a:stretch>
            <a:fillRect/>
          </a:stretch>
        </p:blipFill>
        <p:spPr bwMode="auto">
          <a:xfrm>
            <a:off x="4772025" y="3786190"/>
            <a:ext cx="4371975" cy="3071810"/>
          </a:xfrm>
          <a:prstGeom prst="rect">
            <a:avLst/>
          </a:prstGeom>
          <a:noFill/>
        </p:spPr>
      </p:pic>
      <p:pic>
        <p:nvPicPr>
          <p:cNvPr id="3077" name="Picture 5" descr="G:\катя\харли стрит\800px-Harley_and_Wigmore_Street.jpg"/>
          <p:cNvPicPr>
            <a:picLocks noChangeAspect="1" noChangeArrowheads="1"/>
          </p:cNvPicPr>
          <p:nvPr/>
        </p:nvPicPr>
        <p:blipFill>
          <a:blip r:embed="rId5" cstate="print"/>
          <a:srcRect/>
          <a:stretch>
            <a:fillRect/>
          </a:stretch>
        </p:blipFill>
        <p:spPr bwMode="auto">
          <a:xfrm>
            <a:off x="0" y="0"/>
            <a:ext cx="5500695" cy="385762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077"/>
                                        </p:tgtEl>
                                        <p:attrNameLst>
                                          <p:attrName>style.visibility</p:attrName>
                                        </p:attrNameLst>
                                      </p:cBhvr>
                                      <p:to>
                                        <p:strVal val="visible"/>
                                      </p:to>
                                    </p:set>
                                    <p:animEffect transition="in" filter="checkerboard(across)">
                                      <p:cBhvr>
                                        <p:cTn id="7" dur="500"/>
                                        <p:tgtEl>
                                          <p:spTgt spid="307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nodeType="clickEffect">
                                  <p:stCondLst>
                                    <p:cond delay="0"/>
                                  </p:stCondLst>
                                  <p:childTnLst>
                                    <p:set>
                                      <p:cBhvr>
                                        <p:cTn id="11" dur="1" fill="hold">
                                          <p:stCondLst>
                                            <p:cond delay="0"/>
                                          </p:stCondLst>
                                        </p:cTn>
                                        <p:tgtEl>
                                          <p:spTgt spid="3075"/>
                                        </p:tgtEl>
                                        <p:attrNameLst>
                                          <p:attrName>style.visibility</p:attrName>
                                        </p:attrNameLst>
                                      </p:cBhvr>
                                      <p:to>
                                        <p:strVal val="visible"/>
                                      </p:to>
                                    </p:set>
                                    <p:animEffect transition="in" filter="barn(inHorizontal)">
                                      <p:cBhvr>
                                        <p:cTn id="12" dur="500"/>
                                        <p:tgtEl>
                                          <p:spTgt spid="3075"/>
                                        </p:tgtEl>
                                      </p:cBhvr>
                                    </p:animEffect>
                                  </p:childTnLst>
                                </p:cTn>
                              </p:par>
                            </p:childTnLst>
                          </p:cTn>
                        </p:par>
                      </p:childTnLst>
                    </p:cTn>
                  </p:par>
                  <p:par>
                    <p:cTn id="13" fill="hold">
                      <p:stCondLst>
                        <p:cond delay="indefinite"/>
                      </p:stCondLst>
                      <p:childTnLst>
                        <p:par>
                          <p:cTn id="14" fill="hold">
                            <p:stCondLst>
                              <p:cond delay="0"/>
                            </p:stCondLst>
                            <p:childTnLst>
                              <p:par>
                                <p:cTn id="15" presetID="52" presetClass="entr" presetSubtype="0" fill="hold" nodeType="clickEffect">
                                  <p:stCondLst>
                                    <p:cond delay="0"/>
                                  </p:stCondLst>
                                  <p:childTnLst>
                                    <p:set>
                                      <p:cBhvr>
                                        <p:cTn id="16" dur="1" fill="hold">
                                          <p:stCondLst>
                                            <p:cond delay="0"/>
                                          </p:stCondLst>
                                        </p:cTn>
                                        <p:tgtEl>
                                          <p:spTgt spid="3076"/>
                                        </p:tgtEl>
                                        <p:attrNameLst>
                                          <p:attrName>style.visibility</p:attrName>
                                        </p:attrNameLst>
                                      </p:cBhvr>
                                      <p:to>
                                        <p:strVal val="visible"/>
                                      </p:to>
                                    </p:set>
                                    <p:animScale>
                                      <p:cBhvr>
                                        <p:cTn id="17" dur="1000" decel="50000" fill="hold">
                                          <p:stCondLst>
                                            <p:cond delay="0"/>
                                          </p:stCondLst>
                                        </p:cTn>
                                        <p:tgtEl>
                                          <p:spTgt spid="307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076"/>
                                        </p:tgtEl>
                                        <p:attrNameLst>
                                          <p:attrName>ppt_x</p:attrName>
                                          <p:attrName>ppt_y</p:attrName>
                                        </p:attrNameLst>
                                      </p:cBhvr>
                                    </p:animMotion>
                                    <p:animEffect transition="in" filter="fade">
                                      <p:cBhvr>
                                        <p:cTn id="19" dur="1000"/>
                                        <p:tgtEl>
                                          <p:spTgt spid="3076"/>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nodeType="clickEffect">
                                  <p:stCondLst>
                                    <p:cond delay="0"/>
                                  </p:stCondLst>
                                  <p:childTnLst>
                                    <p:set>
                                      <p:cBhvr>
                                        <p:cTn id="23" dur="1" fill="hold">
                                          <p:stCondLst>
                                            <p:cond delay="0"/>
                                          </p:stCondLst>
                                        </p:cTn>
                                        <p:tgtEl>
                                          <p:spTgt spid="3074"/>
                                        </p:tgtEl>
                                        <p:attrNameLst>
                                          <p:attrName>style.visibility</p:attrName>
                                        </p:attrNameLst>
                                      </p:cBhvr>
                                      <p:to>
                                        <p:strVal val="visible"/>
                                      </p:to>
                                    </p:set>
                                    <p:animEffect transition="in" filter="box(in)">
                                      <p:cBhvr>
                                        <p:cTn id="24"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err="1" smtClean="0">
                <a:effectLst>
                  <a:outerShdw blurRad="38100" dist="38100" dir="2700000" algn="tl">
                    <a:srgbClr val="000000">
                      <a:alpha val="43137"/>
                    </a:srgbClr>
                  </a:outerShdw>
                </a:effectLst>
              </a:rPr>
              <a:t>Пикадилли</a:t>
            </a:r>
            <a:r>
              <a:rPr lang="ru-RU" b="1" i="1" dirty="0" smtClean="0">
                <a:effectLst>
                  <a:outerShdw blurRad="38100" dist="38100" dir="2700000" algn="tl">
                    <a:srgbClr val="000000">
                      <a:alpha val="43137"/>
                    </a:srgbClr>
                  </a:outerShdw>
                </a:effectLst>
              </a:rPr>
              <a:t> (англ. </a:t>
            </a:r>
            <a:r>
              <a:rPr lang="ru-RU" b="1" i="1" dirty="0" err="1" smtClean="0">
                <a:effectLst>
                  <a:outerShdw blurRad="38100" dist="38100" dir="2700000" algn="tl">
                    <a:srgbClr val="000000">
                      <a:alpha val="43137"/>
                    </a:srgbClr>
                  </a:outerShdw>
                </a:effectLst>
              </a:rPr>
              <a:t>Piccadilly</a:t>
            </a:r>
            <a:r>
              <a:rPr lang="ru-RU" b="1" i="1" dirty="0" smtClean="0">
                <a:effectLst>
                  <a:outerShdw blurRad="38100" dist="38100" dir="2700000" algn="tl">
                    <a:srgbClr val="000000">
                      <a:alpha val="43137"/>
                    </a:srgbClr>
                  </a:outerShdw>
                </a:effectLst>
              </a:rPr>
              <a:t>).</a:t>
            </a:r>
            <a:endParaRPr lang="ru-RU" b="1" i="1"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p:txBody>
          <a:bodyPr>
            <a:normAutofit lnSpcReduction="10000"/>
          </a:bodyPr>
          <a:lstStyle/>
          <a:p>
            <a:pPr algn="ctr"/>
            <a:r>
              <a:rPr lang="en-US" i="1" dirty="0" smtClean="0">
                <a:effectLst>
                  <a:outerShdw blurRad="38100" dist="38100" dir="2700000" algn="tl">
                    <a:srgbClr val="000000">
                      <a:alpha val="43137"/>
                    </a:srgbClr>
                  </a:outerShdw>
                </a:effectLst>
              </a:rPr>
              <a:t>Piccadilly (English Piccadilly) — one of the widest and recovered streets in the historical center of London — Westminster. Lies from </a:t>
            </a:r>
            <a:r>
              <a:rPr lang="en-US" i="1" dirty="0" err="1" smtClean="0">
                <a:effectLst>
                  <a:outerShdw blurRad="38100" dist="38100" dir="2700000" algn="tl">
                    <a:srgbClr val="000000">
                      <a:alpha val="43137"/>
                    </a:srgbClr>
                  </a:outerShdw>
                </a:effectLst>
              </a:rPr>
              <a:t>Pikadilli</a:t>
            </a:r>
            <a:r>
              <a:rPr lang="en-US" i="1" dirty="0" smtClean="0">
                <a:effectLst>
                  <a:outerShdw blurRad="38100" dist="38100" dir="2700000" algn="tl">
                    <a:srgbClr val="000000">
                      <a:alpha val="43137"/>
                    </a:srgbClr>
                  </a:outerShdw>
                </a:effectLst>
              </a:rPr>
              <a:t> Square (in the east) to the Hyde park (in the West). The main local sight — a building of Royal academy of Arts. The name "Piccadilly" received from Robert </a:t>
            </a:r>
            <a:r>
              <a:rPr lang="en-US" i="1" dirty="0" err="1" smtClean="0">
                <a:effectLst>
                  <a:outerShdw blurRad="38100" dist="38100" dir="2700000" algn="tl">
                    <a:srgbClr val="000000">
                      <a:alpha val="43137"/>
                    </a:srgbClr>
                  </a:outerShdw>
                </a:effectLst>
              </a:rPr>
              <a:t>Beyker's</a:t>
            </a:r>
            <a:r>
              <a:rPr lang="en-US" i="1" dirty="0" smtClean="0">
                <a:effectLst>
                  <a:outerShdw blurRad="38100" dist="38100" dir="2700000" algn="tl">
                    <a:srgbClr val="000000">
                      <a:alpha val="43137"/>
                    </a:srgbClr>
                  </a:outerShdw>
                </a:effectLst>
              </a:rPr>
              <a:t> mansion which at the beginning of the XVII century scared together a fortune, trading in fashionable collars - «</a:t>
            </a:r>
            <a:r>
              <a:rPr lang="en-US" i="1" dirty="0" err="1" smtClean="0">
                <a:effectLst>
                  <a:outerShdw blurRad="38100" dist="38100" dir="2700000" algn="tl">
                    <a:srgbClr val="000000">
                      <a:alpha val="43137"/>
                    </a:srgbClr>
                  </a:outerShdw>
                </a:effectLst>
              </a:rPr>
              <a:t>пикадилами</a:t>
            </a:r>
            <a:r>
              <a:rPr lang="en-US" i="1" dirty="0" smtClean="0">
                <a:effectLst>
                  <a:outerShdw blurRad="38100" dist="38100" dir="2700000" algn="tl">
                    <a:srgbClr val="000000">
                      <a:alpha val="43137"/>
                    </a:srgbClr>
                  </a:outerShdw>
                </a:effectLst>
              </a:rPr>
              <a:t>» (</a:t>
            </a:r>
            <a:r>
              <a:rPr lang="en-US" i="1" dirty="0" err="1" smtClean="0">
                <a:effectLst>
                  <a:outerShdw blurRad="38100" dist="38100" dir="2700000" algn="tl">
                    <a:srgbClr val="000000">
                      <a:alpha val="43137"/>
                    </a:srgbClr>
                  </a:outerShdw>
                </a:effectLst>
              </a:rPr>
              <a:t>piccadill</a:t>
            </a:r>
            <a:r>
              <a:rPr lang="en-US" i="1" dirty="0" smtClean="0">
                <a:effectLst>
                  <a:outerShdw blurRad="38100" dist="38100" dir="2700000" algn="tl">
                    <a:srgbClr val="000000">
                      <a:alpha val="43137"/>
                    </a:srgbClr>
                  </a:outerShdw>
                </a:effectLst>
              </a:rPr>
              <a:t>) [1] - rigid collars with gear edges and the wide lace which is pulling together along the edges.</a:t>
            </a:r>
            <a:endParaRPr lang="ru-RU" i="1" dirty="0">
              <a:effectLst>
                <a:outerShdw blurRad="38100" dist="38100" dir="2700000" algn="tl">
                  <a:srgbClr val="000000">
                    <a:alpha val="43137"/>
                  </a:srgbClr>
                </a:outerShdw>
              </a:effectLst>
            </a:endParaRPr>
          </a:p>
        </p:txBody>
      </p:sp>
      <p:pic>
        <p:nvPicPr>
          <p:cNvPr id="4098" name="Picture 2" descr="G:\катя\Пикадилли\original.jpg"/>
          <p:cNvPicPr>
            <a:picLocks noChangeAspect="1" noChangeArrowheads="1"/>
          </p:cNvPicPr>
          <p:nvPr/>
        </p:nvPicPr>
        <p:blipFill>
          <a:blip r:embed="rId2" cstate="print"/>
          <a:srcRect/>
          <a:stretch>
            <a:fillRect/>
          </a:stretch>
        </p:blipFill>
        <p:spPr bwMode="auto">
          <a:xfrm>
            <a:off x="0" y="0"/>
            <a:ext cx="4429124" cy="3429001"/>
          </a:xfrm>
          <a:prstGeom prst="rect">
            <a:avLst/>
          </a:prstGeom>
          <a:noFill/>
        </p:spPr>
      </p:pic>
      <p:pic>
        <p:nvPicPr>
          <p:cNvPr id="4099" name="Picture 3" descr="G:\катя\Пикадилли\brit00611.jpg"/>
          <p:cNvPicPr>
            <a:picLocks noChangeAspect="1" noChangeArrowheads="1"/>
          </p:cNvPicPr>
          <p:nvPr/>
        </p:nvPicPr>
        <p:blipFill>
          <a:blip r:embed="rId3" cstate="print"/>
          <a:srcRect/>
          <a:stretch>
            <a:fillRect/>
          </a:stretch>
        </p:blipFill>
        <p:spPr bwMode="auto">
          <a:xfrm>
            <a:off x="4435990" y="0"/>
            <a:ext cx="4708010" cy="3429000"/>
          </a:xfrm>
          <a:prstGeom prst="rect">
            <a:avLst/>
          </a:prstGeom>
          <a:noFill/>
        </p:spPr>
      </p:pic>
      <p:pic>
        <p:nvPicPr>
          <p:cNvPr id="4100" name="Picture 4" descr="G:\катя\Пикадилли\421908_original.jpg"/>
          <p:cNvPicPr>
            <a:picLocks noChangeAspect="1" noChangeArrowheads="1"/>
          </p:cNvPicPr>
          <p:nvPr/>
        </p:nvPicPr>
        <p:blipFill>
          <a:blip r:embed="rId4" cstate="print"/>
          <a:srcRect/>
          <a:stretch>
            <a:fillRect/>
          </a:stretch>
        </p:blipFill>
        <p:spPr bwMode="auto">
          <a:xfrm>
            <a:off x="0" y="3357562"/>
            <a:ext cx="4445001" cy="3500438"/>
          </a:xfrm>
          <a:prstGeom prst="rect">
            <a:avLst/>
          </a:prstGeom>
          <a:noFill/>
        </p:spPr>
      </p:pic>
      <p:pic>
        <p:nvPicPr>
          <p:cNvPr id="4101" name="Picture 5" descr="G:\катя\Пикадилли\peaceoneday_cocacola_-picadilly_logoweb.jpg"/>
          <p:cNvPicPr>
            <a:picLocks noChangeAspect="1" noChangeArrowheads="1"/>
          </p:cNvPicPr>
          <p:nvPr/>
        </p:nvPicPr>
        <p:blipFill>
          <a:blip r:embed="rId5" cstate="print"/>
          <a:srcRect/>
          <a:stretch>
            <a:fillRect/>
          </a:stretch>
        </p:blipFill>
        <p:spPr bwMode="auto">
          <a:xfrm>
            <a:off x="4429124" y="3456154"/>
            <a:ext cx="4714876" cy="340184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dissolve">
                                      <p:cBhvr>
                                        <p:cTn id="7" dur="500"/>
                                        <p:tgtEl>
                                          <p:spTgt spid="4098"/>
                                        </p:tgtEl>
                                      </p:cBhvr>
                                    </p:animEffect>
                                  </p:childTnLst>
                                </p:cTn>
                              </p:par>
                            </p:childTnLst>
                          </p:cTn>
                        </p:par>
                      </p:childTnLst>
                    </p:cTn>
                  </p:par>
                  <p:par>
                    <p:cTn id="8" fill="hold">
                      <p:stCondLst>
                        <p:cond delay="indefinite"/>
                      </p:stCondLst>
                      <p:childTnLst>
                        <p:par>
                          <p:cTn id="9" fill="hold">
                            <p:stCondLst>
                              <p:cond delay="0"/>
                            </p:stCondLst>
                            <p:childTnLst>
                              <p:par>
                                <p:cTn id="10" presetID="34" presetClass="entr" presetSubtype="0" fill="hold" nodeType="clickEffect">
                                  <p:stCondLst>
                                    <p:cond delay="0"/>
                                  </p:stCondLst>
                                  <p:childTnLst>
                                    <p:set>
                                      <p:cBhvr>
                                        <p:cTn id="11" dur="1" fill="hold">
                                          <p:stCondLst>
                                            <p:cond delay="0"/>
                                          </p:stCondLst>
                                        </p:cTn>
                                        <p:tgtEl>
                                          <p:spTgt spid="4099"/>
                                        </p:tgtEl>
                                        <p:attrNameLst>
                                          <p:attrName>style.visibility</p:attrName>
                                        </p:attrNameLst>
                                      </p:cBhvr>
                                      <p:to>
                                        <p:strVal val="visible"/>
                                      </p:to>
                                    </p:set>
                                    <p:anim from="(-#ppt_w/2)" to="(#ppt_x)" calcmode="lin" valueType="num">
                                      <p:cBhvr>
                                        <p:cTn id="12" dur="600" fill="hold">
                                          <p:stCondLst>
                                            <p:cond delay="0"/>
                                          </p:stCondLst>
                                        </p:cTn>
                                        <p:tgtEl>
                                          <p:spTgt spid="4099"/>
                                        </p:tgtEl>
                                        <p:attrNameLst>
                                          <p:attrName>ppt_x</p:attrName>
                                        </p:attrNameLst>
                                      </p:cBhvr>
                                    </p:anim>
                                    <p:anim from="0" to="-1.0" calcmode="lin" valueType="num">
                                      <p:cBhvr>
                                        <p:cTn id="13" dur="200" decel="50000" autoRev="1" fill="hold">
                                          <p:stCondLst>
                                            <p:cond delay="600"/>
                                          </p:stCondLst>
                                        </p:cTn>
                                        <p:tgtEl>
                                          <p:spTgt spid="4099"/>
                                        </p:tgtEl>
                                        <p:attrNameLst>
                                          <p:attrName>xshear</p:attrName>
                                        </p:attrNameLst>
                                      </p:cBhvr>
                                    </p:anim>
                                    <p:animScale>
                                      <p:cBhvr>
                                        <p:cTn id="14" dur="200" decel="100000" autoRev="1" fill="hold">
                                          <p:stCondLst>
                                            <p:cond delay="600"/>
                                          </p:stCondLst>
                                        </p:cTn>
                                        <p:tgtEl>
                                          <p:spTgt spid="4099"/>
                                        </p:tgtEl>
                                      </p:cBhvr>
                                      <p:from x="100000" y="100000"/>
                                      <p:to x="80000" y="100000"/>
                                    </p:animScale>
                                    <p:anim by="(#ppt_h/3+#ppt_w*0.1)" calcmode="lin" valueType="num">
                                      <p:cBhvr additive="sum">
                                        <p:cTn id="15" dur="200" decel="100000" autoRev="1" fill="hold">
                                          <p:stCondLst>
                                            <p:cond delay="600"/>
                                          </p:stCondLst>
                                        </p:cTn>
                                        <p:tgtEl>
                                          <p:spTgt spid="4099"/>
                                        </p:tgtEl>
                                        <p:attrNameLst>
                                          <p:attrName>ppt_x</p:attrName>
                                        </p:attrNameLst>
                                      </p:cBhvr>
                                    </p:anim>
                                  </p:childTnLst>
                                </p:cTn>
                              </p:par>
                            </p:childTnLst>
                          </p:cTn>
                        </p:par>
                      </p:childTnLst>
                    </p:cTn>
                  </p:par>
                  <p:par>
                    <p:cTn id="16" fill="hold">
                      <p:stCondLst>
                        <p:cond delay="indefinite"/>
                      </p:stCondLst>
                      <p:childTnLst>
                        <p:par>
                          <p:cTn id="17" fill="hold">
                            <p:stCondLst>
                              <p:cond delay="0"/>
                            </p:stCondLst>
                            <p:childTnLst>
                              <p:par>
                                <p:cTn id="18" presetID="39" presetClass="entr" presetSubtype="0" accel="100000" fill="hold" nodeType="clickEffect">
                                  <p:stCondLst>
                                    <p:cond delay="0"/>
                                  </p:stCondLst>
                                  <p:childTnLst>
                                    <p:set>
                                      <p:cBhvr>
                                        <p:cTn id="19" dur="1" fill="hold">
                                          <p:stCondLst>
                                            <p:cond delay="0"/>
                                          </p:stCondLst>
                                        </p:cTn>
                                        <p:tgtEl>
                                          <p:spTgt spid="4100"/>
                                        </p:tgtEl>
                                        <p:attrNameLst>
                                          <p:attrName>style.visibility</p:attrName>
                                        </p:attrNameLst>
                                      </p:cBhvr>
                                      <p:to>
                                        <p:strVal val="visible"/>
                                      </p:to>
                                    </p:set>
                                    <p:anim calcmode="lin" valueType="num">
                                      <p:cBhvr>
                                        <p:cTn id="20" dur="500" fill="hold"/>
                                        <p:tgtEl>
                                          <p:spTgt spid="4100"/>
                                        </p:tgtEl>
                                        <p:attrNameLst>
                                          <p:attrName>ppt_h</p:attrName>
                                        </p:attrNameLst>
                                      </p:cBhvr>
                                      <p:tavLst>
                                        <p:tav tm="0">
                                          <p:val>
                                            <p:strVal val="#ppt_h/20"/>
                                          </p:val>
                                        </p:tav>
                                        <p:tav tm="50000">
                                          <p:val>
                                            <p:strVal val="#ppt_h/20"/>
                                          </p:val>
                                        </p:tav>
                                        <p:tav tm="100000">
                                          <p:val>
                                            <p:strVal val="#ppt_h"/>
                                          </p:val>
                                        </p:tav>
                                      </p:tavLst>
                                    </p:anim>
                                    <p:anim calcmode="lin" valueType="num">
                                      <p:cBhvr>
                                        <p:cTn id="21" dur="500" fill="hold"/>
                                        <p:tgtEl>
                                          <p:spTgt spid="4100"/>
                                        </p:tgtEl>
                                        <p:attrNameLst>
                                          <p:attrName>ppt_w</p:attrName>
                                        </p:attrNameLst>
                                      </p:cBhvr>
                                      <p:tavLst>
                                        <p:tav tm="0">
                                          <p:val>
                                            <p:strVal val="#ppt_w+.3"/>
                                          </p:val>
                                        </p:tav>
                                        <p:tav tm="50000">
                                          <p:val>
                                            <p:strVal val="#ppt_w+.3"/>
                                          </p:val>
                                        </p:tav>
                                        <p:tav tm="100000">
                                          <p:val>
                                            <p:strVal val="#ppt_w"/>
                                          </p:val>
                                        </p:tav>
                                      </p:tavLst>
                                    </p:anim>
                                    <p:anim calcmode="lin" valueType="num">
                                      <p:cBhvr>
                                        <p:cTn id="22" dur="500" fill="hold"/>
                                        <p:tgtEl>
                                          <p:spTgt spid="4100"/>
                                        </p:tgtEl>
                                        <p:attrNameLst>
                                          <p:attrName>ppt_x</p:attrName>
                                        </p:attrNameLst>
                                      </p:cBhvr>
                                      <p:tavLst>
                                        <p:tav tm="0">
                                          <p:val>
                                            <p:strVal val="#ppt_x-.3"/>
                                          </p:val>
                                        </p:tav>
                                        <p:tav tm="50000">
                                          <p:val>
                                            <p:strVal val="#ppt_x"/>
                                          </p:val>
                                        </p:tav>
                                        <p:tav tm="100000">
                                          <p:val>
                                            <p:strVal val="#ppt_x"/>
                                          </p:val>
                                        </p:tav>
                                      </p:tavLst>
                                    </p:anim>
                                    <p:anim calcmode="lin" valueType="num">
                                      <p:cBhvr>
                                        <p:cTn id="23" dur="500" fill="hold"/>
                                        <p:tgtEl>
                                          <p:spTgt spid="4100"/>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9" presetClass="entr" presetSubtype="10" fill="hold" nodeType="clickEffect">
                                  <p:stCondLst>
                                    <p:cond delay="0"/>
                                  </p:stCondLst>
                                  <p:childTnLst>
                                    <p:set>
                                      <p:cBhvr>
                                        <p:cTn id="27" dur="1" fill="hold">
                                          <p:stCondLst>
                                            <p:cond delay="0"/>
                                          </p:stCondLst>
                                        </p:cTn>
                                        <p:tgtEl>
                                          <p:spTgt spid="4101"/>
                                        </p:tgtEl>
                                        <p:attrNameLst>
                                          <p:attrName>style.visibility</p:attrName>
                                        </p:attrNameLst>
                                      </p:cBhvr>
                                      <p:to>
                                        <p:strVal val="visible"/>
                                      </p:to>
                                    </p:set>
                                    <p:anim calcmode="lin" valueType="num">
                                      <p:cBhvr>
                                        <p:cTn id="28" dur="5000" fill="hold"/>
                                        <p:tgtEl>
                                          <p:spTgt spid="4101"/>
                                        </p:tgtEl>
                                        <p:attrNameLst>
                                          <p:attrName>ppt_w</p:attrName>
                                        </p:attrNameLst>
                                      </p:cBhvr>
                                      <p:tavLst>
                                        <p:tav tm="0" fmla="#ppt_w*sin(2.5*pi*$)">
                                          <p:val>
                                            <p:fltVal val="0"/>
                                          </p:val>
                                        </p:tav>
                                        <p:tav tm="100000">
                                          <p:val>
                                            <p:fltVal val="1"/>
                                          </p:val>
                                        </p:tav>
                                      </p:tavLst>
                                    </p:anim>
                                    <p:anim calcmode="lin" valueType="num">
                                      <p:cBhvr>
                                        <p:cTn id="29" dur="5000" fill="hold"/>
                                        <p:tgtEl>
                                          <p:spTgt spid="410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9136510" cy="6858000"/>
          </a:xfrm>
          <a:prstGeom prst="rect">
            <a:avLst/>
          </a:prstGeom>
          <a:noFill/>
          <a:ln w="9525">
            <a:noFill/>
            <a:miter lim="800000"/>
            <a:headEnd/>
            <a:tailEnd/>
          </a:ln>
        </p:spPr>
      </p:pic>
      <p:sp>
        <p:nvSpPr>
          <p:cNvPr id="2" name="Заголовок 1"/>
          <p:cNvSpPr>
            <a:spLocks noGrp="1"/>
          </p:cNvSpPr>
          <p:nvPr>
            <p:ph type="title"/>
          </p:nvPr>
        </p:nvSpPr>
        <p:spPr>
          <a:xfrm>
            <a:off x="571472" y="357166"/>
            <a:ext cx="8229600" cy="1143000"/>
          </a:xfrm>
        </p:spPr>
        <p:txBody>
          <a:bodyPr/>
          <a:lstStyle/>
          <a:p>
            <a:pPr algn="ctr"/>
            <a:r>
              <a:rPr lang="ru-RU" b="1" i="1" dirty="0" smtClean="0">
                <a:solidFill>
                  <a:srgbClr val="FF0000"/>
                </a:solidFill>
                <a:effectLst>
                  <a:outerShdw blurRad="38100" dist="38100" dir="2700000" algn="tl">
                    <a:srgbClr val="000000">
                      <a:alpha val="43137"/>
                    </a:srgbClr>
                  </a:outerShdw>
                </a:effectLst>
              </a:rPr>
              <a:t>Вывод.</a:t>
            </a:r>
            <a:endParaRPr lang="ru-RU" b="1" i="1" dirty="0">
              <a:solidFill>
                <a:srgbClr val="FF0000"/>
              </a:solidFill>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500034" y="1571612"/>
            <a:ext cx="8229600" cy="4389120"/>
          </a:xfrm>
        </p:spPr>
        <p:txBody>
          <a:bodyPr/>
          <a:lstStyle/>
          <a:p>
            <a:r>
              <a:rPr lang="ru-RU" b="1" i="1" dirty="0" smtClean="0">
                <a:solidFill>
                  <a:srgbClr val="FF0000"/>
                </a:solidFill>
              </a:rPr>
              <a:t>Мы сделали работу  по теме «Известные улицы Лондона ». Нашу работу можно использовать для проведения уроков </a:t>
            </a:r>
            <a:r>
              <a:rPr lang="ru-RU" b="1" i="1" dirty="0" smtClean="0">
                <a:solidFill>
                  <a:srgbClr val="FF0000"/>
                </a:solidFill>
              </a:rPr>
              <a:t>в 5-ом </a:t>
            </a:r>
            <a:r>
              <a:rPr lang="ru-RU" b="1" i="1" dirty="0" smtClean="0">
                <a:solidFill>
                  <a:srgbClr val="FF0000"/>
                </a:solidFill>
              </a:rPr>
              <a:t>классе по теме « </a:t>
            </a:r>
            <a:r>
              <a:rPr lang="en-US" b="1" i="1" dirty="0" smtClean="0">
                <a:solidFill>
                  <a:srgbClr val="FF0000"/>
                </a:solidFill>
              </a:rPr>
              <a:t>Faces of London</a:t>
            </a:r>
            <a:r>
              <a:rPr lang="ru-RU" b="1" i="1" dirty="0" smtClean="0">
                <a:solidFill>
                  <a:srgbClr val="FF0000"/>
                </a:solidFill>
              </a:rPr>
              <a:t>», а также для внеклассных занятий по английскому языку.</a:t>
            </a:r>
          </a:p>
          <a:p>
            <a:pPr>
              <a:buNone/>
            </a:pPr>
            <a:endParaRPr lang="ru-RU" i="1" dirty="0">
              <a:solidFill>
                <a:srgbClr val="FF0000"/>
              </a:solidFill>
            </a:endParaRPr>
          </a:p>
        </p:txBody>
      </p:sp>
      <p:pic>
        <p:nvPicPr>
          <p:cNvPr id="5"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357422" y="3577000"/>
            <a:ext cx="4357686" cy="3281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normAutofit/>
          </a:bodyPr>
          <a:lstStyle/>
          <a:p>
            <a:pPr>
              <a:defRPr/>
            </a:pPr>
            <a:r>
              <a:rPr lang="ru-RU" sz="4400" b="1" i="1" dirty="0">
                <a:solidFill>
                  <a:schemeClr val="tx2"/>
                </a:solidFill>
                <a:effectLst>
                  <a:outerShdw blurRad="38100" dist="38100" dir="2700000" algn="tl">
                    <a:srgbClr val="000000">
                      <a:alpha val="43137"/>
                    </a:srgbClr>
                  </a:outerShdw>
                </a:effectLst>
              </a:rPr>
              <a:t>Используемые  источники: </a:t>
            </a:r>
            <a:r>
              <a:rPr lang="en-US" sz="4400" b="1" i="1" dirty="0">
                <a:solidFill>
                  <a:schemeClr val="tx2"/>
                </a:solidFill>
                <a:effectLst>
                  <a:outerShdw blurRad="38100" dist="38100" dir="2700000" algn="tl">
                    <a:srgbClr val="000000">
                      <a:alpha val="43137"/>
                    </a:srgbClr>
                  </a:outerShdw>
                </a:effectLst>
              </a:rPr>
              <a:t>Wikipedia</a:t>
            </a:r>
            <a:r>
              <a:rPr lang="ru-RU" sz="4400" b="1" i="1" dirty="0">
                <a:solidFill>
                  <a:schemeClr val="tx2"/>
                </a:solidFill>
                <a:effectLst>
                  <a:outerShdw blurRad="38100" dist="38100" dir="2700000" algn="tl">
                    <a:srgbClr val="000000">
                      <a:alpha val="43137"/>
                    </a:srgbClr>
                  </a:outerShdw>
                </a:effectLst>
              </a:rPr>
              <a:t>,</a:t>
            </a:r>
            <a:r>
              <a:rPr lang="en-US" sz="4400" b="1" i="1" dirty="0">
                <a:solidFill>
                  <a:schemeClr val="tx2"/>
                </a:solidFill>
                <a:effectLst>
                  <a:outerShdw blurRad="38100" dist="38100" dir="2700000" algn="tl">
                    <a:srgbClr val="000000">
                      <a:alpha val="43137"/>
                    </a:srgbClr>
                  </a:outerShdw>
                </a:effectLst>
              </a:rPr>
              <a:t> </a:t>
            </a:r>
            <a:r>
              <a:rPr lang="ru-RU" sz="4400" b="1" i="1" dirty="0">
                <a:solidFill>
                  <a:schemeClr val="tx2"/>
                </a:solidFill>
                <a:effectLst>
                  <a:outerShdw blurRad="38100" dist="38100" dir="2700000" algn="tl">
                    <a:srgbClr val="000000">
                      <a:alpha val="43137"/>
                    </a:srgbClr>
                  </a:outerShdw>
                </a:effectLst>
              </a:rPr>
              <a:t>энциклопедия «Кирилла и </a:t>
            </a:r>
            <a:r>
              <a:rPr lang="ru-RU" sz="4400" b="1" i="1" dirty="0" err="1">
                <a:solidFill>
                  <a:schemeClr val="tx2"/>
                </a:solidFill>
                <a:effectLst>
                  <a:outerShdw blurRad="38100" dist="38100" dir="2700000" algn="tl">
                    <a:srgbClr val="000000">
                      <a:alpha val="43137"/>
                    </a:srgbClr>
                  </a:outerShdw>
                </a:effectLst>
              </a:rPr>
              <a:t>Мефодия</a:t>
            </a:r>
            <a:r>
              <a:rPr lang="ru-RU" sz="4400" b="1" i="1" dirty="0">
                <a:solidFill>
                  <a:schemeClr val="tx2"/>
                </a:solidFill>
                <a:effectLst>
                  <a:outerShdw blurRad="38100" dist="38100" dir="2700000" algn="tl">
                    <a:srgbClr val="000000">
                      <a:alpha val="43137"/>
                    </a:srgbClr>
                  </a:outerShdw>
                </a:effectLst>
              </a:rPr>
              <a:t>», учебник английского языка для шестых классов.</a:t>
            </a:r>
          </a:p>
          <a:p>
            <a:pPr>
              <a:buFontTx/>
              <a:buNone/>
              <a:defRPr/>
            </a:pPr>
            <a:r>
              <a:rPr lang="ru-RU" sz="4400" b="1" i="1" dirty="0">
                <a:solidFill>
                  <a:schemeClr val="tx2"/>
                </a:solidFill>
                <a:effectLst>
                  <a:outerShdw blurRad="38100" dist="38100" dir="2700000" algn="tl">
                    <a:srgbClr val="000000">
                      <a:alpha val="43137"/>
                    </a:srgbClr>
                  </a:outerShdw>
                </a:effectLst>
              </a:rPr>
              <a:t> </a:t>
            </a:r>
          </a:p>
          <a:p>
            <a:endParaRPr lang="ru-RU" dirty="0"/>
          </a:p>
        </p:txBody>
      </p:sp>
    </p:spTree>
    <p:extLst>
      <p:ext uri="{BB962C8B-B14F-4D97-AF65-F5344CB8AC3E}">
        <p14:creationId xmlns="" xmlns:p14="http://schemas.microsoft.com/office/powerpoint/2010/main" val="38434985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211</TotalTime>
  <Words>644</Words>
  <Application>Microsoft Office PowerPoint</Application>
  <PresentationFormat>Экран (4:3)</PresentationFormat>
  <Paragraphs>40</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Поток</vt:lpstr>
      <vt:lpstr>Исследовательская работа на тему  « Известные улицы Лондона».</vt:lpstr>
      <vt:lpstr>План.</vt:lpstr>
      <vt:lpstr>Введение.</vt:lpstr>
      <vt:lpstr>Бейкер-стрит (Baker Street).</vt:lpstr>
      <vt:lpstr>Эбби-Роуд (англ. Abbey Road).</vt:lpstr>
      <vt:lpstr>Ха́рли-стрит (англ. Harley Street).</vt:lpstr>
      <vt:lpstr>Пикадилли (англ. Piccadilly).</vt:lpstr>
      <vt:lpstr>Вывод.</vt:lpstr>
      <vt:lpstr>Слайд 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Исследовательская работа на тему « Известные улицы Англии».</dc:title>
  <dc:creator>Admin</dc:creator>
  <cp:lastModifiedBy>Галина</cp:lastModifiedBy>
  <cp:revision>30</cp:revision>
  <dcterms:created xsi:type="dcterms:W3CDTF">2012-10-31T06:26:43Z</dcterms:created>
  <dcterms:modified xsi:type="dcterms:W3CDTF">2013-01-25T04:17:52Z</dcterms:modified>
</cp:coreProperties>
</file>