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7" r:id="rId2"/>
    <p:sldId id="259" r:id="rId3"/>
    <p:sldId id="260" r:id="rId4"/>
    <p:sldId id="261" r:id="rId5"/>
    <p:sldId id="262" r:id="rId6"/>
    <p:sldId id="265" r:id="rId7"/>
    <p:sldId id="267" r:id="rId8"/>
    <p:sldId id="268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1A6E642-6022-4A72-9ADD-08AE948253DB}" type="datetimeFigureOut">
              <a:rPr lang="ru-RU" smtClean="0"/>
              <a:pPr/>
              <a:t>13.01.2013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9BEDC36-5206-4CA6-91CC-00535740EFC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048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D6786492-9B10-4F80-A207-6811302C36AA}" type="slidenum">
              <a:rPr lang="ru-RU" smtClean="0"/>
              <a:pPr/>
              <a:t>2</a:t>
            </a:fld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ru-RU" smtClean="0"/>
          </a:p>
        </p:txBody>
      </p:sp>
      <p:sp>
        <p:nvSpPr>
          <p:cNvPr id="2150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873F1431-7259-4F9F-9250-77909586437B}" type="slidenum">
              <a:rPr lang="ru-RU" smtClean="0"/>
              <a:pPr/>
              <a:t>4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A2516E-72DB-48FE-8326-5E8A8E8ADFD3}" type="datetimeFigureOut">
              <a:rPr lang="ru-RU" smtClean="0"/>
              <a:pPr/>
              <a:t>13.01.2013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9267E-2A92-4594-9655-8FBBB73FC3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A2516E-72DB-48FE-8326-5E8A8E8ADFD3}" type="datetimeFigureOut">
              <a:rPr lang="ru-RU" smtClean="0"/>
              <a:pPr/>
              <a:t>13.01.2013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9267E-2A92-4594-9655-8FBBB73FC3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A2516E-72DB-48FE-8326-5E8A8E8ADFD3}" type="datetimeFigureOut">
              <a:rPr lang="ru-RU" smtClean="0"/>
              <a:pPr/>
              <a:t>13.01.2013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9267E-2A92-4594-9655-8FBBB73FC3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>
            <a:normAutofit/>
          </a:bodyPr>
          <a:lstStyle/>
          <a:p>
            <a:pPr lvl="0"/>
            <a:endParaRPr lang="ru-RU" noProof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21E44C-2AF7-441F-82FA-8E0281873EB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A2516E-72DB-48FE-8326-5E8A8E8ADFD3}" type="datetimeFigureOut">
              <a:rPr lang="ru-RU" smtClean="0"/>
              <a:pPr/>
              <a:t>13.01.2013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9267E-2A92-4594-9655-8FBBB73FC3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A2516E-72DB-48FE-8326-5E8A8E8ADFD3}" type="datetimeFigureOut">
              <a:rPr lang="ru-RU" smtClean="0"/>
              <a:pPr/>
              <a:t>13.01.2013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9267E-2A92-4594-9655-8FBBB73FC3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A2516E-72DB-48FE-8326-5E8A8E8ADFD3}" type="datetimeFigureOut">
              <a:rPr lang="ru-RU" smtClean="0"/>
              <a:pPr/>
              <a:t>13.01.2013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9267E-2A92-4594-9655-8FBBB73FC3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A2516E-72DB-48FE-8326-5E8A8E8ADFD3}" type="datetimeFigureOut">
              <a:rPr lang="ru-RU" smtClean="0"/>
              <a:pPr/>
              <a:t>13.01.2013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9267E-2A92-4594-9655-8FBBB73FC3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A2516E-72DB-48FE-8326-5E8A8E8ADFD3}" type="datetimeFigureOut">
              <a:rPr lang="ru-RU" smtClean="0"/>
              <a:pPr/>
              <a:t>13.01.2013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9267E-2A92-4594-9655-8FBBB73FC3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A2516E-72DB-48FE-8326-5E8A8E8ADFD3}" type="datetimeFigureOut">
              <a:rPr lang="ru-RU" smtClean="0"/>
              <a:pPr/>
              <a:t>13.01.2013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9267E-2A92-4594-9655-8FBBB73FC3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A2516E-72DB-48FE-8326-5E8A8E8ADFD3}" type="datetimeFigureOut">
              <a:rPr lang="ru-RU" smtClean="0"/>
              <a:pPr/>
              <a:t>13.01.2013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9267E-2A92-4594-9655-8FBBB73FC3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A2516E-72DB-48FE-8326-5E8A8E8ADFD3}" type="datetimeFigureOut">
              <a:rPr lang="ru-RU" smtClean="0"/>
              <a:pPr/>
              <a:t>13.01.2013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9267E-2A92-4594-9655-8FBBB73FC3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A2516E-72DB-48FE-8326-5E8A8E8ADFD3}" type="datetimeFigureOut">
              <a:rPr lang="ru-RU" smtClean="0"/>
              <a:pPr/>
              <a:t>13.01.2013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D9267E-2A92-4594-9655-8FBBB73FC39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4" descr="C:\Users\USER\Desktop\картинки\wealth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0" y="152400"/>
            <a:ext cx="45720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"/>
            <a:ext cx="7772400" cy="4419600"/>
          </a:xfrm>
        </p:spPr>
        <p:txBody>
          <a:bodyPr/>
          <a:lstStyle/>
          <a:p>
            <a:pPr eaLnBrk="1" hangingPunct="1">
              <a:defRPr/>
            </a:pPr>
            <a:r>
              <a:rPr lang="ru-RU" sz="24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Государственное бюджетное образовательное учреждение среднего професси</a:t>
            </a:r>
            <a:r>
              <a:rPr lang="ru-RU" sz="2400" dirty="0" smtClean="0">
                <a:solidFill>
                  <a:schemeClr val="accent3">
                    <a:lumMod val="9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онального</a:t>
            </a:r>
            <a:r>
              <a:rPr lang="ru-RU" sz="24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образования «</a:t>
            </a:r>
            <a:r>
              <a:rPr lang="ru-RU" sz="2400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Березниковский</a:t>
            </a:r>
            <a:r>
              <a:rPr lang="ru-RU" sz="24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ru-RU" sz="2400" dirty="0" smtClean="0">
                <a:solidFill>
                  <a:schemeClr val="accent3">
                    <a:lumMod val="9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строительный</a:t>
            </a:r>
            <a:r>
              <a:rPr lang="ru-RU" sz="24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техникум»</a:t>
            </a:r>
            <a:r>
              <a:rPr lang="ru-RU" b="1" i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ru-RU" b="1" i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ru-RU" b="1" i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ru-RU" b="1" i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ru-RU" b="1" i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Бизнес – план спортивного зала «</a:t>
            </a:r>
            <a:r>
              <a:rPr lang="en-US" b="1" i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BEAUTY</a:t>
            </a:r>
            <a:r>
              <a:rPr lang="ru-RU" b="1" i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»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524000" y="4648200"/>
            <a:ext cx="6400800" cy="1752600"/>
          </a:xfrm>
        </p:spPr>
        <p:txBody>
          <a:bodyPr/>
          <a:lstStyle/>
          <a:p>
            <a:pPr eaLnBrk="1" hangingPunct="1">
              <a:defRPr/>
            </a:pPr>
            <a:r>
              <a:rPr lang="ru-RU" sz="24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Подготовила Герасимович Анастасия студентка гр. СБ – 31 </a:t>
            </a:r>
          </a:p>
          <a:p>
            <a:pPr eaLnBrk="1" hangingPunct="1">
              <a:defRPr/>
            </a:pPr>
            <a:r>
              <a:rPr lang="ru-RU" sz="24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Руководитель -  </a:t>
            </a:r>
            <a:r>
              <a:rPr lang="ru-RU" sz="2400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Голубева</a:t>
            </a:r>
            <a:r>
              <a:rPr lang="ru-RU" sz="24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Ирина Петровна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9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5" descr="C:\Users\USER\Desktop\картинки\leg-medzhik-leg-magic-trenazher-dlja-beder-jagodits-i-pressa-kupit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33800" y="0"/>
            <a:ext cx="541020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304800"/>
            <a:ext cx="8458200" cy="62484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" pitchFamily="2" charset="2"/>
              <a:buChar char="q"/>
            </a:pPr>
            <a:r>
              <a:rPr lang="ru-RU" b="1" u="sng" dirty="0" smtClean="0"/>
              <a:t>Рассчитаем примерный объем выручки, учитывая среднюю цену часа занятий:</a:t>
            </a:r>
          </a:p>
          <a:p>
            <a:pPr eaLnBrk="1" hangingPunct="1">
              <a:lnSpc>
                <a:spcPct val="90000"/>
              </a:lnSpc>
            </a:pPr>
            <a:endParaRPr lang="ru-RU" b="1" u="sng" dirty="0" smtClean="0"/>
          </a:p>
          <a:p>
            <a:pPr eaLnBrk="1" hangingPunct="1">
              <a:lnSpc>
                <a:spcPct val="90000"/>
              </a:lnSpc>
              <a:buFont typeface="Wingdings" pitchFamily="2" charset="2"/>
              <a:buChar char="§"/>
            </a:pPr>
            <a:r>
              <a:rPr lang="ru-RU" i="1" dirty="0" smtClean="0"/>
              <a:t>351 день * 11 часов * 2 зала * 10 человек * 70 рублей = 5405400 </a:t>
            </a:r>
            <a:r>
              <a:rPr lang="ru-RU" i="1" dirty="0" smtClean="0"/>
              <a:t>рублей</a:t>
            </a:r>
          </a:p>
          <a:p>
            <a:pPr eaLnBrk="1" hangingPunct="1">
              <a:lnSpc>
                <a:spcPct val="90000"/>
              </a:lnSpc>
              <a:buNone/>
            </a:pPr>
            <a:r>
              <a:rPr lang="ru-RU" i="1" dirty="0" smtClean="0"/>
              <a:t>    в год</a:t>
            </a:r>
            <a:endParaRPr lang="ru-RU" i="1" dirty="0" smtClean="0"/>
          </a:p>
          <a:p>
            <a:pPr eaLnBrk="1" hangingPunct="1">
              <a:lnSpc>
                <a:spcPct val="90000"/>
              </a:lnSpc>
              <a:buFont typeface="Wingdings" pitchFamily="2" charset="2"/>
              <a:buChar char="§"/>
            </a:pPr>
            <a:r>
              <a:rPr lang="ru-RU" i="1" dirty="0" smtClean="0"/>
              <a:t>При расчете плановой выручки следует исходить из средней загрузки залов в 90%.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Char char="§"/>
            </a:pPr>
            <a:r>
              <a:rPr lang="ru-RU" i="1" dirty="0" smtClean="0"/>
              <a:t>Таким образом, плановая выручка составит: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Char char="§"/>
            </a:pPr>
            <a:r>
              <a:rPr lang="ru-RU" i="1" dirty="0" smtClean="0"/>
              <a:t>5405400 * 0,9 = 4864860 </a:t>
            </a:r>
            <a:r>
              <a:rPr lang="ru-RU" i="1" dirty="0" smtClean="0"/>
              <a:t>рублей в год</a:t>
            </a:r>
            <a:endParaRPr lang="ru-RU" i="1" dirty="0" smtClean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61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1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1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61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61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61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61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61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61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7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4" descr="C:\Users\USER\Desktop\картинки\1315903078507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418138" y="3314700"/>
            <a:ext cx="3725862" cy="3543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0" y="0"/>
            <a:ext cx="7497763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i="1" dirty="0">
                <a:solidFill>
                  <a:schemeClr val="tx2">
                    <a:satMod val="13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Требуемые инвестиции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idx="1"/>
          </p:nvPr>
        </p:nvSpPr>
        <p:spPr>
          <a:xfrm>
            <a:off x="1143000" y="1219200"/>
            <a:ext cx="7497763" cy="48006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smtClean="0"/>
              <a:t>   </a:t>
            </a:r>
            <a:r>
              <a:rPr lang="ru-RU" b="1" smtClean="0"/>
              <a:t>603000 + 5200 + 15000 = 623200 рублей, </a:t>
            </a:r>
            <a:r>
              <a:rPr lang="ru-RU" u="sng" smtClean="0"/>
              <a:t>где суммы отражают:</a:t>
            </a:r>
          </a:p>
          <a:p>
            <a:pPr eaLnBrk="1" hangingPunct="1">
              <a:buFont typeface="Wingdings" pitchFamily="2" charset="2"/>
              <a:buChar char="ü"/>
            </a:pPr>
            <a:r>
              <a:rPr lang="ru-RU" smtClean="0"/>
              <a:t>стоимость основных фондов;</a:t>
            </a:r>
          </a:p>
          <a:p>
            <a:pPr eaLnBrk="1" hangingPunct="1">
              <a:buFont typeface="Wingdings" pitchFamily="2" charset="2"/>
              <a:buChar char="ü"/>
            </a:pPr>
            <a:r>
              <a:rPr lang="ru-RU" smtClean="0"/>
              <a:t>величину нематериальных активов;</a:t>
            </a:r>
          </a:p>
          <a:p>
            <a:pPr eaLnBrk="1" hangingPunct="1">
              <a:buFont typeface="Wingdings" pitchFamily="2" charset="2"/>
              <a:buChar char="ü"/>
            </a:pPr>
            <a:r>
              <a:rPr lang="ru-RU" smtClean="0"/>
              <a:t>требуемый оборотный капитал, соответственно. </a:t>
            </a:r>
          </a:p>
        </p:txBody>
      </p:sp>
    </p:spTree>
  </p:cSld>
  <p:clrMapOvr>
    <a:masterClrMapping/>
  </p:clrMapOvr>
  <p:transition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0" grpId="0"/>
      <p:bldP spid="7171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4" descr="C:\Users\USER\Desktop\картинки\bodysolidlegextensionmachine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29256" y="3429000"/>
            <a:ext cx="3714744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5" name="Picture 4" descr="C:\Users\USER\Desktop\картинки\12187448939942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500694" y="0"/>
            <a:ext cx="3643306" cy="39035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i="1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Резюме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idx="1"/>
          </p:nvPr>
        </p:nvSpPr>
        <p:spPr>
          <a:xfrm>
            <a:off x="214282" y="1214422"/>
            <a:ext cx="5429288" cy="5462606"/>
          </a:xfrm>
        </p:spPr>
        <p:txBody>
          <a:bodyPr>
            <a:normAutofit lnSpcReduction="10000"/>
          </a:bodyPr>
          <a:lstStyle/>
          <a:p>
            <a:pPr marL="365760" indent="-283464" eaLnBrk="1" fontAlgn="auto" hangingPunct="1">
              <a:lnSpc>
                <a:spcPct val="80000"/>
              </a:lnSpc>
              <a:spcAft>
                <a:spcPts val="0"/>
              </a:spcAft>
              <a:buClr>
                <a:schemeClr val="bg1">
                  <a:lumMod val="75000"/>
                </a:schemeClr>
              </a:buClr>
              <a:buFont typeface="Wingdings" pitchFamily="2" charset="2"/>
              <a:buChar char="q"/>
              <a:defRPr/>
            </a:pPr>
            <a:r>
              <a:rPr lang="ru-RU" sz="2400" i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В связи с относительной экономической стабилизацией по сравнению, с девяностыми годами, у граждан возрос интерес к физическому здоровью и активному отдыху. Относительный рост благосостояния населения возрождает спрос на данный род услуг. Коммерческой преамбулой проекта является отсутствие в городе зала для среднего класса. Цель организации предприятия – занять данную нишу.</a:t>
            </a:r>
          </a:p>
          <a:p>
            <a:pPr marL="365760" indent="-283464" eaLnBrk="1" fontAlgn="auto" hangingPunct="1">
              <a:lnSpc>
                <a:spcPct val="80000"/>
              </a:lnSpc>
              <a:spcAft>
                <a:spcPts val="0"/>
              </a:spcAft>
              <a:buClr>
                <a:schemeClr val="bg1">
                  <a:lumMod val="75000"/>
                </a:schemeClr>
              </a:buClr>
              <a:buFont typeface="Wingdings" pitchFamily="2" charset="2"/>
              <a:buChar char="q"/>
              <a:defRPr/>
            </a:pPr>
            <a:r>
              <a:rPr lang="ru-RU" sz="2400" i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Нашими потенциальными клиентами являются люди, которые следят за своим здоровьем и своей фигурой, которые готовы находить время для поддержания своего внешнего вида в отличной форме.</a:t>
            </a:r>
          </a:p>
          <a:p>
            <a:pPr marL="365760" indent="-283464" eaLnBrk="1" fontAlgn="auto" hangingPunct="1">
              <a:lnSpc>
                <a:spcPct val="80000"/>
              </a:lnSpc>
              <a:spcAft>
                <a:spcPts val="0"/>
              </a:spcAft>
              <a:buFontTx/>
              <a:buNone/>
              <a:defRPr/>
            </a:pPr>
            <a:endParaRPr lang="ru-RU" sz="2400" i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98" decel="100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98" decel="1000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898" decel="100000" fill="hold"/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2" grpId="0"/>
      <p:bldP spid="512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sz="4000" b="1" i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Организационная структура предприятия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endParaRPr lang="ru-RU" dirty="0" smtClean="0"/>
          </a:p>
        </p:txBody>
      </p:sp>
      <p:sp>
        <p:nvSpPr>
          <p:cNvPr id="8196" name="Oval 4"/>
          <p:cNvSpPr>
            <a:spLocks noChangeArrowheads="1"/>
          </p:cNvSpPr>
          <p:nvPr/>
        </p:nvSpPr>
        <p:spPr bwMode="auto">
          <a:xfrm>
            <a:off x="2514600" y="2133600"/>
            <a:ext cx="3886200" cy="914400"/>
          </a:xfrm>
          <a:prstGeom prst="ellipse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3600" b="1" dirty="0"/>
              <a:t>Директор</a:t>
            </a:r>
          </a:p>
        </p:txBody>
      </p:sp>
      <p:sp>
        <p:nvSpPr>
          <p:cNvPr id="8197" name="Rectangle 5"/>
          <p:cNvSpPr>
            <a:spLocks noChangeArrowheads="1"/>
          </p:cNvSpPr>
          <p:nvPr/>
        </p:nvSpPr>
        <p:spPr bwMode="auto">
          <a:xfrm>
            <a:off x="685800" y="3352800"/>
            <a:ext cx="2514600" cy="609600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b="1" dirty="0"/>
              <a:t>Главный бухгалтер</a:t>
            </a:r>
          </a:p>
        </p:txBody>
      </p:sp>
      <p:sp>
        <p:nvSpPr>
          <p:cNvPr id="8198" name="Rectangle 6"/>
          <p:cNvSpPr>
            <a:spLocks noChangeArrowheads="1"/>
          </p:cNvSpPr>
          <p:nvPr/>
        </p:nvSpPr>
        <p:spPr bwMode="auto">
          <a:xfrm>
            <a:off x="5257800" y="3352800"/>
            <a:ext cx="3048000" cy="609600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b="1" dirty="0"/>
              <a:t>Старший администратор</a:t>
            </a:r>
          </a:p>
        </p:txBody>
      </p:sp>
      <p:sp>
        <p:nvSpPr>
          <p:cNvPr id="14343" name="Line 7"/>
          <p:cNvSpPr>
            <a:spLocks noChangeShapeType="1"/>
          </p:cNvSpPr>
          <p:nvPr/>
        </p:nvSpPr>
        <p:spPr bwMode="auto">
          <a:xfrm flipH="1">
            <a:off x="2667000" y="2895600"/>
            <a:ext cx="38100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4344" name="Line 8"/>
          <p:cNvSpPr>
            <a:spLocks noChangeShapeType="1"/>
          </p:cNvSpPr>
          <p:nvPr/>
        </p:nvSpPr>
        <p:spPr bwMode="auto">
          <a:xfrm>
            <a:off x="5867400" y="2895600"/>
            <a:ext cx="53340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8201" name="AutoShape 9"/>
          <p:cNvSpPr>
            <a:spLocks noChangeArrowheads="1"/>
          </p:cNvSpPr>
          <p:nvPr/>
        </p:nvSpPr>
        <p:spPr bwMode="auto">
          <a:xfrm>
            <a:off x="2667000" y="4800600"/>
            <a:ext cx="3124200" cy="1219200"/>
          </a:xfrm>
          <a:custGeom>
            <a:avLst/>
            <a:gdLst>
              <a:gd name="G0" fmla="+- 5400 0 0"/>
              <a:gd name="G1" fmla="+- 21600 0 5400"/>
              <a:gd name="G2" fmla="*/ 5400 1 2"/>
              <a:gd name="G3" fmla="+- 21600 0 G2"/>
              <a:gd name="G4" fmla="+/ 5400 21600 2"/>
              <a:gd name="G5" fmla="+/ G1 0 2"/>
              <a:gd name="G6" fmla="*/ 21600 21600 5400"/>
              <a:gd name="G7" fmla="*/ G6 1 2"/>
              <a:gd name="G8" fmla="+- 21600 0 G7"/>
              <a:gd name="G9" fmla="*/ 21600 1 2"/>
              <a:gd name="G10" fmla="+- 5400 0 G9"/>
              <a:gd name="G11" fmla="?: G10 G8 0"/>
              <a:gd name="G12" fmla="?: G10 G7 21600"/>
              <a:gd name="T0" fmla="*/ 18900 w 21600"/>
              <a:gd name="T1" fmla="*/ 10800 h 21600"/>
              <a:gd name="T2" fmla="*/ 10800 w 21600"/>
              <a:gd name="T3" fmla="*/ 21600 h 21600"/>
              <a:gd name="T4" fmla="*/ 2700 w 21600"/>
              <a:gd name="T5" fmla="*/ 10800 h 21600"/>
              <a:gd name="T6" fmla="*/ 10800 w 21600"/>
              <a:gd name="T7" fmla="*/ 0 h 21600"/>
              <a:gd name="T8" fmla="*/ 4500 w 21600"/>
              <a:gd name="T9" fmla="*/ 4500 h 21600"/>
              <a:gd name="T10" fmla="*/ 17100 w 21600"/>
              <a:gd name="T11" fmla="*/ 171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>
                <a:moveTo>
                  <a:pt x="0" y="0"/>
                </a:moveTo>
                <a:lnTo>
                  <a:pt x="5400" y="21600"/>
                </a:lnTo>
                <a:lnTo>
                  <a:pt x="16200" y="21600"/>
                </a:lnTo>
                <a:lnTo>
                  <a:pt x="21600" y="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2000" b="1" dirty="0"/>
              <a:t>Основной </a:t>
            </a:r>
          </a:p>
          <a:p>
            <a:pPr algn="ctr">
              <a:defRPr/>
            </a:pPr>
            <a:r>
              <a:rPr lang="ru-RU" sz="2000" b="1" dirty="0"/>
              <a:t>персонал</a:t>
            </a:r>
          </a:p>
          <a:p>
            <a:pPr algn="ctr">
              <a:defRPr/>
            </a:pPr>
            <a:r>
              <a:rPr lang="ru-RU" dirty="0"/>
              <a:t> (администраторы, </a:t>
            </a:r>
          </a:p>
          <a:p>
            <a:pPr algn="ctr">
              <a:defRPr/>
            </a:pPr>
            <a:r>
              <a:rPr lang="ru-RU" dirty="0"/>
              <a:t>тренера)</a:t>
            </a:r>
          </a:p>
        </p:txBody>
      </p:sp>
      <p:sp>
        <p:nvSpPr>
          <p:cNvPr id="8202" name="AutoShape 10"/>
          <p:cNvSpPr>
            <a:spLocks noChangeArrowheads="1"/>
          </p:cNvSpPr>
          <p:nvPr/>
        </p:nvSpPr>
        <p:spPr bwMode="auto">
          <a:xfrm>
            <a:off x="6172200" y="4800600"/>
            <a:ext cx="2971800" cy="1219200"/>
          </a:xfrm>
          <a:custGeom>
            <a:avLst/>
            <a:gdLst>
              <a:gd name="G0" fmla="+- 5400 0 0"/>
              <a:gd name="G1" fmla="+- 21600 0 5400"/>
              <a:gd name="G2" fmla="*/ 5400 1 2"/>
              <a:gd name="G3" fmla="+- 21600 0 G2"/>
              <a:gd name="G4" fmla="+/ 5400 21600 2"/>
              <a:gd name="G5" fmla="+/ G1 0 2"/>
              <a:gd name="G6" fmla="*/ 21600 21600 5400"/>
              <a:gd name="G7" fmla="*/ G6 1 2"/>
              <a:gd name="G8" fmla="+- 21600 0 G7"/>
              <a:gd name="G9" fmla="*/ 21600 1 2"/>
              <a:gd name="G10" fmla="+- 5400 0 G9"/>
              <a:gd name="G11" fmla="?: G10 G8 0"/>
              <a:gd name="G12" fmla="?: G10 G7 21600"/>
              <a:gd name="T0" fmla="*/ 18900 w 21600"/>
              <a:gd name="T1" fmla="*/ 10800 h 21600"/>
              <a:gd name="T2" fmla="*/ 10800 w 21600"/>
              <a:gd name="T3" fmla="*/ 21600 h 21600"/>
              <a:gd name="T4" fmla="*/ 2700 w 21600"/>
              <a:gd name="T5" fmla="*/ 10800 h 21600"/>
              <a:gd name="T6" fmla="*/ 10800 w 21600"/>
              <a:gd name="T7" fmla="*/ 0 h 21600"/>
              <a:gd name="T8" fmla="*/ 4500 w 21600"/>
              <a:gd name="T9" fmla="*/ 4500 h 21600"/>
              <a:gd name="T10" fmla="*/ 17100 w 21600"/>
              <a:gd name="T11" fmla="*/ 171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>
                <a:moveTo>
                  <a:pt x="0" y="0"/>
                </a:moveTo>
                <a:lnTo>
                  <a:pt x="5400" y="21600"/>
                </a:lnTo>
                <a:lnTo>
                  <a:pt x="16200" y="21600"/>
                </a:lnTo>
                <a:lnTo>
                  <a:pt x="21600" y="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2000" b="1" dirty="0"/>
              <a:t>Обслуживающий</a:t>
            </a:r>
          </a:p>
          <a:p>
            <a:pPr algn="ctr">
              <a:defRPr/>
            </a:pPr>
            <a:r>
              <a:rPr lang="ru-RU" sz="2000" b="1" dirty="0"/>
              <a:t>персонал</a:t>
            </a:r>
          </a:p>
        </p:txBody>
      </p:sp>
      <p:sp>
        <p:nvSpPr>
          <p:cNvPr id="14347" name="Line 11"/>
          <p:cNvSpPr>
            <a:spLocks noChangeShapeType="1"/>
          </p:cNvSpPr>
          <p:nvPr/>
        </p:nvSpPr>
        <p:spPr bwMode="auto">
          <a:xfrm flipH="1">
            <a:off x="5334000" y="3962400"/>
            <a:ext cx="533400" cy="914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4348" name="Line 12"/>
          <p:cNvSpPr>
            <a:spLocks noChangeShapeType="1"/>
          </p:cNvSpPr>
          <p:nvPr/>
        </p:nvSpPr>
        <p:spPr bwMode="auto">
          <a:xfrm>
            <a:off x="7315200" y="3962400"/>
            <a:ext cx="609600" cy="838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4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2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4" grpId="0"/>
      <p:bldP spid="8195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336" name="Group 96"/>
          <p:cNvGraphicFramePr>
            <a:graphicFrameLocks noGrp="1"/>
          </p:cNvGraphicFramePr>
          <p:nvPr>
            <p:ph type="tbl" idx="1"/>
          </p:nvPr>
        </p:nvGraphicFramePr>
        <p:xfrm>
          <a:off x="304800" y="152400"/>
          <a:ext cx="8610600" cy="6633600"/>
        </p:xfrm>
        <a:graphic>
          <a:graphicData uri="http://schemas.openxmlformats.org/drawingml/2006/table">
            <a:tbl>
              <a:tblPr/>
              <a:tblGrid>
                <a:gridCol w="6248400"/>
                <a:gridCol w="762000"/>
                <a:gridCol w="1600200"/>
              </a:tblGrid>
              <a:tr h="4460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Должность </a:t>
                      </a:r>
                    </a:p>
                  </a:txBody>
                  <a:tcPr marL="90000" marR="90000" marT="46800" marB="468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Кол - во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Оклад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30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Заработная плата основных работников:</a:t>
                      </a: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98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Старший администратор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15000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98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Инструктор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5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10000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46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Администратор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3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8000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83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Заработная плата управленческого и обслуживающего персонала:</a:t>
                      </a: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98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Директор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18000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98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Бухгалтер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15000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98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Охранник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3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6000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83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Уборщица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5000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98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Итого: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16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150000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split orient="vert" dir="in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b="1" i="1" u="sng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Финансы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00034" y="1643050"/>
            <a:ext cx="8229600" cy="4525963"/>
          </a:xfrm>
        </p:spPr>
        <p:txBody>
          <a:bodyPr/>
          <a:lstStyle/>
          <a:p>
            <a:pPr eaLnBrk="1" hangingPunct="1">
              <a:buFont typeface="Wingdings" pitchFamily="2" charset="2"/>
              <a:buChar char="Ø"/>
            </a:pPr>
            <a:r>
              <a:rPr lang="ru-RU" sz="3600" b="1" dirty="0" smtClean="0"/>
              <a:t>Прибыль от продаж – 2203782 руб.</a:t>
            </a:r>
          </a:p>
          <a:p>
            <a:pPr eaLnBrk="1" hangingPunct="1">
              <a:buFont typeface="Wingdings" pitchFamily="2" charset="2"/>
              <a:buChar char="Ø"/>
            </a:pPr>
            <a:r>
              <a:rPr lang="ru-RU" sz="3600" b="1" dirty="0" smtClean="0"/>
              <a:t>Прибыль до налогообложения - 2130657руб.</a:t>
            </a:r>
          </a:p>
          <a:p>
            <a:pPr eaLnBrk="1" hangingPunct="1">
              <a:buFont typeface="Wingdings" pitchFamily="2" charset="2"/>
              <a:buChar char="Ø"/>
            </a:pPr>
            <a:r>
              <a:rPr lang="ru-RU" sz="3600" b="1" dirty="0" smtClean="0"/>
              <a:t>Чистая прибыль- 1619299 руб.</a:t>
            </a:r>
          </a:p>
          <a:p>
            <a:pPr eaLnBrk="1" hangingPunct="1">
              <a:buFont typeface="Wingdings" pitchFamily="2" charset="2"/>
              <a:buChar char="Ø"/>
            </a:pPr>
            <a:r>
              <a:rPr lang="ru-RU" sz="3600" b="1" dirty="0" smtClean="0"/>
              <a:t>                                Р  Рентабельность</a:t>
            </a:r>
          </a:p>
          <a:p>
            <a:pPr eaLnBrk="1" hangingPunct="1">
              <a:buFont typeface="Wingdings" pitchFamily="2" charset="2"/>
              <a:buChar char="Ø"/>
            </a:pPr>
            <a:r>
              <a:rPr lang="ru-RU" sz="3600" b="1" dirty="0" smtClean="0"/>
              <a:t>                                      затрат 82,8%</a:t>
            </a:r>
          </a:p>
          <a:p>
            <a:pPr eaLnBrk="1" hangingPunct="1">
              <a:buFont typeface="Wingdings" pitchFamily="2" charset="2"/>
              <a:buChar char="Ø"/>
            </a:pPr>
            <a:r>
              <a:rPr lang="ru-RU" sz="3600" b="1" dirty="0" smtClean="0"/>
              <a:t>                                  </a:t>
            </a:r>
          </a:p>
          <a:p>
            <a:pPr eaLnBrk="1" hangingPunct="1">
              <a:buFont typeface="Wingdings" pitchFamily="2" charset="2"/>
              <a:buChar char="Ø"/>
            </a:pPr>
            <a:endParaRPr lang="ru-RU" sz="3600" b="1" dirty="0" smtClean="0"/>
          </a:p>
        </p:txBody>
      </p:sp>
      <p:pic>
        <p:nvPicPr>
          <p:cNvPr id="17412" name="Picture 4" descr="C:\Users\USER\Desktop\картинки\money_in_hand__580_no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4062413"/>
            <a:ext cx="4572000" cy="2795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22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22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22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22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22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22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22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22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122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0" grpId="0"/>
      <p:bldP spid="12291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4" descr="C:\Users\USER\Desktop\картинки\silovoi_trenager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00600" y="1371600"/>
            <a:ext cx="4343400" cy="548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ru-RU" b="1" i="1" u="sng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Вывод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990600"/>
            <a:ext cx="4495800" cy="5367358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buFontTx/>
              <a:buNone/>
            </a:pPr>
            <a:endParaRPr lang="ru-RU" sz="2800" dirty="0" smtClean="0"/>
          </a:p>
          <a:p>
            <a:pPr eaLnBrk="1" hangingPunct="1">
              <a:lnSpc>
                <a:spcPct val="90000"/>
              </a:lnSpc>
              <a:buFont typeface="Wingdings" pitchFamily="2" charset="2"/>
              <a:buChar char="ü"/>
            </a:pPr>
            <a:r>
              <a:rPr lang="ru-RU" sz="2400" i="1" dirty="0" smtClean="0"/>
              <a:t> Цена 1 часа занятий у нашей фирмы составит</a:t>
            </a:r>
            <a:r>
              <a:rPr lang="ru-RU" sz="2400" i="1" dirty="0" smtClean="0">
                <a:solidFill>
                  <a:srgbClr val="FF0000"/>
                </a:solidFill>
              </a:rPr>
              <a:t> 70 </a:t>
            </a:r>
            <a:r>
              <a:rPr lang="ru-RU" sz="2400" i="1" dirty="0" smtClean="0"/>
              <a:t>рублей, что значительно меньше, чем в среднем по городу и является оптимальной ценой для потребителей со средним достатком. 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Char char="ü"/>
            </a:pPr>
            <a:r>
              <a:rPr lang="ru-RU" sz="2400" i="1" dirty="0" smtClean="0"/>
              <a:t>Срок окупаемости проекта достаточно мал, он составил </a:t>
            </a:r>
            <a:r>
              <a:rPr lang="ru-RU" sz="2400" i="1" dirty="0" smtClean="0">
                <a:solidFill>
                  <a:srgbClr val="FF0000"/>
                </a:solidFill>
              </a:rPr>
              <a:t>0,38</a:t>
            </a:r>
            <a:r>
              <a:rPr lang="ru-RU" sz="2400" i="1" dirty="0" smtClean="0">
                <a:solidFill>
                  <a:srgbClr val="FFFF00"/>
                </a:solidFill>
              </a:rPr>
              <a:t>. </a:t>
            </a:r>
            <a:r>
              <a:rPr lang="ru-RU" sz="2400" i="1" dirty="0" smtClean="0"/>
              <a:t>года, что является привлекательным для инвесторов.</a:t>
            </a:r>
          </a:p>
        </p:txBody>
      </p:sp>
    </p:spTree>
  </p:cSld>
  <p:clrMapOvr>
    <a:masterClrMapping/>
  </p:clrMapOvr>
  <p:transition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4" grpId="0"/>
      <p:bldP spid="13315" grpId="0" build="p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</TotalTime>
  <Words>339</Words>
  <Application>Microsoft Office PowerPoint</Application>
  <PresentationFormat>Экран (4:3)</PresentationFormat>
  <Paragraphs>70</Paragraphs>
  <Slides>8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Государственное бюджетное образовательное учреждение среднего профессионального образования «Березниковский строительный техникум»  Бизнес – план спортивного зала «BEAUTY»</vt:lpstr>
      <vt:lpstr>Слайд 2</vt:lpstr>
      <vt:lpstr>Требуемые инвестиции</vt:lpstr>
      <vt:lpstr>Резюме</vt:lpstr>
      <vt:lpstr>Организационная структура предприятия</vt:lpstr>
      <vt:lpstr>Слайд 6</vt:lpstr>
      <vt:lpstr>Финансы</vt:lpstr>
      <vt:lpstr>Вывод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</dc:creator>
  <cp:lastModifiedBy>admi</cp:lastModifiedBy>
  <cp:revision>11</cp:revision>
  <dcterms:created xsi:type="dcterms:W3CDTF">2012-12-15T14:42:04Z</dcterms:created>
  <dcterms:modified xsi:type="dcterms:W3CDTF">2013-01-13T17:58:20Z</dcterms:modified>
</cp:coreProperties>
</file>