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3"/>
  </p:notesMasterIdLst>
  <p:sldIdLst>
    <p:sldId id="314" r:id="rId3"/>
    <p:sldId id="282" r:id="rId4"/>
    <p:sldId id="277" r:id="rId5"/>
    <p:sldId id="306" r:id="rId6"/>
    <p:sldId id="307" r:id="rId7"/>
    <p:sldId id="308" r:id="rId8"/>
    <p:sldId id="261" r:id="rId9"/>
    <p:sldId id="258" r:id="rId10"/>
    <p:sldId id="278" r:id="rId11"/>
    <p:sldId id="263" r:id="rId12"/>
    <p:sldId id="310" r:id="rId13"/>
    <p:sldId id="311" r:id="rId14"/>
    <p:sldId id="312" r:id="rId15"/>
    <p:sldId id="313" r:id="rId16"/>
    <p:sldId id="309" r:id="rId17"/>
    <p:sldId id="315" r:id="rId18"/>
    <p:sldId id="264" r:id="rId19"/>
    <p:sldId id="274" r:id="rId20"/>
    <p:sldId id="296" r:id="rId21"/>
    <p:sldId id="28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Введение" id="{CB6BBEF7-9717-4733-A929-535518E6EBF6}">
          <p14:sldIdLst>
            <p14:sldId id="277"/>
            <p14:sldId id="258"/>
          </p14:sldIdLst>
        </p14:section>
        <p14:section name="Разработка презентации" id="{16378913-E5ED-4281-BAF5-F1F938CB0BED}">
          <p14:sldIdLst>
            <p14:sldId id="278"/>
            <p14:sldId id="260"/>
            <p14:sldId id="261"/>
            <p14:sldId id="297"/>
          </p14:sldIdLst>
        </p14:section>
        <p14:section name="Улучшение презентации" id="{E2D565D1-BA5E-44E6-A40E-50A644912248}">
          <p14:sldIdLst>
            <p14:sldId id="263"/>
            <p14:sldId id="264"/>
            <p14:sldId id="265"/>
            <p14:sldId id="305"/>
            <p14:sldId id="296"/>
            <p14:sldId id="295"/>
            <p14:sldId id="280"/>
          </p14:sldIdLst>
        </p14:section>
        <p14:section name="Доставка презентации" id="{71D59651-8EFA-4415-9623-98B4C4A8699C}">
          <p14:sldIdLst>
            <p14:sldId id="270"/>
            <p14:sldId id="303"/>
            <p14:sldId id="272"/>
            <p14:sldId id="282"/>
          </p14:sldIdLst>
        </p14:section>
        <p14:section name="Это еще не все!" id="{2E16B512-814A-4DC1-A986-25475E10E0EF}">
          <p14:sldIdLst>
            <p14:sldId id="274"/>
            <p14:sldId id="304"/>
            <p14:sldId id="276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C1D0FF"/>
    <a:srgbClr val="9FB6FF"/>
  </p:clrMru>
  <p:extLst>
    <p:ext uri="{E76CE94A-603C-4142-B9EB-6D1370010A27}">
      <p14:discardImageEditData xmlns="" xmlns:p14="http://schemas.microsoft.com/office/powerpoint/2010/main" val="1"/>
    </p:ext>
    <p:ext uri="{D31A062A-798A-4329-ABDD-BBA856620510}">
      <p14:defaultImageDpi xmlns="" xmlns:p14="http://schemas.microsoft.com/office/powerpoint/2010/main" val="96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262" autoAdjust="0"/>
    <p:restoredTop sz="89825" autoAdjust="0"/>
  </p:normalViewPr>
  <p:slideViewPr>
    <p:cSldViewPr>
      <p:cViewPr>
        <p:scale>
          <a:sx n="66" d="100"/>
          <a:sy n="66" d="100"/>
        </p:scale>
        <p:origin x="-1290" y="-5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ru-RU" sz="1200"/>
            </a:lvl1pPr>
          </a:lstStyle>
          <a:p>
            <a:fld id="{00F830A1-3891-4B82-A120-081866556DA0}" type="datetimeFigureOut">
              <a:rPr/>
              <a:pPr/>
              <a:t>12/17/2009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ru-RU"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ru-RU" sz="1200"/>
            </a:lvl1pPr>
          </a:lstStyle>
          <a:p>
            <a:fld id="{58CC9574-A819-4FE4-99A7-1E27AD09ADC2}" type="slidenum">
              <a:rPr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ru-RU" smtClean="0"/>
              <a:pPr/>
              <a:t>20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D77045-401A-4D5E-BFE3-54C21A8A6634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CC9574-A819-4FE4-99A7-1E27AD09ADC2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91980-0BF3-461C-95D4-87E094E9751C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0548" y="20547"/>
            <a:ext cx="3498527" cy="282539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503486" y="20548"/>
            <a:ext cx="5624418" cy="28254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20923" y="2818500"/>
            <a:ext cx="7668994" cy="229626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7662119" y="2819400"/>
            <a:ext cx="1461333" cy="229385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 userDrawn="1"/>
        </p:nvPicPr>
        <p:blipFill>
          <a:blip r:embed="rId6" cstate="print"/>
          <a:stretch>
            <a:fillRect/>
          </a:stretch>
        </p:blipFill>
        <p:spPr>
          <a:xfrm>
            <a:off x="20548" y="5089818"/>
            <a:ext cx="9098280" cy="1737360"/>
          </a:xfrm>
          <a:prstGeom prst="rect">
            <a:avLst/>
          </a:prstGeom>
        </p:spPr>
      </p:pic>
      <p:sp>
        <p:nvSpPr>
          <p:cNvPr id="14" name="Rectangle 13"/>
          <p:cNvSpPr/>
          <p:nvPr userDrawn="1"/>
        </p:nvSpPr>
        <p:spPr>
          <a:xfrm>
            <a:off x="8755230" y="2469776"/>
            <a:ext cx="304800" cy="152400"/>
          </a:xfrm>
          <a:prstGeom prst="rect">
            <a:avLst/>
          </a:prstGeom>
          <a:solidFill>
            <a:srgbClr val="F2741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>
              <a:solidFill>
                <a:srgbClr val="F47F28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15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3581400" y="1295400"/>
            <a:ext cx="5105400" cy="1416269"/>
          </a:xfrm>
        </p:spPr>
        <p:txBody>
          <a:bodyPr anchor="b">
            <a:normAutofit/>
          </a:bodyPr>
          <a:lstStyle>
            <a:lvl1pPr algn="r" eaLnBrk="1" latinLnBrk="0" hangingPunct="1">
              <a:buNone/>
              <a:defRPr kumimoji="0" lang="ru-RU"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ru-RU"/>
              <a:t>Образец подзаголовка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44" y="4114800"/>
            <a:ext cx="7315200" cy="914400"/>
          </a:xfrm>
        </p:spPr>
        <p:txBody>
          <a:bodyPr anchor="b" anchorCtr="0">
            <a:normAutofit/>
          </a:bodyPr>
          <a:lstStyle>
            <a:lvl1pPr marL="0" indent="0" eaLnBrk="1" latinLnBrk="0" hangingPunct="1">
              <a:defRPr kumimoji="0" lang="ru-RU" sz="3600" b="1" kern="1200" baseline="0">
                <a:solidFill>
                  <a:schemeClr val="bg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</a:lstStyle>
          <a:p>
            <a:pPr marL="342900" lvl="0" indent="-342900" algn="l" defTabSz="914400" eaLnBrk="1" latinLnBrk="0" hangingPunct="1"/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uild="p">
        <p:tmplLst>
          <p:tmpl lvl="1">
            <p:tnLst>
              <p:par>
                <p:cTn presetID="2" presetClass="entr" presetSubtype="2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1+#ppt_w/2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 additive="base">
                        <p:cTn dur="5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Клип мультимедиа с подписью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6" name="Rectangle 5"/>
          <p:cNvSpPr/>
          <p:nvPr userDrawn="1"/>
        </p:nvSpPr>
        <p:spPr>
          <a:xfrm>
            <a:off x="595263" y="4800600"/>
            <a:ext cx="4873752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 b="1">
              <a:latin typeface="Georgia" pitchFamily="18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6552" y="4800600"/>
            <a:ext cx="4809244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ru-RU"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9" name="Media Placeholder 8"/>
          <p:cNvSpPr>
            <a:spLocks noGrp="1"/>
          </p:cNvSpPr>
          <p:nvPr>
            <p:ph type="media" sz="quarter" idx="13"/>
          </p:nvPr>
        </p:nvSpPr>
        <p:spPr>
          <a:xfrm>
            <a:off x="587022" y="838200"/>
            <a:ext cx="4873752" cy="3812822"/>
          </a:xfrm>
        </p:spPr>
        <p:txBody>
          <a:bodyPr/>
          <a:lstStyle>
            <a:lvl1pPr eaLnBrk="1" latinLnBrk="0" hangingPunct="1">
              <a:buNone/>
              <a:defRPr kumimoji="0" lang="ru-RU"/>
            </a:lvl1pPr>
          </a:lstStyle>
          <a:p>
            <a:pPr eaLnBrk="1" latinLnBrk="0" hangingPunct="1"/>
            <a:r>
              <a:rPr lang="ru-RU" smtClean="0"/>
              <a:t>Вставка клипа мультимедиа</a:t>
            </a:r>
            <a:endParaRPr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5776863" y="838200"/>
            <a:ext cx="2819400" cy="4636911"/>
          </a:xfrm>
        </p:spPr>
        <p:txBody>
          <a:bodyPr>
            <a:normAutofit/>
          </a:bodyPr>
          <a:lstStyle>
            <a:lvl1pPr marL="0" indent="0" algn="l" eaLnBrk="1" latinLnBrk="0" hangingPunct="1">
              <a:buNone/>
              <a:defRPr kumimoji="0" lang="ru-RU" sz="2400">
                <a:solidFill>
                  <a:schemeClr val="bg1"/>
                </a:solidFill>
              </a:defRPr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1792800" y="4800600"/>
            <a:ext cx="5500800" cy="685800"/>
          </a:xfrm>
          <a:prstGeom prst="rect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 b="1">
              <a:latin typeface="Georgia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>
            <a:normAutofit/>
          </a:bodyPr>
          <a:lstStyle>
            <a:lvl1pPr algn="ctr" eaLnBrk="1" latinLnBrk="0" hangingPunct="1">
              <a:defRPr kumimoji="0" lang="ru-RU" sz="1800" b="0" i="1">
                <a:solidFill>
                  <a:schemeClr val="bg1">
                    <a:lumMod val="85000"/>
                  </a:schemeClr>
                </a:solidFill>
                <a:latin typeface="Georgia" pitchFamily="18" charset="0"/>
              </a:defRPr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 eaLnBrk="1" latinLnBrk="0" hangingPunct="1">
              <a:buNone/>
              <a:defRPr kumimoji="0" lang="ru-RU" sz="3200"/>
            </a:lvl1pPr>
            <a:lvl2pPr marL="457200" indent="0" eaLnBrk="1" latinLnBrk="0" hangingPunct="1">
              <a:buNone/>
              <a:defRPr kumimoji="0" lang="ru-RU" sz="2800"/>
            </a:lvl2pPr>
            <a:lvl3pPr marL="914400" indent="0" eaLnBrk="1" latinLnBrk="0" hangingPunct="1">
              <a:buNone/>
              <a:defRPr kumimoji="0" lang="ru-RU" sz="2400"/>
            </a:lvl3pPr>
            <a:lvl4pPr marL="1371600" indent="0" eaLnBrk="1" latinLnBrk="0" hangingPunct="1">
              <a:buNone/>
              <a:defRPr kumimoji="0" lang="ru-RU" sz="2000"/>
            </a:lvl4pPr>
            <a:lvl5pPr marL="1828800" indent="0" eaLnBrk="1" latinLnBrk="0" hangingPunct="1">
              <a:buNone/>
              <a:defRPr kumimoji="0" lang="ru-RU" sz="2000"/>
            </a:lvl5pPr>
            <a:lvl6pPr marL="2286000" indent="0" eaLnBrk="1" latinLnBrk="0" hangingPunct="1">
              <a:buNone/>
              <a:defRPr kumimoji="0" lang="ru-RU" sz="2000"/>
            </a:lvl6pPr>
            <a:lvl7pPr marL="2743200" indent="0" eaLnBrk="1" latinLnBrk="0" hangingPunct="1">
              <a:buNone/>
              <a:defRPr kumimoji="0" lang="ru-RU" sz="2000"/>
            </a:lvl7pPr>
            <a:lvl8pPr marL="3200400" indent="0" eaLnBrk="1" latinLnBrk="0" hangingPunct="1">
              <a:buNone/>
              <a:defRPr kumimoji="0" lang="ru-RU" sz="2000"/>
            </a:lvl8pPr>
            <a:lvl9pPr marL="3657600" indent="0" eaLnBrk="1" latinLnBrk="0" hangingPunct="1">
              <a:buNone/>
              <a:defRPr kumimoji="0" lang="ru-RU" sz="2000"/>
            </a:lvl9pPr>
          </a:lstStyle>
          <a:p>
            <a:pPr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562600"/>
            <a:ext cx="5486400" cy="609600"/>
          </a:xfrm>
        </p:spPr>
        <p:txBody>
          <a:bodyPr/>
          <a:lstStyle>
            <a:lvl1pPr marL="0" indent="0" algn="ctr" eaLnBrk="1" latinLnBrk="0" hangingPunct="1">
              <a:buNone/>
              <a:defRPr kumimoji="0" lang="ru-RU" sz="1400"/>
            </a:lvl1pPr>
            <a:lvl2pPr marL="457200" indent="0" eaLnBrk="1" latinLnBrk="0" hangingPunct="1">
              <a:buNone/>
              <a:defRPr kumimoji="0" lang="ru-RU" sz="1200"/>
            </a:lvl2pPr>
            <a:lvl3pPr marL="914400" indent="0" eaLnBrk="1" latinLnBrk="0" hangingPunct="1">
              <a:buNone/>
              <a:defRPr kumimoji="0" lang="ru-RU" sz="1000"/>
            </a:lvl3pPr>
            <a:lvl4pPr marL="1371600" indent="0" eaLnBrk="1" latinLnBrk="0" hangingPunct="1">
              <a:buNone/>
              <a:defRPr kumimoji="0" lang="ru-RU" sz="900"/>
            </a:lvl4pPr>
            <a:lvl5pPr marL="1828800" indent="0" eaLnBrk="1" latinLnBrk="0" hangingPunct="1">
              <a:buNone/>
              <a:defRPr kumimoji="0" lang="ru-RU" sz="900"/>
            </a:lvl5pPr>
            <a:lvl6pPr marL="2286000" indent="0" eaLnBrk="1" latinLnBrk="0" hangingPunct="1">
              <a:buNone/>
              <a:defRPr kumimoji="0" lang="ru-RU" sz="900"/>
            </a:lvl6pPr>
            <a:lvl7pPr marL="2743200" indent="0" eaLnBrk="1" latinLnBrk="0" hangingPunct="1">
              <a:buNone/>
              <a:defRPr kumimoji="0" lang="ru-RU" sz="900"/>
            </a:lvl7pPr>
            <a:lvl8pPr marL="3200400" indent="0" eaLnBrk="1" latinLnBrk="0" hangingPunct="1">
              <a:buNone/>
              <a:defRPr kumimoji="0" lang="ru-RU" sz="900"/>
            </a:lvl8pPr>
            <a:lvl9pPr marL="3657600" indent="0" eaLnBrk="1" latinLnBrk="0" hangingPunct="1">
              <a:buNone/>
              <a:defRPr kumimoji="0" lang="ru-RU"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и вертикальный текс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0" y="414867"/>
            <a:ext cx="5029200" cy="457200"/>
          </a:xfrm>
          <a:solidFill>
            <a:schemeClr val="tx1">
              <a:lumMod val="50000"/>
              <a:lumOff val="50000"/>
            </a:schemeClr>
          </a:solidFill>
        </p:spPr>
        <p:txBody>
          <a:bodyPr>
            <a:normAutofit/>
          </a:bodyPr>
          <a:lstStyle>
            <a:lvl1pPr algn="l" eaLnBrk="1" latinLnBrk="0" hangingPunct="1">
              <a:defRPr kumimoji="0" lang="ru-RU" sz="28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    Образец заголовка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715000" y="274638"/>
            <a:ext cx="2057400" cy="5851525"/>
          </a:xfrm>
        </p:spPr>
        <p:txBody>
          <a:bodyPr vert="eaVert"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5105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Пустой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F934E2-BBB6-4D34-BB01-078E9AA25260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820FCD-5F4C-4989-BE05-0A8208BCBC21}" type="slidenum">
              <a:rPr/>
              <a:pPr/>
              <a:t>‹#›</a:t>
            </a:fld>
            <a:endParaRPr kumimoji="0"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1992354"/>
            <a:ext cx="5867400" cy="1970046"/>
          </a:xfrm>
        </p:spPr>
        <p:txBody>
          <a:bodyPr anchor="ctr">
            <a:normAutofit/>
          </a:bodyPr>
          <a:lstStyle>
            <a:lvl1pPr algn="l" eaLnBrk="1" latinLnBrk="0" hangingPunct="1">
              <a:defRPr kumimoji="0" lang="ru-RU" sz="3000" b="1" cap="all"/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5105400"/>
            <a:ext cx="8229601" cy="375787"/>
          </a:xfrm>
        </p:spPr>
        <p:txBody>
          <a:bodyPr anchor="b">
            <a:normAutofit/>
          </a:bodyPr>
          <a:lstStyle>
            <a:lvl1pPr marL="0" indent="0" algn="r" eaLnBrk="1" latinLnBrk="0" hangingPunct="1">
              <a:buNone/>
              <a:defRPr kumimoji="0" lang="ru-RU"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eaLnBrk="1" latinLnBrk="0" hangingPunct="1">
              <a:buNone/>
              <a:defRPr kumimoji="0"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eaLnBrk="1" latinLnBrk="0" hangingPunct="1">
              <a:buNone/>
              <a:defRPr kumimoji="0"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eaLnBrk="1" latinLnBrk="0" hangingPunct="1">
              <a:buNone/>
              <a:defRPr kumimoji="0"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eaLnBrk="1" latinLnBrk="0" hangingPunct="1">
              <a:buNone/>
              <a:defRPr kumimoji="0"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eaLnBrk="1" latinLnBrk="0" hangingPunct="1">
              <a:buNone/>
              <a:defRPr kumimoji="0"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eaLnBrk="1" latinLnBrk="0" hangingPunct="1">
              <a:buNone/>
              <a:defRPr kumimoji="0"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eaLnBrk="1" latinLnBrk="0" hangingPunct="1">
              <a:buNone/>
              <a:defRPr kumimoji="0"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7" name="Oval 6"/>
          <p:cNvSpPr/>
          <p:nvPr userDrawn="1"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0">
                <a:srgbClr val="F39C29"/>
              </a:gs>
              <a:gs pos="50000">
                <a:srgbClr val="F7931D"/>
              </a:gs>
              <a:gs pos="100000">
                <a:srgbClr val="FF6600"/>
              </a:gs>
            </a:gsLst>
            <a:path path="circle">
              <a:fillToRect l="50000" t="50000" r="50000" b="50000"/>
            </a:path>
            <a:tileRect/>
          </a:gradFill>
          <a:ln w="8255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/>
              <a:t>             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8686800" y="526537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>
                <a:solidFill>
                  <a:srgbClr val="FF6600"/>
                </a:solidFill>
              </a:rPr>
              <a:t>           </a:t>
            </a:r>
          </a:p>
        </p:txBody>
      </p:sp>
      <p:sp>
        <p:nvSpPr>
          <p:cNvPr id="9" name="Oval 8"/>
          <p:cNvSpPr/>
          <p:nvPr userDrawn="1"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0" lang="ru-RU"/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6180" y="76200"/>
            <a:ext cx="8403020" cy="685800"/>
          </a:xfrm>
        </p:spPr>
        <p:txBody>
          <a:bodyPr anchor="ctr" anchorCtr="0">
            <a:normAutofit/>
          </a:bodyPr>
          <a:lstStyle>
            <a:lvl1pPr algn="l" eaLnBrk="1" latinLnBrk="0" hangingPunct="1">
              <a:defRPr kumimoji="0" lang="ru-RU" sz="3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: выделе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>
            <a:lvl1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ru-RU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0999" y="1"/>
            <a:ext cx="7068015" cy="838200"/>
          </a:xfrm>
        </p:spPr>
        <p:txBody>
          <a:bodyPr anchor="b">
            <a:normAutofit/>
          </a:bodyPr>
          <a:lstStyle>
            <a:lvl1pPr algn="l" eaLnBrk="1" latinLnBrk="0" hangingPunct="1">
              <a:defRPr kumimoji="0" lang="ru-RU" sz="2800">
                <a:solidFill>
                  <a:schemeClr val="bg1"/>
                </a:solidFill>
              </a:defRPr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6402"/>
            <a:ext cx="4038600" cy="3971455"/>
          </a:xfrm>
        </p:spPr>
        <p:txBody>
          <a:bodyPr/>
          <a:lstStyle>
            <a:lvl1pPr eaLnBrk="1" latinLnBrk="0" hangingPunct="1">
              <a:defRPr kumimoji="0" lang="ru-RU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ru-RU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ru-RU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ru-RU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ru-RU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ru-RU" sz="1800"/>
            </a:lvl6pPr>
            <a:lvl7pPr eaLnBrk="1" latinLnBrk="0" hangingPunct="1">
              <a:defRPr kumimoji="0" lang="ru-RU" sz="1800"/>
            </a:lvl7pPr>
            <a:lvl8pPr eaLnBrk="1" latinLnBrk="0" hangingPunct="1">
              <a:defRPr kumimoji="0" lang="ru-RU" sz="1800"/>
            </a:lvl8pPr>
            <a:lvl9pPr eaLnBrk="1" latinLnBrk="0" hangingPunct="1">
              <a:defRPr kumimoji="0" lang="ru-RU"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038600" cy="3971454"/>
          </a:xfrm>
        </p:spPr>
        <p:txBody>
          <a:bodyPr/>
          <a:lstStyle>
            <a:lvl1pPr eaLnBrk="1" latinLnBrk="0" hangingPunct="1">
              <a:defRPr kumimoji="0" lang="ru-RU" sz="28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 eaLnBrk="1" latinLnBrk="0" hangingPunct="1">
              <a:defRPr kumimoji="0" lang="ru-RU" sz="2400"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 eaLnBrk="1" latinLnBrk="0" hangingPunct="1">
              <a:defRPr kumimoji="0" lang="ru-RU" sz="2000"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 eaLnBrk="1" latinLnBrk="0" hangingPunct="1">
              <a:defRPr kumimoji="0" lang="ru-RU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 eaLnBrk="1" latinLnBrk="0" hangingPunct="1">
              <a:defRPr kumimoji="0" lang="ru-RU" sz="1800"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  <a:lvl6pPr eaLnBrk="1" latinLnBrk="0" hangingPunct="1">
              <a:defRPr kumimoji="0" lang="ru-RU" sz="1800"/>
            </a:lvl6pPr>
            <a:lvl7pPr eaLnBrk="1" latinLnBrk="0" hangingPunct="1">
              <a:defRPr kumimoji="0" lang="ru-RU" sz="1800"/>
            </a:lvl7pPr>
            <a:lvl8pPr eaLnBrk="1" latinLnBrk="0" hangingPunct="1">
              <a:defRPr kumimoji="0" lang="ru-RU" sz="1800"/>
            </a:lvl8pPr>
            <a:lvl9pPr eaLnBrk="1" latinLnBrk="0" hangingPunct="1">
              <a:defRPr kumimoji="0" lang="ru-RU" sz="18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4400" y="2077200"/>
            <a:ext cx="7010400" cy="1143000"/>
          </a:xfrm>
        </p:spPr>
        <p:txBody>
          <a:bodyPr/>
          <a:lstStyle>
            <a:lvl1pPr algn="l" eaLnBrk="1" latinLnBrk="0" hangingPunct="1">
              <a:defRPr kumimoji="0" lang="ru-RU"/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олько заголовок: выделение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90400" y="3081000"/>
            <a:ext cx="8686800" cy="1095600"/>
          </a:xfrm>
        </p:spPr>
        <p:txBody>
          <a:bodyPr>
            <a:normAutofit/>
          </a:bodyPr>
          <a:lstStyle>
            <a:lvl1pPr algn="ctr" eaLnBrk="1" latinLnBrk="0" hangingPunct="1">
              <a:defRPr kumimoji="0" lang="ru-RU" sz="4600" b="1" kern="1200" spc="-150" baseline="0">
                <a:ln>
                  <a:gradFill>
                    <a:gsLst>
                      <a:gs pos="0">
                        <a:schemeClr val="bg1"/>
                      </a:gs>
                      <a:gs pos="50000">
                        <a:schemeClr val="bg1">
                          <a:lumMod val="75000"/>
                        </a:schemeClr>
                      </a:gs>
                    </a:gsLst>
                    <a:lin ang="5400000" scaled="0"/>
                  </a:gradFill>
                </a:ln>
                <a:gradFill>
                  <a:gsLst>
                    <a:gs pos="11000">
                      <a:schemeClr val="bg1">
                        <a:lumMod val="75000"/>
                      </a:schemeClr>
                    </a:gs>
                    <a:gs pos="91000">
                      <a:schemeClr val="bg1"/>
                    </a:gs>
                  </a:gsLst>
                  <a:lin ang="16200000" scaled="1"/>
                </a:gradFill>
                <a:effectLst>
                  <a:outerShdw blurRad="38100" algn="ctr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/>
              <a:t>Образец заголовка</a:t>
            </a:r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283952" y="2424752"/>
            <a:ext cx="8694000" cy="639762"/>
          </a:xfrm>
        </p:spPr>
        <p:txBody>
          <a:bodyPr anchor="b">
            <a:normAutofit/>
          </a:bodyPr>
          <a:lstStyle>
            <a:lvl1pPr marL="0" indent="0" algn="ctr" eaLnBrk="1" latinLnBrk="0" hangingPunct="1">
              <a:buNone/>
              <a:defRPr kumimoji="0" lang="ru-RU" sz="2800" kern="1200">
                <a:solidFill>
                  <a:srgbClr val="2E507A">
                    <a:alpha val="81000"/>
                  </a:srgbClr>
                </a:solidFill>
                <a:latin typeface="+mn-lt"/>
                <a:ea typeface="+mn-ea"/>
                <a:cs typeface="+mn-cs"/>
              </a:defRPr>
            </a:lvl1pPr>
            <a:lvl2pPr marL="457200" indent="0" eaLnBrk="1" latinLnBrk="0" hangingPunct="1">
              <a:buNone/>
              <a:defRPr kumimoji="0" lang="ru-RU" sz="2000" b="1"/>
            </a:lvl2pPr>
            <a:lvl3pPr marL="914400" indent="0" eaLnBrk="1" latinLnBrk="0" hangingPunct="1">
              <a:buNone/>
              <a:defRPr kumimoji="0" lang="ru-RU" sz="1800" b="1"/>
            </a:lvl3pPr>
            <a:lvl4pPr marL="1371600" indent="0" eaLnBrk="1" latinLnBrk="0" hangingPunct="1">
              <a:buNone/>
              <a:defRPr kumimoji="0" lang="ru-RU" sz="1600" b="1"/>
            </a:lvl4pPr>
            <a:lvl5pPr marL="1828800" indent="0" eaLnBrk="1" latinLnBrk="0" hangingPunct="1">
              <a:buNone/>
              <a:defRPr kumimoji="0" lang="ru-RU" sz="1600" b="1"/>
            </a:lvl5pPr>
            <a:lvl6pPr marL="2286000" indent="0" eaLnBrk="1" latinLnBrk="0" hangingPunct="1">
              <a:buNone/>
              <a:defRPr kumimoji="0" lang="ru-RU" sz="1600" b="1"/>
            </a:lvl6pPr>
            <a:lvl7pPr marL="2743200" indent="0" eaLnBrk="1" latinLnBrk="0" hangingPunct="1">
              <a:buNone/>
              <a:defRPr kumimoji="0" lang="ru-RU" sz="1600" b="1"/>
            </a:lvl7pPr>
            <a:lvl8pPr marL="3200400" indent="0" eaLnBrk="1" latinLnBrk="0" hangingPunct="1">
              <a:buNone/>
              <a:defRPr kumimoji="0" lang="ru-RU" sz="1600" b="1"/>
            </a:lvl8pPr>
            <a:lvl9pPr marL="3657600" indent="0" eaLnBrk="1" latinLnBrk="0" hangingPunct="1">
              <a:buNone/>
              <a:defRPr kumimoji="0" lang="ru-RU" sz="1600" b="1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Заголовок с текстом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7" name="Rectangle 6"/>
          <p:cNvSpPr/>
          <p:nvPr userDrawn="1"/>
        </p:nvSpPr>
        <p:spPr>
          <a:xfrm>
            <a:off x="0" y="2895600"/>
            <a:ext cx="7543800" cy="2133600"/>
          </a:xfrm>
          <a:prstGeom prst="rect">
            <a:avLst/>
          </a:prstGeom>
          <a:gradFill flip="none" rotWithShape="1">
            <a:gsLst>
              <a:gs pos="63000">
                <a:schemeClr val="tx1">
                  <a:lumMod val="85000"/>
                  <a:lumOff val="15000"/>
                  <a:alpha val="49000"/>
                </a:schemeClr>
              </a:gs>
              <a:gs pos="100000">
                <a:schemeClr val="tx1">
                  <a:lumMod val="95000"/>
                  <a:lumOff val="5000"/>
                  <a:alpha val="5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0" lang="ru-RU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14867" y="3200400"/>
            <a:ext cx="7010400" cy="1676400"/>
          </a:xfrm>
        </p:spPr>
        <p:txBody>
          <a:bodyPr>
            <a:normAutofit/>
          </a:bodyPr>
          <a:lstStyle>
            <a:lvl1pPr marL="0" algn="l" defTabSz="914400" rtl="0" eaLnBrk="1" latinLnBrk="0" hangingPunct="1">
              <a:defRPr kumimoji="0" lang="ru-RU" sz="4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4" hasCustomPrompt="1"/>
          </p:nvPr>
        </p:nvSpPr>
        <p:spPr>
          <a:xfrm>
            <a:off x="4648200" y="664780"/>
            <a:ext cx="4191000" cy="381000"/>
          </a:xfrm>
        </p:spPr>
        <p:txBody>
          <a:bodyPr>
            <a:normAutofit/>
          </a:bodyPr>
          <a:lstStyle>
            <a:lvl1pPr algn="r" eaLnBrk="1" latinLnBrk="0" hangingPunct="1">
              <a:buNone/>
              <a:defRPr kumimoji="0" lang="ru-RU" sz="1800" b="1" kern="1200">
                <a:solidFill>
                  <a:schemeClr val="bg1">
                    <a:lumMod val="65000"/>
                  </a:schemeClr>
                </a:solidFill>
                <a:latin typeface="Calibri" pitchFamily="34" charset="0"/>
                <a:ea typeface="+mn-ea"/>
                <a:cs typeface="+mn-cs"/>
              </a:defRPr>
            </a:lvl1pPr>
          </a:lstStyle>
          <a:p>
            <a:pPr lvl="0"/>
            <a:r>
              <a:rPr kumimoji="0" lang="ru-RU"/>
              <a:t>Образец подзаголовка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utoUpdateAnimBg="0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3008313" cy="825500"/>
          </a:xfrm>
        </p:spPr>
        <p:txBody>
          <a:bodyPr anchor="b"/>
          <a:lstStyle>
            <a:lvl1pPr algn="l" eaLnBrk="1" latinLnBrk="0" hangingPunct="1">
              <a:defRPr kumimoji="0" lang="ru-RU" sz="2000" b="1"/>
            </a:lvl1pPr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3650" y="609600"/>
            <a:ext cx="5111750" cy="5334000"/>
          </a:xfrm>
        </p:spPr>
        <p:txBody>
          <a:bodyPr/>
          <a:lstStyle>
            <a:lvl1pPr eaLnBrk="1" latinLnBrk="0" hangingPunct="1">
              <a:defRPr kumimoji="0" lang="ru-RU" sz="2800">
                <a:solidFill>
                  <a:schemeClr val="bg1"/>
                </a:solidFill>
              </a:defRPr>
            </a:lvl1pPr>
            <a:lvl2pPr eaLnBrk="1" latinLnBrk="0" hangingPunct="1">
              <a:defRPr kumimoji="0" lang="ru-RU" sz="2800">
                <a:solidFill>
                  <a:schemeClr val="bg1"/>
                </a:solidFill>
              </a:defRPr>
            </a:lvl2pPr>
            <a:lvl3pPr eaLnBrk="1" latinLnBrk="0" hangingPunct="1">
              <a:defRPr kumimoji="0" lang="ru-RU" sz="2400">
                <a:solidFill>
                  <a:schemeClr val="bg1"/>
                </a:solidFill>
              </a:defRPr>
            </a:lvl3pPr>
            <a:lvl4pPr eaLnBrk="1" latinLnBrk="0" hangingPunct="1">
              <a:defRPr kumimoji="0" lang="ru-RU" sz="2000">
                <a:solidFill>
                  <a:schemeClr val="bg1"/>
                </a:solidFill>
              </a:defRPr>
            </a:lvl4pPr>
            <a:lvl5pPr eaLnBrk="1" latinLnBrk="0" hangingPunct="1">
              <a:defRPr kumimoji="0" lang="ru-RU" sz="2000">
                <a:solidFill>
                  <a:schemeClr val="bg1"/>
                </a:solidFill>
              </a:defRPr>
            </a:lvl5pPr>
            <a:lvl6pPr eaLnBrk="1" latinLnBrk="0" hangingPunct="1">
              <a:defRPr kumimoji="0" lang="ru-RU" sz="2000"/>
            </a:lvl6pPr>
            <a:lvl7pPr eaLnBrk="1" latinLnBrk="0" hangingPunct="1">
              <a:defRPr kumimoji="0" lang="ru-RU" sz="2000"/>
            </a:lvl7pPr>
            <a:lvl8pPr eaLnBrk="1" latinLnBrk="0" hangingPunct="1">
              <a:defRPr kumimoji="0" lang="ru-RU" sz="2000"/>
            </a:lvl8pPr>
            <a:lvl9pPr eaLnBrk="1" latinLnBrk="0" hangingPunct="1">
              <a:defRPr kumimoji="0" lang="ru-RU" sz="20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8600" y="1435101"/>
            <a:ext cx="3008313" cy="3822699"/>
          </a:xfrm>
        </p:spPr>
        <p:txBody>
          <a:bodyPr/>
          <a:lstStyle>
            <a:lvl1pPr marL="0" indent="0" eaLnBrk="1" latinLnBrk="0" hangingPunct="1">
              <a:buNone/>
              <a:defRPr kumimoji="0" lang="ru-RU"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eaLnBrk="1" latinLnBrk="0" hangingPunct="1">
              <a:buNone/>
              <a:defRPr kumimoji="0" lang="ru-RU" sz="1200"/>
            </a:lvl2pPr>
            <a:lvl3pPr marL="914400" indent="0" eaLnBrk="1" latinLnBrk="0" hangingPunct="1">
              <a:buNone/>
              <a:defRPr kumimoji="0" lang="ru-RU" sz="1000"/>
            </a:lvl3pPr>
            <a:lvl4pPr marL="1371600" indent="0" eaLnBrk="1" latinLnBrk="0" hangingPunct="1">
              <a:buNone/>
              <a:defRPr kumimoji="0" lang="ru-RU" sz="900"/>
            </a:lvl4pPr>
            <a:lvl5pPr marL="1828800" indent="0" eaLnBrk="1" latinLnBrk="0" hangingPunct="1">
              <a:buNone/>
              <a:defRPr kumimoji="0" lang="ru-RU" sz="900"/>
            </a:lvl5pPr>
            <a:lvl6pPr marL="2286000" indent="0" eaLnBrk="1" latinLnBrk="0" hangingPunct="1">
              <a:buNone/>
              <a:defRPr kumimoji="0" lang="ru-RU" sz="900"/>
            </a:lvl6pPr>
            <a:lvl7pPr marL="2743200" indent="0" eaLnBrk="1" latinLnBrk="0" hangingPunct="1">
              <a:buNone/>
              <a:defRPr kumimoji="0" lang="ru-RU" sz="900"/>
            </a:lvl7pPr>
            <a:lvl8pPr marL="3200400" indent="0" eaLnBrk="1" latinLnBrk="0" hangingPunct="1">
              <a:buNone/>
              <a:defRPr kumimoji="0" lang="ru-RU" sz="900"/>
            </a:lvl8pPr>
            <a:lvl9pPr marL="3657600" indent="0" eaLnBrk="1" latinLnBrk="0" hangingPunct="1">
              <a:buNone/>
              <a:defRPr kumimoji="0" lang="ru-RU" sz="900"/>
            </a:lvl9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1" latinLnBrk="0" hangingPunct="1">
              <a:defRPr kumimoji="0" lang="ru-RU">
                <a:solidFill>
                  <a:schemeClr val="bg1"/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16" cstate="print"/>
          <a:srcRect l="2599" r="5874" b="5262"/>
          <a:stretch/>
        </p:blipFill>
        <p:spPr>
          <a:xfrm>
            <a:off x="3530" y="5867400"/>
            <a:ext cx="9144000" cy="1053694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58050E-B668-4FA7-85AD-C750C80A6E9B}" type="datetimeFigureOut">
              <a:rPr/>
              <a:pPr/>
              <a:t>12/17/2009</a:t>
            </a:fld>
            <a:endParaRPr kumimoji="0"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0"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latinLnBrk="0" hangingPunct="1">
              <a:defRPr kumimoji="0" lang="ru-RU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0D5ECE-8B49-45CD-BE81-EF81920D1969}" type="slidenum">
              <a:rPr/>
              <a:pPr/>
              <a:t>‹#›</a:t>
            </a:fld>
            <a:endParaRPr kumimoji="0"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0" r:id="rId3"/>
    <p:sldLayoutId id="2147483661" r:id="rId4"/>
    <p:sldLayoutId id="2147483652" r:id="rId5"/>
    <p:sldLayoutId id="2147483654" r:id="rId6"/>
    <p:sldLayoutId id="2147483655" r:id="rId7"/>
    <p:sldLayoutId id="2147483660" r:id="rId8"/>
    <p:sldLayoutId id="2147483656" r:id="rId9"/>
    <p:sldLayoutId id="2147483676" r:id="rId10"/>
    <p:sldLayoutId id="2147483657" r:id="rId11"/>
    <p:sldLayoutId id="2147483658" r:id="rId12"/>
    <p:sldLayoutId id="2147483659" r:id="rId13"/>
    <p:sldLayoutId id="2147483663" r:id="rId14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kumimoji="0"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0"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kumimoji="0" lang="ru-RU"/>
      </a:defPPr>
      <a:lvl1pPr marL="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0"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3.xml"/><Relationship Id="rId4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733800" y="1316420"/>
            <a:ext cx="4953000" cy="1416269"/>
          </a:xfrm>
        </p:spPr>
        <p:txBody>
          <a:bodyPr>
            <a:normAutofit/>
          </a:bodyPr>
          <a:lstStyle/>
          <a:p>
            <a:r>
              <a:rPr lang="ru-RU" dirty="0" smtClean="0"/>
              <a:t>О</a:t>
            </a:r>
            <a:r>
              <a:rPr smtClean="0"/>
              <a:t>ткрытый урок по информатке и ИКТ</a:t>
            </a:r>
            <a:endParaRPr lang="ru-RU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85720" y="3071810"/>
            <a:ext cx="7453314" cy="1828800"/>
          </a:xfrm>
        </p:spPr>
        <p:txBody>
          <a:bodyPr>
            <a:normAutofit/>
          </a:bodyPr>
          <a:lstStyle/>
          <a:p>
            <a:r>
              <a:rPr lang="ru-RU" sz="4000" b="0" dirty="0" smtClean="0">
                <a:solidFill>
                  <a:srgbClr val="7BCF27"/>
                </a:solidFill>
                <a:latin typeface="Calibri" pitchFamily="34" charset="0"/>
              </a:rPr>
              <a:t>К</a:t>
            </a:r>
            <a:r>
              <a:rPr sz="4000" b="0" smtClean="0">
                <a:solidFill>
                  <a:srgbClr val="7BCF27"/>
                </a:solidFill>
                <a:latin typeface="Calibri" pitchFamily="34" charset="0"/>
              </a:rPr>
              <a:t>омпьютерные презентации. Анимация</a:t>
            </a:r>
            <a:endParaRPr lang="ru-RU" sz="8000" b="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971800" y="1357298"/>
            <a:ext cx="5867400" cy="197004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4000" cap="none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Подготовка </a:t>
            </a:r>
            <a:r>
              <a:rPr sz="4000" b="0" cap="none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объектов</a:t>
            </a:r>
            <a:endParaRPr sz="4000" b="0" cap="none" dirty="0">
              <a:solidFill>
                <a:prstClr val="black">
                  <a:lumMod val="50000"/>
                  <a:lumOff val="50000"/>
                </a:prstClr>
              </a:solidFill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43372" y="328612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sz="320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По </a:t>
            </a:r>
            <a:r>
              <a:rPr sz="32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небесам оравою </a:t>
            </a:r>
            <a:br>
              <a:rPr sz="32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</a:br>
            <a:r>
              <a:rPr sz="32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Бегут мешки дырявые, </a:t>
            </a:r>
            <a:br>
              <a:rPr sz="32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</a:br>
            <a:r>
              <a:rPr sz="32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И бывает - иногда </a:t>
            </a:r>
            <a:br>
              <a:rPr sz="32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</a:br>
            <a:r>
              <a:rPr sz="3200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Из мешков течёт вода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971800" y="1357298"/>
            <a:ext cx="5867400" cy="197004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4000" cap="none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Подготовка </a:t>
            </a:r>
            <a:r>
              <a:rPr sz="4000" b="0" cap="none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объектов</a:t>
            </a:r>
            <a:endParaRPr sz="4000" b="0" cap="none" dirty="0">
              <a:solidFill>
                <a:prstClr val="black">
                  <a:lumMod val="50000"/>
                  <a:lumOff val="50000"/>
                </a:prstClr>
              </a:solidFill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43372" y="328612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Летит огненная стрела,</a:t>
            </a:r>
            <a:br>
              <a:rPr sz="320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Никто ее не поймает: </a:t>
            </a:r>
            <a:br>
              <a:rPr sz="320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Ни царь, ни царица, </a:t>
            </a:r>
            <a:br>
              <a:rPr sz="320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Ни красная девица.</a:t>
            </a:r>
            <a:endParaRPr sz="3200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971800" y="1357298"/>
            <a:ext cx="5867400" cy="197004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4000" cap="none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Подготовка </a:t>
            </a:r>
            <a:r>
              <a:rPr sz="4000" b="0" cap="none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объектов</a:t>
            </a:r>
            <a:endParaRPr sz="4000" b="0" cap="none" dirty="0">
              <a:solidFill>
                <a:prstClr val="black">
                  <a:lumMod val="50000"/>
                  <a:lumOff val="50000"/>
                </a:prstClr>
              </a:solidFill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714744" y="3286124"/>
            <a:ext cx="500062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Поселяться любит дама</a:t>
            </a:r>
            <a:br>
              <a:rPr sz="320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В трещинах, канавах, ямах,</a:t>
            </a:r>
            <a:br>
              <a:rPr sz="320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Чтобы отражать потом</a:t>
            </a:r>
            <a:br>
              <a:rPr sz="320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Солнце, небо и мой дом.</a:t>
            </a:r>
            <a:endParaRPr sz="3200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971800" y="1357298"/>
            <a:ext cx="5867400" cy="197004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4000" cap="none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Подготовка </a:t>
            </a:r>
            <a:r>
              <a:rPr sz="4000" b="0" cap="none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объектов</a:t>
            </a:r>
            <a:endParaRPr sz="4000" b="0" cap="none" dirty="0">
              <a:solidFill>
                <a:prstClr val="black">
                  <a:lumMod val="50000"/>
                  <a:lumOff val="50000"/>
                </a:prstClr>
              </a:solidFill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7620" y="3286124"/>
            <a:ext cx="485775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Ходит в небе жёлтый шар.</a:t>
            </a:r>
            <a:br>
              <a:rPr sz="320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Воду превращает в пар.</a:t>
            </a:r>
            <a:br>
              <a:rPr sz="320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В тучке скроется оно,</a:t>
            </a:r>
            <a:br>
              <a:rPr sz="320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Нам становится темно.</a:t>
            </a:r>
            <a:endParaRPr sz="3200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rgbClr val="00B0F0"/>
              </a:gs>
              <a:gs pos="50000">
                <a:srgbClr val="399ECB"/>
              </a:gs>
              <a:gs pos="100000">
                <a:srgbClr val="0077D0"/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8" name="Oval 7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159728" y="1531434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>
                <a:solidFill>
                  <a:srgbClr val="2A7A9E">
                    <a:alpha val="40000"/>
                  </a:srgbClr>
                </a:solidFill>
                <a:cs typeface="Arial" pitchFamily="34" charset="0"/>
              </a:rPr>
              <a:t>2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2971800" y="1357298"/>
            <a:ext cx="5867400" cy="1970046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ru-RU" sz="4000" cap="none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Подготовка </a:t>
            </a:r>
            <a:r>
              <a:rPr sz="4000" b="0" cap="none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объектов</a:t>
            </a:r>
            <a:endParaRPr sz="4000" b="0" cap="none" dirty="0">
              <a:solidFill>
                <a:prstClr val="black">
                  <a:lumMod val="50000"/>
                  <a:lumOff val="50000"/>
                </a:prstClr>
              </a:solidFill>
              <a:ea typeface="+mn-ea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143372" y="3286124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Я прозрачна и легка,</a:t>
            </a:r>
            <a:br>
              <a:rPr sz="320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Поднимаюсь в облака.</a:t>
            </a:r>
            <a:br>
              <a:rPr sz="320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Знаете меня, не так ли?</a:t>
            </a:r>
            <a:br>
              <a:rPr sz="320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3200" smtClean="0">
                <a:solidFill>
                  <a:schemeClr val="accent2">
                    <a:lumMod val="75000"/>
                  </a:schemeClr>
                </a:solidFill>
              </a:rPr>
              <a:t>Я же водяная…</a:t>
            </a:r>
            <a:endParaRPr sz="3200" dirty="0" smtClean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 flip="none" rotWithShape="1">
            <a:gsLst>
              <a:gs pos="5000">
                <a:srgbClr val="84D830"/>
              </a:gs>
              <a:gs pos="48000">
                <a:srgbClr val="7BCF27"/>
              </a:gs>
              <a:gs pos="100000">
                <a:srgbClr val="56901C"/>
              </a:gs>
            </a:gsLst>
            <a:path path="circle">
              <a:fillToRect l="50000" t="50000" r="50000" b="50000"/>
            </a:path>
            <a:tileRect/>
          </a:gradFill>
          <a:ln w="50800">
            <a:noFill/>
          </a:ln>
          <a:effectLst>
            <a:outerShdw blurRad="1524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6" name="Oval 5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157868" y="159276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>
                <a:solidFill>
                  <a:srgbClr val="65B131">
                    <a:alpha val="64000"/>
                  </a:srgbClr>
                </a:solidFill>
                <a:cs typeface="Arial" pitchFamily="34" charset="0"/>
              </a:rPr>
              <a:t>3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971800" y="1285860"/>
            <a:ext cx="5867400" cy="197004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4000" cap="none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Настройка </a:t>
            </a:r>
            <a:r>
              <a:rPr lang="ru-RU" sz="4000" b="0" cap="none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анимации</a:t>
            </a:r>
            <a:endParaRPr lang="ru-RU" sz="2800" dirty="0"/>
          </a:p>
        </p:txBody>
      </p:sp>
      <p:sp>
        <p:nvSpPr>
          <p:cNvPr id="10" name="Текст 6"/>
          <p:cNvSpPr txBox="1">
            <a:spLocks/>
          </p:cNvSpPr>
          <p:nvPr/>
        </p:nvSpPr>
        <p:spPr>
          <a:xfrm>
            <a:off x="3000364" y="2714620"/>
            <a:ext cx="6143636" cy="27860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Эффект входа объекта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sz="32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Эффект выхода объекта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Эффект</a:t>
            </a:r>
            <a:r>
              <a:rPr kumimoji="0" sz="3200" b="0" i="0" u="none" strike="noStrike" kern="1200" cap="none" spc="0" normalizeH="0" noProof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выделения объекта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sz="3200" baseline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Путь</a:t>
            </a:r>
            <a:r>
              <a:rPr sz="320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передвижения объекта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:\круговорот\18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785794"/>
            <a:ext cx="7000884" cy="499396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627748" y="-24"/>
            <a:ext cx="4730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sz="4000" b="1" smtClean="0">
                <a:solidFill>
                  <a:prstClr val="black">
                    <a:lumMod val="85000"/>
                    <a:lumOff val="15000"/>
                  </a:prstClr>
                </a:solidFill>
                <a:latin typeface="+mj-lt"/>
              </a:rPr>
              <a:t>ФИЗКУЛЬТМИНУТКА</a:t>
            </a:r>
            <a:endParaRPr sz="4000" b="1" dirty="0" smtClean="0">
              <a:solidFill>
                <a:prstClr val="black">
                  <a:lumMod val="85000"/>
                  <a:lumOff val="15000"/>
                </a:prstClr>
              </a:solidFill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762000"/>
            <a:ext cx="2445488" cy="2286000"/>
          </a:xfrm>
          <a:prstGeom prst="rect">
            <a:avLst/>
          </a:prstGeom>
        </p:spPr>
      </p:pic>
      <p:sp>
        <p:nvSpPr>
          <p:cNvPr id="6" name="Текст 6"/>
          <p:cNvSpPr txBox="1">
            <a:spLocks/>
          </p:cNvSpPr>
          <p:nvPr/>
        </p:nvSpPr>
        <p:spPr>
          <a:xfrm>
            <a:off x="1000100" y="2500306"/>
            <a:ext cx="7929618" cy="314327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Творческая практическая работа: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sz="40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Создайте</a:t>
            </a:r>
            <a:r>
              <a:rPr kumimoji="0" sz="4000" b="1" i="0" u="none" strike="noStrike" kern="1200" cap="none" spc="0" normalizeH="0" noProof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 эффекты входа, выхода, перемещения и выделения для объектов участвующих в круговороте воды в природе.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/>
        </p:nvSpPr>
        <p:spPr>
          <a:xfrm>
            <a:off x="762000" y="1946209"/>
            <a:ext cx="2057400" cy="2057400"/>
          </a:xfrm>
          <a:prstGeom prst="ellipse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50000">
                <a:schemeClr val="bg1">
                  <a:lumMod val="75000"/>
                </a:schemeClr>
              </a:gs>
              <a:gs pos="100000">
                <a:schemeClr val="tx1">
                  <a:lumMod val="65000"/>
                  <a:lumOff val="35000"/>
                </a:schemeClr>
              </a:gs>
            </a:gsLst>
            <a:path path="circle">
              <a:fillToRect l="50000" t="50000" r="50000" b="50000"/>
            </a:path>
          </a:gradFill>
          <a:ln w="82550">
            <a:noFill/>
          </a:ln>
          <a:effectLst>
            <a:outerShdw blurRad="127000" dist="165100" dir="5400000" sx="90000" sy="-19000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      </a:t>
            </a:r>
          </a:p>
        </p:txBody>
      </p:sp>
      <p:sp>
        <p:nvSpPr>
          <p:cNvPr id="3" name="Oval 2"/>
          <p:cNvSpPr/>
          <p:nvPr/>
        </p:nvSpPr>
        <p:spPr>
          <a:xfrm>
            <a:off x="1007328" y="1992354"/>
            <a:ext cx="1583472" cy="1295400"/>
          </a:xfrm>
          <a:prstGeom prst="ellipse">
            <a:avLst/>
          </a:prstGeom>
          <a:gradFill flip="none" rotWithShape="1">
            <a:gsLst>
              <a:gs pos="63000">
                <a:schemeClr val="bg1">
                  <a:alpha val="7000"/>
                </a:schemeClr>
              </a:gs>
              <a:gs pos="72000">
                <a:schemeClr val="bg1">
                  <a:alpha val="15000"/>
                </a:schemeClr>
              </a:gs>
              <a:gs pos="91000">
                <a:schemeClr val="bg1">
                  <a:alpha val="28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prstClr val="white"/>
                </a:solidFill>
              </a:rPr>
              <a:t>      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216878" y="1755852"/>
            <a:ext cx="12192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5000" b="1">
                <a:solidFill>
                  <a:prstClr val="white">
                    <a:lumMod val="65000"/>
                  </a:prstClr>
                </a:solidFill>
                <a:latin typeface="Georgia" pitchFamily="18" charset="0"/>
                <a:cs typeface="Arial" pitchFamily="34" charset="0"/>
              </a:rPr>
              <a:t>?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4000" cap="none" dirty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Но постойте…</a:t>
            </a:r>
            <a:r>
              <a:rPr lang="ru-RU" sz="4000" b="0" cap="none" dirty="0">
                <a:solidFill>
                  <a:prstClr val="black"/>
                </a:solidFill>
                <a:ea typeface="+mn-ea"/>
                <a:cs typeface="+mn-cs"/>
              </a:rPr>
              <a:t> </a:t>
            </a:r>
            <a:br>
              <a:rPr lang="ru-RU" sz="4000" b="0" cap="none" dirty="0">
                <a:solidFill>
                  <a:prstClr val="black"/>
                </a:solidFill>
                <a:ea typeface="+mn-ea"/>
                <a:cs typeface="+mn-cs"/>
              </a:rPr>
            </a:br>
            <a:r>
              <a:rPr lang="ru-RU" sz="4000" b="0" cap="none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Это еще не </a:t>
            </a:r>
            <a:r>
              <a:rPr lang="ru-RU" sz="4000" b="0" cap="none" dirty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все!</a:t>
            </a:r>
            <a:r>
              <a:rPr lang="ru-RU" sz="4000" b="0" cap="none" dirty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Arial" pitchFamily="34" charset="0"/>
              </a:rPr>
              <a:t/>
            </a:r>
            <a:br>
              <a:rPr lang="ru-RU" sz="4000" b="0" cap="none" dirty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Arial" pitchFamily="34" charset="0"/>
              </a:rPr>
            </a:br>
            <a:endParaRPr lang="ru-RU" sz="2800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</a:rPr>
              <a:t>Домашнее задание:</a:t>
            </a:r>
          </a:p>
          <a:p>
            <a:pPr lvl="0">
              <a:spcBef>
                <a:spcPts val="0"/>
              </a:spcBef>
            </a:pP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Р</a:t>
            </a:r>
            <a:r>
              <a:rPr sz="2800" b="1" smtClean="0">
                <a:solidFill>
                  <a:schemeClr val="accent2">
                    <a:lumMod val="75000"/>
                  </a:schemeClr>
                </a:solidFill>
              </a:rPr>
              <a:t>азработать сценарий</a:t>
            </a:r>
            <a:br>
              <a:rPr sz="2800" b="1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sz="2800" b="1" smtClean="0">
                <a:solidFill>
                  <a:schemeClr val="accent2">
                    <a:lumMod val="75000"/>
                  </a:schemeClr>
                </a:solidFill>
              </a:rPr>
              <a:t> для моделирования смены времен года</a:t>
            </a:r>
            <a:endParaRPr lang="ru-RU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434622" y="76200"/>
            <a:ext cx="6651978" cy="734291"/>
          </a:xfrm>
        </p:spPr>
        <p:txBody>
          <a:bodyPr anchor="b"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3600" b="1" dirty="0" smtClean="0">
                <a:solidFill>
                  <a:prstClr val="white"/>
                </a:solidFill>
                <a:ea typeface="+mn-ea"/>
                <a:cs typeface="+mn-cs"/>
              </a:rPr>
              <a:t>Рефлексия</a:t>
            </a:r>
            <a:endParaRPr lang="ru-RU" sz="3600" dirty="0"/>
          </a:p>
        </p:txBody>
      </p:sp>
      <p:sp>
        <p:nvSpPr>
          <p:cNvPr id="10" name="Текст 6"/>
          <p:cNvSpPr txBox="1">
            <a:spLocks/>
          </p:cNvSpPr>
          <p:nvPr/>
        </p:nvSpPr>
        <p:spPr>
          <a:xfrm>
            <a:off x="214282" y="2285992"/>
            <a:ext cx="8929718" cy="278608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Если тебе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было все понятно и у тебя хорошее настроение, то нарисуй на листочке солнышко,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а если сегодня </a:t>
            </a:r>
            <a:r>
              <a:rPr sz="3200" smtClean="0">
                <a:solidFill>
                  <a:schemeClr val="accent4">
                    <a:lumMod val="75000"/>
                  </a:schemeClr>
                </a:solidFill>
              </a:rPr>
              <a:t>у тебя не все получилось и что-то осталось непонятным - нарисуй тучку.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Солнце 12"/>
          <p:cNvSpPr/>
          <p:nvPr/>
        </p:nvSpPr>
        <p:spPr>
          <a:xfrm>
            <a:off x="776044" y="1071546"/>
            <a:ext cx="2367196" cy="1928826"/>
          </a:xfrm>
          <a:prstGeom prst="sun">
            <a:avLst>
              <a:gd name="adj" fmla="val 28066"/>
            </a:avLst>
          </a:prstGeom>
          <a:ln>
            <a:noFill/>
          </a:ln>
          <a:effectLst>
            <a:glow rad="139700">
              <a:schemeClr val="accent6">
                <a:satMod val="175000"/>
                <a:alpha val="40000"/>
              </a:schemeClr>
            </a:glow>
            <a:outerShdw blurRad="50800" dist="38100" dir="13500000" algn="br" rotWithShape="0">
              <a:schemeClr val="accent6">
                <a:lumMod val="75000"/>
                <a:alpha val="40000"/>
              </a:schemeClr>
            </a:outerShdw>
          </a:effectLst>
          <a:scene3d>
            <a:camera prst="orthographicFront"/>
            <a:lightRig rig="soft" dir="t"/>
          </a:scene3d>
          <a:sp3d contourW="12700">
            <a:bevelT/>
            <a:contourClr>
              <a:srgbClr val="FFFF00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>
              <a:effectLst>
                <a:glow rad="228600">
                  <a:schemeClr val="accent6">
                    <a:satMod val="175000"/>
                    <a:alpha val="40000"/>
                  </a:schemeClr>
                </a:glow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14" name="Облако 13"/>
          <p:cNvSpPr/>
          <p:nvPr/>
        </p:nvSpPr>
        <p:spPr>
          <a:xfrm>
            <a:off x="5000628" y="5214950"/>
            <a:ext cx="3286148" cy="1428760"/>
          </a:xfrm>
          <a:prstGeom prst="cloud">
            <a:avLst/>
          </a:prstGeom>
          <a:gradFill flip="none" rotWithShape="1">
            <a:gsLst>
              <a:gs pos="0">
                <a:srgbClr val="002060"/>
              </a:gs>
              <a:gs pos="53000">
                <a:srgbClr val="9FB6FF"/>
              </a:gs>
              <a:gs pos="83000">
                <a:srgbClr val="C1D0FF"/>
              </a:gs>
              <a:gs pos="100000">
                <a:srgbClr val="96AB94"/>
              </a:gs>
            </a:gsLst>
            <a:lin ang="16200000" scaled="1"/>
            <a:tileRect/>
          </a:gradFill>
          <a:effectLst>
            <a:innerShdw blurRad="63500" dist="50800" dir="8100000">
              <a:prstClr val="black">
                <a:alpha val="50000"/>
              </a:prstClr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472543" y="447674"/>
            <a:ext cx="5671457" cy="1000126"/>
          </a:xfrm>
          <a:prstGeom prst="rect">
            <a:avLst/>
          </a:prstGeom>
          <a:solidFill>
            <a:schemeClr val="tx1">
              <a:lumMod val="95000"/>
              <a:lumOff val="5000"/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886200" y="533401"/>
            <a:ext cx="4953000" cy="838200"/>
          </a:xfrm>
          <a:prstGeom prst="rect">
            <a:avLst/>
          </a:prstGeom>
          <a:noFill/>
        </p:spPr>
        <p:txBody>
          <a:bodyPr wrap="square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ru-RU" sz="3200" b="1" dirty="0" smtClean="0">
                <a:solidFill>
                  <a:prstClr val="white"/>
                </a:solidFill>
              </a:rPr>
              <a:t>Эпиграф</a:t>
            </a:r>
            <a:endParaRPr lang="ru-RU" sz="3200" dirty="0">
              <a:solidFill>
                <a:prstClr val="white"/>
              </a:solidFill>
            </a:endParaRPr>
          </a:p>
        </p:txBody>
      </p:sp>
      <p:sp>
        <p:nvSpPr>
          <p:cNvPr id="13" name="Подзаголовок 2"/>
          <p:cNvSpPr txBox="1">
            <a:spLocks/>
          </p:cNvSpPr>
          <p:nvPr/>
        </p:nvSpPr>
        <p:spPr>
          <a:xfrm>
            <a:off x="3571868" y="1785926"/>
            <a:ext cx="5572132" cy="44291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>
              <a:spcBef>
                <a:spcPct val="20000"/>
              </a:spcBef>
            </a:pPr>
            <a:r>
              <a:rPr sz="2400" b="1" dirty="0" smtClean="0">
                <a:solidFill>
                  <a:srgbClr val="7BCF27"/>
                </a:solidFill>
              </a:rPr>
              <a:t>Что учит наших малышей </a:t>
            </a:r>
            <a:br>
              <a:rPr sz="2400" b="1" dirty="0" smtClean="0">
                <a:solidFill>
                  <a:srgbClr val="7BCF27"/>
                </a:solidFill>
              </a:rPr>
            </a:br>
            <a:r>
              <a:rPr sz="2400" b="1" dirty="0" smtClean="0">
                <a:solidFill>
                  <a:srgbClr val="7BCF27"/>
                </a:solidFill>
              </a:rPr>
              <a:t>Добру, терпенью и старанию? </a:t>
            </a:r>
            <a:br>
              <a:rPr sz="2400" b="1" dirty="0" smtClean="0">
                <a:solidFill>
                  <a:srgbClr val="7BCF27"/>
                </a:solidFill>
              </a:rPr>
            </a:br>
            <a:r>
              <a:rPr sz="2400" b="1" dirty="0" smtClean="0">
                <a:solidFill>
                  <a:srgbClr val="7BCF27"/>
                </a:solidFill>
              </a:rPr>
              <a:t>Что делает наш мир светлей, </a:t>
            </a:r>
            <a:br>
              <a:rPr sz="2400" b="1" dirty="0" smtClean="0">
                <a:solidFill>
                  <a:srgbClr val="7BCF27"/>
                </a:solidFill>
              </a:rPr>
            </a:br>
            <a:r>
              <a:rPr sz="2400" b="1" dirty="0" smtClean="0">
                <a:solidFill>
                  <a:srgbClr val="7BCF27"/>
                </a:solidFill>
              </a:rPr>
              <a:t>Несет для деток первые познания? </a:t>
            </a:r>
            <a:br>
              <a:rPr sz="2400" b="1" dirty="0" smtClean="0">
                <a:solidFill>
                  <a:srgbClr val="7BCF27"/>
                </a:solidFill>
              </a:rPr>
            </a:br>
            <a:r>
              <a:rPr sz="2400" b="1" dirty="0" smtClean="0">
                <a:solidFill>
                  <a:srgbClr val="7BCF27"/>
                </a:solidFill>
              </a:rPr>
              <a:t>Забавный </a:t>
            </a:r>
            <a:r>
              <a:rPr sz="2400" b="1" smtClean="0">
                <a:solidFill>
                  <a:srgbClr val="7BCF27"/>
                </a:solidFill>
              </a:rPr>
              <a:t>мультик –</a:t>
            </a:r>
          </a:p>
          <a:p>
            <a:pPr>
              <a:spcBef>
                <a:spcPct val="20000"/>
              </a:spcBef>
            </a:pPr>
            <a:r>
              <a:rPr sz="2400" b="1" smtClean="0">
                <a:solidFill>
                  <a:srgbClr val="7BCF27"/>
                </a:solidFill>
              </a:rPr>
              <a:t>                              </a:t>
            </a:r>
            <a:r>
              <a:rPr sz="2400" b="1" dirty="0" smtClean="0">
                <a:solidFill>
                  <a:srgbClr val="7BCF27"/>
                </a:solidFill>
              </a:rPr>
              <a:t>лишь на первый взгляд </a:t>
            </a:r>
            <a:br>
              <a:rPr sz="2400" b="1" dirty="0" smtClean="0">
                <a:solidFill>
                  <a:srgbClr val="7BCF27"/>
                </a:solidFill>
              </a:rPr>
            </a:br>
            <a:r>
              <a:rPr sz="2400" b="1" dirty="0" smtClean="0">
                <a:solidFill>
                  <a:srgbClr val="7BCF27"/>
                </a:solidFill>
              </a:rPr>
              <a:t>В нем смысла нет и никакой сенсации. </a:t>
            </a:r>
            <a:br>
              <a:rPr sz="2400" b="1" dirty="0" smtClean="0">
                <a:solidFill>
                  <a:srgbClr val="7BCF27"/>
                </a:solidFill>
              </a:rPr>
            </a:br>
            <a:r>
              <a:rPr sz="2400" b="1" dirty="0" smtClean="0">
                <a:solidFill>
                  <a:srgbClr val="7BCF27"/>
                </a:solidFill>
              </a:rPr>
              <a:t>А если разобраться </a:t>
            </a:r>
            <a:r>
              <a:rPr sz="2400" b="1" smtClean="0">
                <a:solidFill>
                  <a:srgbClr val="7BCF27"/>
                </a:solidFill>
              </a:rPr>
              <a:t>– </a:t>
            </a:r>
          </a:p>
          <a:p>
            <a:pPr>
              <a:spcBef>
                <a:spcPct val="20000"/>
              </a:spcBef>
            </a:pPr>
            <a:r>
              <a:rPr sz="2400" b="1" smtClean="0">
                <a:solidFill>
                  <a:srgbClr val="7BCF27"/>
                </a:solidFill>
              </a:rPr>
              <a:t>                                     очень </a:t>
            </a:r>
            <a:r>
              <a:rPr sz="2400" b="1" dirty="0" smtClean="0">
                <a:solidFill>
                  <a:srgbClr val="7BCF27"/>
                </a:solidFill>
              </a:rPr>
              <a:t>ценный клад </a:t>
            </a:r>
            <a:br>
              <a:rPr sz="2400" b="1" dirty="0" smtClean="0">
                <a:solidFill>
                  <a:srgbClr val="7BCF27"/>
                </a:solidFill>
              </a:rPr>
            </a:br>
            <a:r>
              <a:rPr sz="2400" b="1" dirty="0" smtClean="0">
                <a:solidFill>
                  <a:srgbClr val="7BCF27"/>
                </a:solidFill>
              </a:rPr>
              <a:t>Несут с экранов нам герои анимации.</a:t>
            </a:r>
            <a:endParaRPr sz="2400" b="1" dirty="0">
              <a:solidFill>
                <a:srgbClr val="7BCF27"/>
              </a:solidFill>
            </a:endParaRPr>
          </a:p>
        </p:txBody>
      </p:sp>
      <p:pic>
        <p:nvPicPr>
          <p:cNvPr id="1026" name="Picture 2" descr="C:\Users\S&amp;S\Desktop\mult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1338" y="841375"/>
            <a:ext cx="2286000" cy="30480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strips dir="ld"/>
      </p:transition>
    </mc:Choice>
    <mc:Fallback>
      <p:transition spd="slow">
        <p:strips dir="ld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3124200"/>
            <a:ext cx="7086600" cy="1447800"/>
          </a:xfrm>
        </p:spPr>
        <p:txBody>
          <a:bodyPr>
            <a:noAutofit/>
          </a:bodyPr>
          <a:lstStyle/>
          <a:p>
            <a:pPr lvl="0" algn="ctr">
              <a:spcBef>
                <a:spcPts val="0"/>
              </a:spcBef>
            </a:pPr>
            <a:r>
              <a:rPr lang="ru-RU" sz="3600" dirty="0" smtClean="0">
                <a:solidFill>
                  <a:prstClr val="white"/>
                </a:solidFill>
              </a:rPr>
              <a:t>Поздравляем победителя конкурс</a:t>
            </a:r>
            <a:r>
              <a:rPr sz="3600" smtClean="0">
                <a:solidFill>
                  <a:prstClr val="white"/>
                </a:solidFill>
              </a:rPr>
              <a:t>а на  лучшую модель круговорота воды в природе!!!</a:t>
            </a:r>
            <a:endParaRPr lang="ru-RU" sz="6000" dirty="0"/>
          </a:p>
        </p:txBody>
      </p:sp>
      <p:pic>
        <p:nvPicPr>
          <p:cNvPr id="22529" name="Picture 1" descr="C:\Users\S&amp;S\Desktop\115_19_02_09_9_36_25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29454" y="3714752"/>
            <a:ext cx="1982970" cy="227867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 rot="20496339">
            <a:off x="1371576" y="1071546"/>
            <a:ext cx="35364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УРРРАААА!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>
          <a:xfrm>
            <a:off x="3733800" y="1316420"/>
            <a:ext cx="4953000" cy="1416269"/>
          </a:xfrm>
        </p:spPr>
        <p:txBody>
          <a:bodyPr>
            <a:normAutofit/>
          </a:bodyPr>
          <a:lstStyle/>
          <a:p>
            <a:r>
              <a:rPr lang="ru-RU" dirty="0" smtClean="0"/>
              <a:t>О</a:t>
            </a:r>
            <a:r>
              <a:rPr smtClean="0"/>
              <a:t>ткрытый урок по информатке и ИКТ</a:t>
            </a:r>
            <a:endParaRPr lang="ru-RU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285720" y="3071810"/>
            <a:ext cx="7453314" cy="1828800"/>
          </a:xfrm>
        </p:spPr>
        <p:txBody>
          <a:bodyPr>
            <a:normAutofit/>
          </a:bodyPr>
          <a:lstStyle/>
          <a:p>
            <a:r>
              <a:rPr lang="ru-RU" sz="4000" b="0" dirty="0" smtClean="0">
                <a:solidFill>
                  <a:srgbClr val="7BCF27"/>
                </a:solidFill>
                <a:latin typeface="Calibri" pitchFamily="34" charset="0"/>
              </a:rPr>
              <a:t>К</a:t>
            </a:r>
            <a:r>
              <a:rPr sz="4000" b="0" smtClean="0">
                <a:solidFill>
                  <a:srgbClr val="7BCF27"/>
                </a:solidFill>
                <a:latin typeface="Calibri" pitchFamily="34" charset="0"/>
              </a:rPr>
              <a:t>омпьютерные презентации. Анимация</a:t>
            </a:r>
            <a:endParaRPr lang="ru-RU" sz="8000" b="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2400" smtClean="0"/>
              <a:t>Основные понятия: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1785926"/>
            <a:ext cx="3008313" cy="1857389"/>
          </a:xfrm>
        </p:spPr>
        <p:txBody>
          <a:bodyPr>
            <a:normAutofit/>
          </a:bodyPr>
          <a:lstStyle/>
          <a:p>
            <a:r>
              <a:rPr sz="1600" b="1" smtClean="0">
                <a:solidFill>
                  <a:schemeClr val="accent4">
                    <a:lumMod val="75000"/>
                  </a:schemeClr>
                </a:solidFill>
              </a:rPr>
              <a:t>АНИМАЦИЯ</a:t>
            </a:r>
          </a:p>
          <a:p>
            <a:r>
              <a:rPr sz="1600" b="1" smtClean="0">
                <a:solidFill>
                  <a:schemeClr val="accent4">
                    <a:lumMod val="75000"/>
                  </a:schemeClr>
                </a:solidFill>
              </a:rPr>
              <a:t>СЦЕНАРИЙ</a:t>
            </a:r>
          </a:p>
          <a:p>
            <a:r>
              <a:rPr sz="1600" b="1" smtClean="0">
                <a:solidFill>
                  <a:schemeClr val="accent4">
                    <a:lumMod val="75000"/>
                  </a:schemeClr>
                </a:solidFill>
              </a:rPr>
              <a:t>МОДЕЛИРОВАНИЕ</a:t>
            </a:r>
          </a:p>
          <a:p>
            <a:endParaRPr lang="ru-RU" sz="16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714744" y="785794"/>
            <a:ext cx="5111750" cy="48320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АНИМАЦИЯ </a:t>
            </a:r>
            <a:r>
              <a:rPr lang="ru-RU" dirty="0" smtClean="0"/>
              <a:t> - технология, позволяющая </a:t>
            </a:r>
            <a:r>
              <a:rPr lang="ru-RU" dirty="0"/>
              <a:t>при помощи неодушевленных неподвижных объектов создавать иллюзию движения. Наиболее популярная форма - мультипликация, представляющая собой серию рисованных изображений.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2400" smtClean="0"/>
              <a:t>Основные понятия: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1785926"/>
            <a:ext cx="3008313" cy="1857389"/>
          </a:xfrm>
        </p:spPr>
        <p:txBody>
          <a:bodyPr>
            <a:normAutofit/>
          </a:bodyPr>
          <a:lstStyle/>
          <a:p>
            <a:r>
              <a:rPr sz="1600" b="1" smtClean="0">
                <a:solidFill>
                  <a:schemeClr val="accent4">
                    <a:lumMod val="75000"/>
                  </a:schemeClr>
                </a:solidFill>
              </a:rPr>
              <a:t>АНИМАЦИЯ</a:t>
            </a:r>
          </a:p>
          <a:p>
            <a:r>
              <a:rPr sz="1600" b="1" smtClean="0">
                <a:solidFill>
                  <a:schemeClr val="accent4">
                    <a:lumMod val="75000"/>
                  </a:schemeClr>
                </a:solidFill>
              </a:rPr>
              <a:t>СЦЕНАРИЙ</a:t>
            </a:r>
          </a:p>
          <a:p>
            <a:r>
              <a:rPr sz="1600" b="1" smtClean="0">
                <a:solidFill>
                  <a:schemeClr val="accent4">
                    <a:lumMod val="75000"/>
                  </a:schemeClr>
                </a:solidFill>
              </a:rPr>
              <a:t>МОДЕЛИРОВАНИЕ</a:t>
            </a:r>
          </a:p>
          <a:p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714776" y="785794"/>
            <a:ext cx="53578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spcBef>
                <a:spcPct val="20000"/>
              </a:spcBef>
              <a:buFont typeface="Arial" pitchFamily="34" charset="0"/>
              <a:buChar char="•"/>
            </a:pPr>
            <a:r>
              <a:rPr sz="2800" smtClean="0">
                <a:solidFill>
                  <a:schemeClr val="bg1"/>
                </a:solidFill>
              </a:rPr>
              <a:t> СЦЕНАРИЙ - заранее подготовленный детальный план проведения какого-нибудь зрелища, осуществления чего-нибудь</a:t>
            </a:r>
            <a:endParaRPr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sz="2400" smtClean="0"/>
              <a:t>Основные понятия:</a:t>
            </a:r>
            <a:endParaRPr lang="ru-RU" sz="24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14282" y="1785926"/>
            <a:ext cx="3008313" cy="1857389"/>
          </a:xfrm>
        </p:spPr>
        <p:txBody>
          <a:bodyPr>
            <a:normAutofit/>
          </a:bodyPr>
          <a:lstStyle/>
          <a:p>
            <a:r>
              <a:rPr sz="1600" b="1" smtClean="0">
                <a:solidFill>
                  <a:schemeClr val="accent4">
                    <a:lumMod val="75000"/>
                  </a:schemeClr>
                </a:solidFill>
              </a:rPr>
              <a:t>АНИМАЦИЯ</a:t>
            </a:r>
          </a:p>
          <a:p>
            <a:r>
              <a:rPr sz="1600" b="1" smtClean="0">
                <a:solidFill>
                  <a:schemeClr val="accent4">
                    <a:lumMod val="75000"/>
                  </a:schemeClr>
                </a:solidFill>
              </a:rPr>
              <a:t>СЦЕНАРИЙ</a:t>
            </a:r>
          </a:p>
          <a:p>
            <a:r>
              <a:rPr sz="1600" b="1" smtClean="0">
                <a:solidFill>
                  <a:schemeClr val="accent4">
                    <a:lumMod val="75000"/>
                  </a:schemeClr>
                </a:solidFill>
              </a:rPr>
              <a:t>МОДЕЛИРОВАНИЕ</a:t>
            </a:r>
          </a:p>
          <a:p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785795"/>
            <a:ext cx="521494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63538">
              <a:spcBef>
                <a:spcPct val="20000"/>
              </a:spcBef>
              <a:buFont typeface="Arial" pitchFamily="34" charset="0"/>
              <a:buChar char="•"/>
            </a:pPr>
            <a:r>
              <a:rPr lang="ru-RU" sz="2800" dirty="0" smtClean="0">
                <a:solidFill>
                  <a:schemeClr val="bg1"/>
                </a:solidFill>
              </a:rPr>
              <a:t>МОДЕЛИРОВАНИЕ </a:t>
            </a:r>
            <a:r>
              <a:rPr sz="2800" smtClean="0">
                <a:solidFill>
                  <a:schemeClr val="bg1"/>
                </a:solidFill>
              </a:rPr>
              <a:t>- исследование каких-либо явлений, процессов или систем объектов путем построения и изучения их моделей</a:t>
            </a:r>
            <a:endParaRPr sz="2800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 rot="16200000">
            <a:off x="-2146014" y="2450815"/>
            <a:ext cx="5486400" cy="1041969"/>
          </a:xfrm>
          <a:prstGeom prst="rect">
            <a:avLst/>
          </a:prstGeom>
          <a:noFill/>
        </p:spPr>
        <p:txBody>
          <a:bodyPr wrap="square" rtlCol="0" anchor="b" anchorCtr="0">
            <a:normAutofit/>
          </a:bodyPr>
          <a:lstStyle/>
          <a:p>
            <a:r>
              <a:rPr lang="ru-RU" sz="4400" b="1" dirty="0" smtClean="0">
                <a:solidFill>
                  <a:prstClr val="white"/>
                </a:solidFill>
              </a:rPr>
              <a:t>Задача урока</a:t>
            </a:r>
            <a:endParaRPr lang="ru-RU" sz="4400" dirty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571480"/>
            <a:ext cx="7391401" cy="1349828"/>
          </a:xfrm>
          <a:prstGeom prst="rect">
            <a:avLst/>
          </a:prstGeom>
          <a:noFill/>
        </p:spPr>
        <p:txBody>
          <a:bodyPr wrap="square" rtlCol="0">
            <a:normAutofit fontScale="92500"/>
          </a:bodyPr>
          <a:lstStyle/>
          <a:p>
            <a:r>
              <a:rPr lang="ru-RU" sz="28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Построить </a:t>
            </a:r>
            <a:r>
              <a:rPr sz="2800" b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 </a:t>
            </a:r>
            <a:r>
              <a:rPr lang="ru-RU" sz="2800" b="1" dirty="0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модель круговорота воды в природе.</a:t>
            </a:r>
          </a:p>
          <a:p>
            <a:r>
              <a:rPr sz="2800" b="1" smtClean="0">
                <a:solidFill>
                  <a:prstClr val="black">
                    <a:lumMod val="50000"/>
                    <a:lumOff val="50000"/>
                  </a:prstClr>
                </a:solidFill>
              </a:rPr>
              <a:t>Выбрать лучшую модель для пополнения медиатеки школы</a:t>
            </a:r>
            <a:endParaRPr lang="ru-RU" sz="1900" dirty="0">
              <a:solidFill>
                <a:srgbClr val="2C99FC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50" name="Picture 2" descr="G:\круговорот\186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7422" y="2143116"/>
            <a:ext cx="5715000" cy="407670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85720" y="285728"/>
            <a:ext cx="8248680" cy="803158"/>
          </a:xfrm>
          <a:prstGeom prst="rect">
            <a:avLst/>
          </a:prstGeom>
          <a:noFill/>
        </p:spPr>
        <p:txBody>
          <a:bodyPr wrap="square" rtlCol="0">
            <a:normAutofit/>
          </a:bodyPr>
          <a:lstStyle/>
          <a:p>
            <a:r>
              <a:rPr lang="ru-RU" sz="4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rPr>
              <a:t>Этапы создания анимации</a:t>
            </a:r>
            <a:endParaRPr lang="ru-RU" sz="4000" dirty="0">
              <a:solidFill>
                <a:schemeClr val="tx1">
                  <a:lumMod val="50000"/>
                  <a:lumOff val="50000"/>
                </a:schemeClr>
              </a:solidFill>
              <a:latin typeface="+mj-lt"/>
              <a:cs typeface="Arial" pitchFamily="34" charset="0"/>
            </a:endParaRPr>
          </a:p>
        </p:txBody>
      </p:sp>
      <p:cxnSp>
        <p:nvCxnSpPr>
          <p:cNvPr id="10" name="Straight Connector 9"/>
          <p:cNvCxnSpPr/>
          <p:nvPr/>
        </p:nvCxnSpPr>
        <p:spPr>
          <a:xfrm>
            <a:off x="1905000" y="2936809"/>
            <a:ext cx="5257800" cy="1588"/>
          </a:xfrm>
          <a:prstGeom prst="line">
            <a:avLst/>
          </a:prstGeom>
          <a:ln w="47625">
            <a:solidFill>
              <a:srgbClr val="E4E4E4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8686800" y="5284486"/>
            <a:ext cx="457200" cy="96672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>
                <a:solidFill>
                  <a:srgbClr val="FF6600"/>
                </a:solidFill>
              </a:rPr>
              <a:t>           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762000" y="1557456"/>
            <a:ext cx="2057400" cy="2708434"/>
            <a:chOff x="762000" y="1557456"/>
            <a:chExt cx="2057400" cy="2708434"/>
          </a:xfrm>
        </p:grpSpPr>
        <p:sp>
          <p:nvSpPr>
            <p:cNvPr id="6" name="Oval 5"/>
            <p:cNvSpPr/>
            <p:nvPr/>
          </p:nvSpPr>
          <p:spPr>
            <a:xfrm>
              <a:off x="762000" y="1946209"/>
              <a:ext cx="2057400" cy="2057400"/>
            </a:xfrm>
            <a:prstGeom prst="ellipse">
              <a:avLst/>
            </a:prstGeom>
            <a:gradFill flip="none" rotWithShape="1">
              <a:gsLst>
                <a:gs pos="0">
                  <a:srgbClr val="F39C29"/>
                </a:gs>
                <a:gs pos="50000">
                  <a:srgbClr val="F7931D"/>
                </a:gs>
                <a:gs pos="100000">
                  <a:srgbClr val="FF6600"/>
                </a:gs>
              </a:gsLst>
              <a:path path="circle">
                <a:fillToRect l="50000" t="50000" r="50000" b="50000"/>
              </a:path>
              <a:tileRect/>
            </a:gradFill>
            <a:ln w="8255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/>
                <a:t>             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121392" y="1557456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7000" b="1" dirty="0">
                  <a:solidFill>
                    <a:srgbClr val="F26200">
                      <a:alpha val="40000"/>
                    </a:srgbClr>
                  </a:solidFill>
                  <a:latin typeface="+mj-lt"/>
                  <a:cs typeface="Arial" pitchFamily="34" charset="0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23416" y="2666898"/>
              <a:ext cx="1931160" cy="68326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2400" b="1" spc="60" dirty="0" smtClean="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Сценарий анимации</a:t>
              </a:r>
              <a:endParaRPr lang="ru-RU" sz="2400" b="1" dirty="0">
                <a:solidFill>
                  <a:schemeClr val="bg1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1007328" y="199235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/>
                <a:t>       </a:t>
              </a: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543300" y="1591943"/>
            <a:ext cx="2057400" cy="2708434"/>
            <a:chOff x="3543300" y="1591943"/>
            <a:chExt cx="2057400" cy="2708434"/>
          </a:xfrm>
        </p:grpSpPr>
        <p:sp>
          <p:nvSpPr>
            <p:cNvPr id="4" name="Oval 3"/>
            <p:cNvSpPr/>
            <p:nvPr/>
          </p:nvSpPr>
          <p:spPr>
            <a:xfrm>
              <a:off x="3543300" y="1946209"/>
              <a:ext cx="2057400" cy="2057400"/>
            </a:xfrm>
            <a:prstGeom prst="ellipse">
              <a:avLst/>
            </a:prstGeom>
            <a:gradFill>
              <a:gsLst>
                <a:gs pos="0">
                  <a:srgbClr val="00B0F0"/>
                </a:gs>
                <a:gs pos="50000">
                  <a:srgbClr val="399ECB"/>
                </a:gs>
                <a:gs pos="100000">
                  <a:srgbClr val="0077D0"/>
                </a:gs>
              </a:gsLst>
              <a:path path="circle">
                <a:fillToRect l="50000" t="50000" r="50000" b="50000"/>
              </a:path>
            </a:gradFill>
            <a:ln w="82550">
              <a:noFill/>
            </a:ln>
            <a:effectLst>
              <a:outerShdw blurRad="1270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/>
                <a:t>             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33968" y="1591943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7000" b="1">
                  <a:solidFill>
                    <a:srgbClr val="2A7A9E">
                      <a:alpha val="40000"/>
                    </a:srgbClr>
                  </a:solidFill>
                  <a:latin typeface="+mj-lt"/>
                  <a:cs typeface="Arial" pitchFamily="34" charset="0"/>
                </a:rPr>
                <a:t>2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601872" y="2701385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2300" b="1" spc="60" dirty="0" smtClean="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Подготовка объектов</a:t>
              </a:r>
              <a:endParaRPr lang="ru-RU" sz="2300" b="1" dirty="0">
                <a:solidFill>
                  <a:schemeClr val="bg1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</a:endParaRPr>
            </a:p>
          </p:txBody>
        </p:sp>
        <p:sp>
          <p:nvSpPr>
            <p:cNvPr id="20" name="Oval 19"/>
            <p:cNvSpPr/>
            <p:nvPr/>
          </p:nvSpPr>
          <p:spPr>
            <a:xfrm>
              <a:off x="3782124" y="1988634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/>
                <a:t>       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6324600" y="1587511"/>
            <a:ext cx="2057400" cy="2708434"/>
            <a:chOff x="6324600" y="1587511"/>
            <a:chExt cx="2057400" cy="2708434"/>
          </a:xfrm>
        </p:grpSpPr>
        <p:sp>
          <p:nvSpPr>
            <p:cNvPr id="5" name="Oval 4"/>
            <p:cNvSpPr/>
            <p:nvPr/>
          </p:nvSpPr>
          <p:spPr>
            <a:xfrm>
              <a:off x="6324600" y="1953643"/>
              <a:ext cx="2057400" cy="2057400"/>
            </a:xfrm>
            <a:prstGeom prst="ellipse">
              <a:avLst/>
            </a:prstGeom>
            <a:gradFill flip="none" rotWithShape="1">
              <a:gsLst>
                <a:gs pos="5000">
                  <a:srgbClr val="84D830"/>
                </a:gs>
                <a:gs pos="48000">
                  <a:srgbClr val="7BCF27"/>
                </a:gs>
                <a:gs pos="100000">
                  <a:srgbClr val="56901C"/>
                </a:gs>
              </a:gsLst>
              <a:path path="circle">
                <a:fillToRect l="50000" t="50000" r="50000" b="50000"/>
              </a:path>
              <a:tileRect/>
            </a:gradFill>
            <a:ln w="50800">
              <a:noFill/>
            </a:ln>
            <a:effectLst>
              <a:outerShdw blurRad="152400" dist="165100" dir="5400000" sx="90000" sy="-19000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/>
                <a:t>             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721604" y="1587511"/>
              <a:ext cx="1219200" cy="2708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7000" b="1">
                  <a:solidFill>
                    <a:srgbClr val="65B131">
                      <a:alpha val="64000"/>
                    </a:srgbClr>
                  </a:solidFill>
                  <a:latin typeface="+mj-lt"/>
                  <a:cs typeface="Arial" pitchFamily="34" charset="0"/>
                </a:rPr>
                <a:t>3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11810" y="2674651"/>
              <a:ext cx="1931160" cy="665695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algn="ctr">
                <a:lnSpc>
                  <a:spcPct val="80000"/>
                </a:lnSpc>
              </a:pPr>
              <a:r>
                <a:rPr lang="ru-RU" sz="2300" b="1" spc="60" dirty="0" smtClean="0">
                  <a:solidFill>
                    <a:schemeClr val="bg1"/>
                  </a:solidFill>
                  <a:effectLst>
                    <a:outerShdw blurRad="50800" dist="25400" dir="5400000" algn="t" rotWithShape="0">
                      <a:prstClr val="black">
                        <a:alpha val="15000"/>
                      </a:prstClr>
                    </a:outerShdw>
                  </a:effectLst>
                </a:rPr>
                <a:t>Настройка анимации</a:t>
              </a:r>
              <a:endParaRPr lang="ru-RU" sz="2300" b="1" dirty="0">
                <a:solidFill>
                  <a:schemeClr val="bg1"/>
                </a:solidFill>
                <a:effectLst>
                  <a:outerShdw blurRad="50800" dist="25400" dir="5400000" algn="t" rotWithShape="0">
                    <a:prstClr val="black">
                      <a:alpha val="15000"/>
                    </a:prstClr>
                  </a:outerShdw>
                </a:effectLst>
              </a:endParaRPr>
            </a:p>
          </p:txBody>
        </p:sp>
        <p:sp>
          <p:nvSpPr>
            <p:cNvPr id="21" name="Oval 20"/>
            <p:cNvSpPr/>
            <p:nvPr/>
          </p:nvSpPr>
          <p:spPr>
            <a:xfrm>
              <a:off x="6569928" y="2005362"/>
              <a:ext cx="1583472" cy="1295400"/>
            </a:xfrm>
            <a:prstGeom prst="ellipse">
              <a:avLst/>
            </a:prstGeom>
            <a:gradFill flip="none" rotWithShape="1">
              <a:gsLst>
                <a:gs pos="63000">
                  <a:schemeClr val="bg1">
                    <a:alpha val="7000"/>
                  </a:schemeClr>
                </a:gs>
                <a:gs pos="72000">
                  <a:schemeClr val="bg1">
                    <a:alpha val="15000"/>
                  </a:schemeClr>
                </a:gs>
                <a:gs pos="91000">
                  <a:schemeClr val="bg1">
                    <a:alpha val="28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/>
                <a:t>       </a:t>
              </a:r>
            </a:p>
          </p:txBody>
        </p: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971800" y="1285860"/>
            <a:ext cx="5867400" cy="1970046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sz="4000" cap="none" dirty="0">
                <a:solidFill>
                  <a:prstClr val="black">
                    <a:lumMod val="85000"/>
                    <a:lumOff val="15000"/>
                  </a:prstClr>
                </a:solidFill>
                <a:ea typeface="+mn-ea"/>
                <a:cs typeface="+mn-cs"/>
              </a:rPr>
              <a:t>Разработка </a:t>
            </a:r>
            <a:r>
              <a:rPr lang="ru-RU" sz="4000" b="0" cap="none" dirty="0" smtClean="0">
                <a:solidFill>
                  <a:prstClr val="black">
                    <a:lumMod val="50000"/>
                    <a:lumOff val="50000"/>
                  </a:prstClr>
                </a:solidFill>
                <a:ea typeface="+mn-ea"/>
                <a:cs typeface="+mn-cs"/>
              </a:rPr>
              <a:t>сценария</a:t>
            </a:r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121392" y="1557456"/>
            <a:ext cx="12192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0" b="1">
                <a:solidFill>
                  <a:srgbClr val="F26200">
                    <a:alpha val="40000"/>
                  </a:srgbClr>
                </a:solidFill>
                <a:cs typeface="Arial" pitchFamily="34" charset="0"/>
              </a:rPr>
              <a:t>1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3286116" y="3714752"/>
            <a:ext cx="5181609" cy="1766435"/>
          </a:xfrm>
        </p:spPr>
        <p:txBody>
          <a:bodyPr>
            <a:noAutofit/>
          </a:bodyPr>
          <a:lstStyle/>
          <a:p>
            <a:r>
              <a:rPr sz="2400" smtClean="0"/>
              <a:t>Основные этапы круговорота воды:</a:t>
            </a:r>
          </a:p>
          <a:p>
            <a:r>
              <a:rPr sz="2400" smtClean="0"/>
              <a:t>осадки,</a:t>
            </a:r>
          </a:p>
          <a:p>
            <a:r>
              <a:rPr sz="2400" smtClean="0"/>
              <a:t>испарение, </a:t>
            </a:r>
          </a:p>
          <a:p>
            <a:r>
              <a:rPr sz="2400" smtClean="0"/>
              <a:t>конденсация</a:t>
            </a:r>
          </a:p>
          <a:p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7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09QH3iDYSZce3zG7lU8c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EVENTTIMING" val="|m0;0;26;0|m0;8.2;28;0|m1;8.4;26;0|m1;14.9;28;0|m1;15.9;26;0|m1;15.9;28;0"/>
</p:tagLst>
</file>

<file path=ppt/theme/theme1.xml><?xml version="1.0" encoding="utf-8"?>
<a:theme xmlns:a="http://schemas.openxmlformats.org/drawingml/2006/main" name="TS101674551">
  <a:themeElements>
    <a:clrScheme name="Fresh">
      <a:dk1>
        <a:srgbClr val="262626"/>
      </a:dk1>
      <a:lt1>
        <a:sysClr val="window" lastClr="FFFFFF"/>
      </a:lt1>
      <a:dk2>
        <a:srgbClr val="595959"/>
      </a:dk2>
      <a:lt2>
        <a:srgbClr val="EEECE1"/>
      </a:lt2>
      <a:accent1>
        <a:srgbClr val="F4891E"/>
      </a:accent1>
      <a:accent2>
        <a:srgbClr val="7BCF27"/>
      </a:accent2>
      <a:accent3>
        <a:srgbClr val="9BBB59"/>
      </a:accent3>
      <a:accent4>
        <a:srgbClr val="00B0F0"/>
      </a:accent4>
      <a:accent5>
        <a:srgbClr val="4BACC6"/>
      </a:accent5>
      <a:accent6>
        <a:srgbClr val="F79646"/>
      </a:accent6>
      <a:hlink>
        <a:srgbClr val="00B0F0"/>
      </a:hlink>
      <a:folHlink>
        <a:srgbClr val="F4891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76EDC33B-480B-4D4D-AAAA-443CBE30EC8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TS101674551</Template>
  <TotalTime>0</TotalTime>
  <Words>285</Words>
  <PresentationFormat>Экран (4:3)</PresentationFormat>
  <Paragraphs>109</Paragraphs>
  <Slides>20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TS101674551</vt:lpstr>
      <vt:lpstr>Компьютерные презентации. Анимация</vt:lpstr>
      <vt:lpstr>Слайд 2</vt:lpstr>
      <vt:lpstr>Компьютерные презентации. Анимация</vt:lpstr>
      <vt:lpstr>Основные понятия:</vt:lpstr>
      <vt:lpstr>Основные понятия:</vt:lpstr>
      <vt:lpstr>Основные понятия:</vt:lpstr>
      <vt:lpstr>Слайд 7</vt:lpstr>
      <vt:lpstr>Слайд 8</vt:lpstr>
      <vt:lpstr>Разработка сценария</vt:lpstr>
      <vt:lpstr>Подготовка объектов</vt:lpstr>
      <vt:lpstr>Подготовка объектов</vt:lpstr>
      <vt:lpstr>Подготовка объектов</vt:lpstr>
      <vt:lpstr>Подготовка объектов</vt:lpstr>
      <vt:lpstr>Подготовка объектов</vt:lpstr>
      <vt:lpstr>Настройка анимации</vt:lpstr>
      <vt:lpstr>Слайд 16</vt:lpstr>
      <vt:lpstr>Слайд 17</vt:lpstr>
      <vt:lpstr>Но постойте…  Это еще не все! </vt:lpstr>
      <vt:lpstr>Рефлексия</vt:lpstr>
      <vt:lpstr>Поздравляем победителя конкурса на  лучшую модель круговорота воды в природе!!!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2013-03-04T18:28:01Z</dcterms:created>
  <dcterms:modified xsi:type="dcterms:W3CDTF">2013-03-05T07:14:09Z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TC016745519991</vt:lpwstr>
  </property>
</Properties>
</file>