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3" r:id="rId2"/>
    <p:sldId id="258" r:id="rId3"/>
    <p:sldId id="257" r:id="rId4"/>
    <p:sldId id="261" r:id="rId5"/>
    <p:sldId id="264" r:id="rId6"/>
    <p:sldId id="265" r:id="rId7"/>
    <p:sldId id="266" r:id="rId8"/>
    <p:sldId id="267" r:id="rId9"/>
    <p:sldId id="268" r:id="rId10"/>
    <p:sldId id="270" r:id="rId11"/>
    <p:sldId id="271" r:id="rId12"/>
    <p:sldId id="260" r:id="rId13"/>
    <p:sldId id="272" r:id="rId14"/>
    <p:sldId id="273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80808"/>
    <a:srgbClr val="660033"/>
    <a:srgbClr val="3434EA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59" autoAdjust="0"/>
    <p:restoredTop sz="86444" autoAdjust="0"/>
  </p:normalViewPr>
  <p:slideViewPr>
    <p:cSldViewPr>
      <p:cViewPr varScale="1">
        <p:scale>
          <a:sx n="64" d="100"/>
          <a:sy n="64" d="100"/>
        </p:scale>
        <p:origin x="-133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58" y="1465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14357"/>
            <a:ext cx="7772400" cy="2886094"/>
          </a:xfrm>
        </p:spPr>
        <p:txBody>
          <a:bodyPr>
            <a:noAutofit/>
          </a:bodyPr>
          <a:lstStyle/>
          <a:p>
            <a:r>
              <a:rPr lang="ru-RU" sz="66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434E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Тема урока:</a:t>
            </a:r>
            <a:br>
              <a:rPr lang="ru-RU" sz="66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434E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66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434E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«Германия на пути </a:t>
            </a:r>
            <a:br>
              <a:rPr lang="ru-RU" sz="66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434E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6600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3434EA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к единству»</a:t>
            </a:r>
            <a:endParaRPr lang="ru-RU" sz="6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00364" y="5143512"/>
            <a:ext cx="5786478" cy="785818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Monotype Corsiva" pitchFamily="66" charset="0"/>
              </a:rPr>
              <a:t>Учитель истории ГБОУ СОШ № 692 Ремизова Светлана Николаевна</a:t>
            </a:r>
            <a:endParaRPr lang="ru-RU" dirty="0">
              <a:solidFill>
                <a:schemeClr val="tx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143007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Начало объединения Германии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48" y="1428736"/>
            <a:ext cx="4357718" cy="500066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Вильгельм </a:t>
            </a:r>
            <a:r>
              <a:rPr lang="en-US" sz="2800" dirty="0" smtClean="0">
                <a:solidFill>
                  <a:schemeClr val="tx1"/>
                </a:solidFill>
              </a:rPr>
              <a:t>I</a:t>
            </a:r>
            <a:r>
              <a:rPr lang="ru-RU" sz="2800" dirty="0" smtClean="0">
                <a:solidFill>
                  <a:schemeClr val="tx1"/>
                </a:solidFill>
              </a:rPr>
              <a:t> - король Пруссии в 1861 – 1888гг.,  </a:t>
            </a:r>
            <a:r>
              <a:rPr lang="ru-RU" sz="2800" dirty="0">
                <a:solidFill>
                  <a:schemeClr val="tx1"/>
                </a:solidFill>
              </a:rPr>
              <a:t>и</a:t>
            </a:r>
            <a:r>
              <a:rPr lang="ru-RU" sz="2800" dirty="0" smtClean="0">
                <a:solidFill>
                  <a:schemeClr val="tx1"/>
                </a:solidFill>
              </a:rPr>
              <a:t>мператор Германии в 1871 - 1888 гг.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Вильгельм был вторым сыном в семье, его не готовили к наследованию престола и дали исключительно военное воспитание. Он отличался склонностью к усидчивому труду, упорством в проведении своих намерений, твердой волей, умением разгадывать людей и пользоваться их талантами для осуществления своих целей.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19458" name="Picture 2" descr="http://www.krugosvet.ru/images/1004788_PH095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544908"/>
            <a:ext cx="3357586" cy="43129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143007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Начало объединения Германии</a:t>
            </a: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929058" y="1714488"/>
            <a:ext cx="4714908" cy="4071966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err="1" smtClean="0">
                <a:solidFill>
                  <a:schemeClr val="tx1"/>
                </a:solidFill>
              </a:rPr>
              <a:t>Отто</a:t>
            </a:r>
            <a:r>
              <a:rPr lang="ru-RU" sz="2800" b="1" dirty="0" smtClean="0">
                <a:solidFill>
                  <a:schemeClr val="tx1"/>
                </a:solidFill>
              </a:rPr>
              <a:t> фон Бисмарк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(1815-1898 гг.) - политик, государственный деятель, первый канцлер</a:t>
            </a: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Германской империи, прозванный «железным канцлером». </a:t>
            </a:r>
          </a:p>
          <a:p>
            <a:pPr algn="l"/>
            <a:r>
              <a:rPr lang="ru-RU" sz="2800" dirty="0" smtClean="0">
                <a:solidFill>
                  <a:schemeClr val="tx1"/>
                </a:solidFill>
              </a:rPr>
              <a:t>Жизненный принцип – «сильный всегда прав».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39938" name="Picture 2" descr="http://www.stihi.ru/pics/2009/08/30/65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643050"/>
            <a:ext cx="2928958" cy="409575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Объединение Германии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5" name="i-main-pic" descr="&amp;Kcy;&amp;acy;&amp;rcy;&amp;tcy;&amp;icy;&amp;ncy;&amp;kcy;&amp;acy; 1 &amp;icy;&amp;zcy; 8064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421484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857364"/>
            <a:ext cx="4257676" cy="4268799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1864 г. – датско-прусская война  </a:t>
            </a:r>
          </a:p>
          <a:p>
            <a:pPr>
              <a:buNone/>
            </a:pPr>
            <a:r>
              <a:rPr lang="ru-RU" dirty="0" smtClean="0"/>
              <a:t>1866г. – австро-прусская война</a:t>
            </a:r>
          </a:p>
          <a:p>
            <a:pPr>
              <a:buNone/>
            </a:pPr>
            <a:r>
              <a:rPr lang="ru-RU" dirty="0" smtClean="0"/>
              <a:t>1866 г. –образование Северогерманского союза во главе с Пруссией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571635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Пути объединения Германии</a:t>
            </a:r>
            <a:endParaRPr lang="ru-RU" dirty="0">
              <a:ln w="381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7" y="2071676"/>
          <a:ext cx="8358246" cy="40137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6082"/>
                <a:gridCol w="2786082"/>
                <a:gridCol w="2786082"/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Вопросы для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Объединение  «снизу»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Объединение «сверху»</a:t>
                      </a:r>
                      <a:endParaRPr lang="ru-RU" dirty="0"/>
                    </a:p>
                  </a:txBody>
                  <a:tcPr/>
                </a:tc>
              </a:tr>
              <a:tr h="11267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 чьим руководством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Пролетариат, мелкая буржуазия, крестьянство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Прусские помещики, крупная немецкая буржуазия</a:t>
                      </a:r>
                      <a:endParaRPr lang="ru-RU" dirty="0"/>
                    </a:p>
                  </a:txBody>
                  <a:tcPr/>
                </a:tc>
              </a:tr>
              <a:tr h="1126740">
                <a:tc>
                  <a:txBody>
                    <a:bodyPr/>
                    <a:lstStyle/>
                    <a:p>
                      <a:r>
                        <a:rPr lang="ru-RU" dirty="0" smtClean="0"/>
                        <a:t>Каким способом проводилось объединение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Народная революция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Войны, реформы</a:t>
                      </a:r>
                      <a:endParaRPr lang="ru-RU" dirty="0"/>
                    </a:p>
                  </a:txBody>
                  <a:tcPr/>
                </a:tc>
              </a:tr>
              <a:tr h="1126740">
                <a:tc>
                  <a:txBody>
                    <a:bodyPr/>
                    <a:lstStyle/>
                    <a:p>
                      <a:r>
                        <a:rPr lang="ru-RU" dirty="0" smtClean="0"/>
                        <a:t>Государственный строй, возможный после объединения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Единая немецкая демократическая республика (выборные органы власти)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Германская империя при главенствующей роли Пруссии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71481"/>
            <a:ext cx="7772400" cy="1000131"/>
          </a:xfrm>
        </p:spPr>
        <p:txBody>
          <a:bodyPr/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Объединение Германии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86314" y="1571612"/>
            <a:ext cx="3857652" cy="4786346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</a:rPr>
              <a:t>В середине </a:t>
            </a:r>
            <a:r>
              <a:rPr lang="en-US" dirty="0" smtClean="0">
                <a:solidFill>
                  <a:schemeClr val="tx1"/>
                </a:solidFill>
              </a:rPr>
              <a:t>XIX</a:t>
            </a:r>
            <a:r>
              <a:rPr lang="ru-RU" dirty="0" smtClean="0">
                <a:solidFill>
                  <a:schemeClr val="tx1"/>
                </a:solidFill>
              </a:rPr>
              <a:t> в. в центре Европы возникло национальное германское государство – Северогерманский союз. Кончилась история старой Пруссии, начиналась история новой Германии.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i-main-pic" descr="&amp;Kcy;&amp;acy;&amp;rcy;&amp;tcy;&amp;icy;&amp;ncy;&amp;kcy;&amp;acy; 1 &amp;icy;&amp;zcy; 8064"/>
          <p:cNvPicPr>
            <a:picLocks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643050"/>
            <a:ext cx="421484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0070C0"/>
                </a:solidFill>
              </a:rPr>
              <a:t>ПЛАН УРОКА</a:t>
            </a:r>
            <a:endParaRPr lang="ru-RU" sz="5400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1510" indent="-514350">
              <a:buFont typeface="+mj-lt"/>
              <a:buAutoNum type="arabicPeriod"/>
            </a:pPr>
            <a:r>
              <a:rPr lang="ru-RU" sz="4000" dirty="0" smtClean="0">
                <a:solidFill>
                  <a:srgbClr val="660033"/>
                </a:solidFill>
              </a:rPr>
              <a:t>Германский союз.</a:t>
            </a:r>
          </a:p>
          <a:p>
            <a:pPr marL="651510" indent="-514350">
              <a:buFont typeface="+mj-lt"/>
              <a:buAutoNum type="arabicPeriod"/>
            </a:pPr>
            <a:r>
              <a:rPr lang="ru-RU" sz="4000" dirty="0" smtClean="0">
                <a:solidFill>
                  <a:srgbClr val="660033"/>
                </a:solidFill>
              </a:rPr>
              <a:t>Главный вопрос в жизни немцев в </a:t>
            </a:r>
            <a:r>
              <a:rPr lang="en-US" sz="4000" dirty="0" smtClean="0">
                <a:solidFill>
                  <a:srgbClr val="660033"/>
                </a:solidFill>
              </a:rPr>
              <a:t>XIX</a:t>
            </a:r>
            <a:r>
              <a:rPr lang="ru-RU" sz="4000" dirty="0" smtClean="0">
                <a:solidFill>
                  <a:srgbClr val="660033"/>
                </a:solidFill>
              </a:rPr>
              <a:t> веке.</a:t>
            </a:r>
          </a:p>
          <a:p>
            <a:pPr marL="651510" indent="-514350">
              <a:buFont typeface="+mj-lt"/>
              <a:buAutoNum type="arabicPeriod"/>
            </a:pPr>
            <a:r>
              <a:rPr lang="ru-RU" sz="4000" dirty="0" smtClean="0">
                <a:solidFill>
                  <a:srgbClr val="660033"/>
                </a:solidFill>
              </a:rPr>
              <a:t>Революция в Германии 1848 года.</a:t>
            </a:r>
          </a:p>
          <a:p>
            <a:pPr marL="651510" indent="-514350">
              <a:buFont typeface="+mj-lt"/>
              <a:buAutoNum type="arabicPeriod"/>
            </a:pPr>
            <a:r>
              <a:rPr lang="ru-RU" sz="4000" dirty="0" smtClean="0">
                <a:solidFill>
                  <a:srgbClr val="660033"/>
                </a:solidFill>
              </a:rPr>
              <a:t>Начало объединения Германии.</a:t>
            </a:r>
            <a:endParaRPr lang="ru-RU" sz="4000" dirty="0">
              <a:solidFill>
                <a:srgbClr val="6600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002060"/>
                </a:solidFill>
              </a:rPr>
              <a:t>Германский союз</a:t>
            </a: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5" name="Рисунок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 l="27127" t="26212" r="23581" b="21651"/>
          <a:stretch>
            <a:fillRect/>
          </a:stretch>
        </p:blipFill>
        <p:spPr bwMode="auto">
          <a:xfrm>
            <a:off x="366511" y="1703706"/>
            <a:ext cx="4562679" cy="3873980"/>
          </a:xfrm>
          <a:prstGeom prst="rect">
            <a:avLst/>
          </a:prstGeom>
          <a:noFill/>
          <a:ln w="57150">
            <a:solidFill>
              <a:schemeClr val="accent5">
                <a:lumMod val="50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86314" y="1714488"/>
            <a:ext cx="4143404" cy="4786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solidFill>
                  <a:srgbClr val="080808"/>
                </a:solidFill>
              </a:rPr>
              <a:t>     По решению Венского конгресса (1815 г.) вместо Священной Римской империи был создан Германский союз 39 государств, сильнейшими членами которого были Австрия и Пруссия.</a:t>
            </a:r>
            <a:endParaRPr lang="ru-RU" dirty="0">
              <a:solidFill>
                <a:srgbClr val="080808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428604"/>
            <a:ext cx="8229600" cy="1357322"/>
          </a:xfrm>
        </p:spPr>
        <p:txBody>
          <a:bodyPr/>
          <a:lstStyle/>
          <a:p>
            <a:r>
              <a:rPr lang="ru-RU" dirty="0" smtClean="0">
                <a:solidFill>
                  <a:srgbClr val="CC0000"/>
                </a:solidFill>
              </a:rPr>
              <a:t>Проблемное задание</a:t>
            </a:r>
            <a:endParaRPr lang="ru-RU" dirty="0">
              <a:solidFill>
                <a:srgbClr val="CC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2285992"/>
            <a:ext cx="8286808" cy="3929090"/>
          </a:xfrm>
        </p:spPr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002060"/>
                </a:solidFill>
              </a:rPr>
              <a:t>Каким путем и почему началось объединение Германии</a:t>
            </a:r>
            <a:r>
              <a:rPr lang="en-US" sz="4400" dirty="0" smtClean="0">
                <a:solidFill>
                  <a:srgbClr val="002060"/>
                </a:solidFill>
              </a:rPr>
              <a:t>?</a:t>
            </a:r>
            <a:r>
              <a:rPr lang="ru-RU" sz="44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4400" dirty="0" smtClean="0">
                <a:solidFill>
                  <a:srgbClr val="002060"/>
                </a:solidFill>
              </a:rPr>
              <a:t>Какую роль в этом процессе сыграл Бисмарк</a:t>
            </a:r>
            <a:r>
              <a:rPr lang="en-US" sz="4400" dirty="0" smtClean="0">
                <a:solidFill>
                  <a:srgbClr val="002060"/>
                </a:solidFill>
              </a:rPr>
              <a:t>?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Вопрос объединения – главный вопрос в жизни немцев в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XIX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429124" y="1600200"/>
            <a:ext cx="4257676" cy="4525963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  В 1834 г. по инициативе Пруссии был создан Немецкий таможенный союз, объединивший 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  18 государств. Это способствовало экономическому объединению Германии и дальнейшему развитию индустриального общества.</a:t>
            </a:r>
            <a:endParaRPr lang="ru-RU" dirty="0"/>
          </a:p>
        </p:txBody>
      </p:sp>
      <p:pic>
        <p:nvPicPr>
          <p:cNvPr id="5" name="Picture 2" descr="http://www.siue.edu/%7Ejandris/genealogy/images/germany1834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1785926"/>
            <a:ext cx="4186238" cy="41434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42876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Вопрос объединения – главный вопрос в жизни немцев в </a:t>
            </a:r>
            <a:r>
              <a:rPr lang="en-US" dirty="0" smtClean="0">
                <a:solidFill>
                  <a:srgbClr val="002060"/>
                </a:solidFill>
              </a:rPr>
              <a:t>XIX</a:t>
            </a:r>
            <a:r>
              <a:rPr lang="ru-RU" dirty="0" smtClean="0">
                <a:solidFill>
                  <a:srgbClr val="002060"/>
                </a:solidFill>
              </a:rPr>
              <a:t> в.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1714488"/>
            <a:ext cx="4000528" cy="4714908"/>
          </a:xfrm>
        </p:spPr>
        <p:txBody>
          <a:bodyPr>
            <a:noAutofit/>
          </a:bodyPr>
          <a:lstStyle/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Идея создания объединенного Германского государства становилась все более популярной, значительную роль в ее развитии играла немецкая интеллигенция. Известные вам с детства писатели братья Гримм были основоположниками культурного и политического движения за объединение Германии.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4" descr="http://brothersgrimm.ru/images/180px-Grimm2.jpg"/>
          <p:cNvPicPr>
            <a:picLocks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3857652" cy="414340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571635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Пути объединения Германии</a:t>
            </a:r>
            <a:endParaRPr lang="ru-RU" dirty="0">
              <a:ln w="381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7" y="2071676"/>
          <a:ext cx="8358246" cy="39517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6082"/>
                <a:gridCol w="2786082"/>
                <a:gridCol w="2786082"/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Вопросы для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Объединение  «снизу»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Объединение «сверху»</a:t>
                      </a:r>
                      <a:endParaRPr lang="ru-RU" dirty="0"/>
                    </a:p>
                  </a:txBody>
                  <a:tcPr/>
                </a:tc>
              </a:tr>
              <a:tr h="11267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 чьим руководством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6740">
                <a:tc>
                  <a:txBody>
                    <a:bodyPr/>
                    <a:lstStyle/>
                    <a:p>
                      <a:r>
                        <a:rPr lang="ru-RU" dirty="0" smtClean="0"/>
                        <a:t>Каким способом проводилось объединение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6740">
                <a:tc>
                  <a:txBody>
                    <a:bodyPr/>
                    <a:lstStyle/>
                    <a:p>
                      <a:r>
                        <a:rPr lang="ru-RU" dirty="0" smtClean="0"/>
                        <a:t>Государственный строй, возможный после объединения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214291"/>
            <a:ext cx="8429684" cy="1357321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cs typeface="Times New Roman" pitchFamily="18" charset="0"/>
              </a:rPr>
              <a:t>Революция в Германии 1848 г.</a:t>
            </a:r>
            <a:endParaRPr lang="ru-RU" sz="4800" b="1" dirty="0"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1428736"/>
            <a:ext cx="8358246" cy="4857784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600" i="1" dirty="0" smtClean="0">
                <a:solidFill>
                  <a:schemeClr val="tx1"/>
                </a:solidFill>
              </a:rPr>
              <a:t>Задание: ознакомьтесь с текстом учебника </a:t>
            </a:r>
          </a:p>
          <a:p>
            <a:pPr algn="l"/>
            <a:r>
              <a:rPr lang="ru-RU" sz="2600" i="1" dirty="0" smtClean="0">
                <a:solidFill>
                  <a:schemeClr val="tx1"/>
                </a:solidFill>
              </a:rPr>
              <a:t>с. 123-125 и ответьте на поставленные вопросы</a:t>
            </a:r>
          </a:p>
          <a:p>
            <a:pPr marL="514350" indent="-514350" algn="l"/>
            <a:r>
              <a:rPr lang="ru-RU" sz="2600" dirty="0" smtClean="0">
                <a:solidFill>
                  <a:schemeClr val="tx1"/>
                </a:solidFill>
              </a:rPr>
              <a:t>1.    Почему началась революция в Берлине в 1848 г.</a:t>
            </a:r>
            <a:r>
              <a:rPr lang="en-US" sz="2600" dirty="0" smtClean="0">
                <a:solidFill>
                  <a:schemeClr val="tx1"/>
                </a:solidFill>
              </a:rPr>
              <a:t>?</a:t>
            </a:r>
          </a:p>
          <a:p>
            <a:pPr marL="514350" indent="-514350" algn="l"/>
            <a:r>
              <a:rPr lang="ru-RU" sz="2600" dirty="0" smtClean="0">
                <a:solidFill>
                  <a:schemeClr val="tx1"/>
                </a:solidFill>
              </a:rPr>
              <a:t>2.    Какие социальные слои принимали наиболее активное участие в революции</a:t>
            </a:r>
            <a:r>
              <a:rPr lang="en-US" sz="2600" dirty="0" smtClean="0">
                <a:solidFill>
                  <a:schemeClr val="tx1"/>
                </a:solidFill>
              </a:rPr>
              <a:t>?</a:t>
            </a:r>
            <a:r>
              <a:rPr lang="ru-RU" sz="2600" dirty="0" smtClean="0">
                <a:solidFill>
                  <a:schemeClr val="tx1"/>
                </a:solidFill>
              </a:rPr>
              <a:t> (Под чьим руководством должно было происходить объединение Германии «снизу»</a:t>
            </a:r>
            <a:r>
              <a:rPr lang="en-US" sz="2600" dirty="0" smtClean="0">
                <a:solidFill>
                  <a:schemeClr val="tx1"/>
                </a:solidFill>
              </a:rPr>
              <a:t> ?</a:t>
            </a:r>
            <a:r>
              <a:rPr lang="ru-RU" sz="2600" dirty="0" smtClean="0">
                <a:solidFill>
                  <a:schemeClr val="tx1"/>
                </a:solidFill>
              </a:rPr>
              <a:t>)</a:t>
            </a:r>
          </a:p>
          <a:p>
            <a:pPr marL="514350" indent="-514350" algn="l"/>
            <a:r>
              <a:rPr lang="ru-RU" sz="2600" dirty="0" smtClean="0">
                <a:solidFill>
                  <a:schemeClr val="tx1"/>
                </a:solidFill>
              </a:rPr>
              <a:t>3.   Каким способом они рассчитывали провести объединение Германии</a:t>
            </a:r>
            <a:r>
              <a:rPr lang="en-US" sz="2800" dirty="0" smtClean="0">
                <a:solidFill>
                  <a:schemeClr val="tx1"/>
                </a:solidFill>
              </a:rPr>
              <a:t> ?</a:t>
            </a:r>
            <a:endParaRPr lang="ru-RU" sz="2800" dirty="0" smtClean="0">
              <a:solidFill>
                <a:schemeClr val="tx1"/>
              </a:solidFill>
            </a:endParaRPr>
          </a:p>
          <a:p>
            <a:pPr marL="514350" indent="-514350" algn="l"/>
            <a:r>
              <a:rPr lang="ru-RU" sz="2600" dirty="0" smtClean="0">
                <a:solidFill>
                  <a:schemeClr val="tx1"/>
                </a:solidFill>
              </a:rPr>
              <a:t>4.   К установлению какого государственного строя они стремились после объединения</a:t>
            </a:r>
            <a:r>
              <a:rPr lang="en-US" sz="2800" dirty="0" smtClean="0">
                <a:solidFill>
                  <a:schemeClr val="tx1"/>
                </a:solidFill>
              </a:rPr>
              <a:t> ?</a:t>
            </a:r>
            <a:endParaRPr lang="ru-RU" sz="2600" dirty="0" smtClean="0">
              <a:solidFill>
                <a:schemeClr val="tx1"/>
              </a:solidFill>
            </a:endParaRPr>
          </a:p>
          <a:p>
            <a:pPr marL="514350" indent="-514350" algn="l"/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7"/>
            <a:ext cx="7772400" cy="1571635"/>
          </a:xfrm>
        </p:spPr>
        <p:txBody>
          <a:bodyPr/>
          <a:lstStyle/>
          <a:p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Пути объединения Германии</a:t>
            </a:r>
            <a:endParaRPr lang="ru-RU" dirty="0">
              <a:ln w="38100">
                <a:solidFill>
                  <a:schemeClr val="tx1"/>
                </a:solidFill>
              </a:ln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428597" y="2071676"/>
          <a:ext cx="8358246" cy="401370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86082"/>
                <a:gridCol w="2786082"/>
                <a:gridCol w="2786082"/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Вопросы для сравнения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Объединение  «снизу»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Объединение «сверху»</a:t>
                      </a:r>
                      <a:endParaRPr lang="ru-RU" dirty="0"/>
                    </a:p>
                  </a:txBody>
                  <a:tcPr/>
                </a:tc>
              </a:tr>
              <a:tr h="1126740">
                <a:tc>
                  <a:txBody>
                    <a:bodyPr/>
                    <a:lstStyle/>
                    <a:p>
                      <a:r>
                        <a:rPr lang="ru-RU" dirty="0" smtClean="0"/>
                        <a:t>Под чьим руководством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Пролетариат, мелкая буржуазия, крестьянство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6740">
                <a:tc>
                  <a:txBody>
                    <a:bodyPr/>
                    <a:lstStyle/>
                    <a:p>
                      <a:r>
                        <a:rPr lang="ru-RU" dirty="0" smtClean="0"/>
                        <a:t>Каким способом проводилось объединение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Народная революция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6740">
                <a:tc>
                  <a:txBody>
                    <a:bodyPr/>
                    <a:lstStyle/>
                    <a:p>
                      <a:r>
                        <a:rPr lang="ru-RU" dirty="0" smtClean="0"/>
                        <a:t>Государственный строй, возможный после объединения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Единая немецкая демократическая республика (выборные органы власти)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262</TotalTime>
  <Words>539</Words>
  <PresentationFormat>Экран (4:3)</PresentationFormat>
  <Paragraphs>67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Тема урока: «Германия на пути  к единству»</vt:lpstr>
      <vt:lpstr>ПЛАН УРОКА</vt:lpstr>
      <vt:lpstr>Германский союз</vt:lpstr>
      <vt:lpstr>Проблемное задание</vt:lpstr>
      <vt:lpstr>Вопрос объединения – главный вопрос в жизни немцев в XIX в.</vt:lpstr>
      <vt:lpstr>Вопрос объединения – главный вопрос в жизни немцев в XIX в.</vt:lpstr>
      <vt:lpstr>Пути объединения Германии</vt:lpstr>
      <vt:lpstr>Революция в Германии 1848 г.</vt:lpstr>
      <vt:lpstr>Пути объединения Германии</vt:lpstr>
      <vt:lpstr>Начало объединения Германии</vt:lpstr>
      <vt:lpstr>Начало объединения Германии</vt:lpstr>
      <vt:lpstr>Объединение Германии</vt:lpstr>
      <vt:lpstr>Пути объединения Германии</vt:lpstr>
      <vt:lpstr>Объединение Германии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 урока: «Германия на пути  к единству»</dc:title>
  <dc:creator>Светик</dc:creator>
  <cp:lastModifiedBy>Светик</cp:lastModifiedBy>
  <cp:revision>45</cp:revision>
  <dcterms:created xsi:type="dcterms:W3CDTF">2012-08-21T18:15:20Z</dcterms:created>
  <dcterms:modified xsi:type="dcterms:W3CDTF">2013-03-03T08:00:31Z</dcterms:modified>
</cp:coreProperties>
</file>