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9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CFDEBBF9-15F0-41AB-9A08-7F3EFB552733}" type="datetimeFigureOut">
              <a:rPr lang="ru-RU" smtClean="0"/>
              <a:t>19.05.2011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C6BC5FA8-4B6D-4C8E-840B-7FDE4B080C71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5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ПРОФИЛАКТИКА СЕРДЕЧНО-СОСУДИСТЫХ ЗАБОЛЕВАНИЙ</a:t>
            </a:r>
            <a:endParaRPr lang="ru-RU" sz="5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4653136"/>
            <a:ext cx="6400800" cy="1473200"/>
          </a:xfrm>
        </p:spPr>
        <p:txBody>
          <a:bodyPr>
            <a:normAutofit/>
          </a:bodyPr>
          <a:lstStyle/>
          <a:p>
            <a:pPr algn="r"/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192199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93" y="4005064"/>
            <a:ext cx="3810000" cy="26384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ПРИЧИНЫ РАЗВИТИЯ ИБС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9277" y="2348880"/>
            <a:ext cx="74888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Чаще всего причиной развития ИБС является </a:t>
            </a:r>
            <a:r>
              <a:rPr lang="ru-RU" sz="2400" b="1" i="1" dirty="0" smtClean="0"/>
              <a:t>атеросклероз коронарных артерий</a:t>
            </a:r>
            <a:r>
              <a:rPr lang="ru-RU" sz="2400" dirty="0" smtClean="0"/>
              <a:t>, при котором происходит постепенное сужение просвета сосуда вследствие жировых (холестериновых) отложений в его стенке – </a:t>
            </a:r>
            <a:r>
              <a:rPr lang="ru-RU" sz="2400" b="1" i="1" dirty="0" smtClean="0"/>
              <a:t>атеросклеротических бляшек</a:t>
            </a:r>
            <a:r>
              <a:rPr lang="ru-RU" sz="2400" dirty="0" smtClean="0"/>
              <a:t>.</a:t>
            </a:r>
            <a:endParaRPr lang="ru-RU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4509120"/>
            <a:ext cx="52565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 smtClean="0"/>
              <a:t>Возникновению заболевания способствуют множество причин, но особое место занимают </a:t>
            </a:r>
            <a:r>
              <a:rPr lang="ru-RU" b="1" i="1" dirty="0" smtClean="0"/>
              <a:t>факторы риска,</a:t>
            </a:r>
            <a:r>
              <a:rPr lang="ru-RU" dirty="0" smtClean="0"/>
              <a:t> связанные с привычками и образом жизни. Если они будут вовремя предотвращены, то болезнь может и не развиться. 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2564904"/>
            <a:ext cx="8856983" cy="4176464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Нерациональное питание и, как следствие, нарушение липидного обмена в виде повышения концентрации в крови холестерина и других жировых комплексов, нарушение обмена углеводов, избыточная масса тела и риск развития сахарного диабета.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Повышенное АД.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Курение.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Гиподинамия.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Психоэмоциональное перенапряжение (острые тяжелые или длительные стрессы).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ОСНОВНЫЕ ФАКТОРЫ РИСКА РАЗВИТИЯ АТЕРОСКЛЕРОЗА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988840"/>
            <a:ext cx="8056405" cy="3450696"/>
          </a:xfrm>
        </p:spPr>
        <p:txBody>
          <a:bodyPr>
            <a:noAutofit/>
          </a:bodyPr>
          <a:lstStyle/>
          <a:p>
            <a:r>
              <a:rPr lang="ru-RU" sz="2600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цели лечения стенокардии </a:t>
            </a:r>
            <a:r>
              <a:rPr lang="ru-RU" sz="2600" dirty="0" smtClean="0">
                <a:solidFill>
                  <a:schemeClr val="tx1"/>
                </a:solidFill>
              </a:rPr>
              <a:t>– устранение боли, профилактика приступов и прогрессирования заболевания.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Помимо лекарственных </a:t>
            </a:r>
            <a:r>
              <a:rPr lang="ru-RU" sz="2600" dirty="0" err="1" smtClean="0">
                <a:solidFill>
                  <a:schemeClr val="tx1"/>
                </a:solidFill>
              </a:rPr>
              <a:t>антиангиальных</a:t>
            </a:r>
            <a:r>
              <a:rPr lang="ru-RU" sz="2600" dirty="0" smtClean="0">
                <a:solidFill>
                  <a:schemeClr val="tx1"/>
                </a:solidFill>
              </a:rPr>
              <a:t> средств лечение </a:t>
            </a:r>
            <a:r>
              <a:rPr lang="ru-RU" sz="2600" b="1" i="1" dirty="0" smtClean="0">
                <a:solidFill>
                  <a:schemeClr val="tx1"/>
                </a:solidFill>
              </a:rPr>
              <a:t>обязательно </a:t>
            </a:r>
            <a:r>
              <a:rPr lang="ru-RU" sz="2600" dirty="0" smtClean="0">
                <a:solidFill>
                  <a:schemeClr val="tx1"/>
                </a:solidFill>
              </a:rPr>
              <a:t>должно включать меры по устранению негативного влияния факторов риска ИБС.</a:t>
            </a:r>
          </a:p>
          <a:p>
            <a:r>
              <a:rPr lang="ru-RU" sz="2600" dirty="0" smtClean="0">
                <a:solidFill>
                  <a:schemeClr val="tx1"/>
                </a:solidFill>
              </a:rPr>
              <a:t>Также в настоящее время активно применяются </a:t>
            </a:r>
            <a:r>
              <a:rPr lang="ru-RU" sz="2600" b="1" i="1" dirty="0" smtClean="0">
                <a:solidFill>
                  <a:schemeClr val="tx1"/>
                </a:solidFill>
              </a:rPr>
              <a:t>хирургические и интервенционные методы </a:t>
            </a:r>
            <a:r>
              <a:rPr lang="ru-RU" sz="2600" dirty="0" smtClean="0">
                <a:solidFill>
                  <a:schemeClr val="tx1"/>
                </a:solidFill>
              </a:rPr>
              <a:t>восстановления кровоснабжения миокарда.</a:t>
            </a: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ЛЕЧЕНИЕ СТЕНОКАРДИИ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71359917"/>
              </p:ext>
            </p:extLst>
          </p:nvPr>
        </p:nvGraphicFramePr>
        <p:xfrm>
          <a:off x="179512" y="1628800"/>
          <a:ext cx="8784976" cy="513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5184576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ПРЕПАРАТ</a:t>
                      </a:r>
                      <a:r>
                        <a:rPr lang="ru-RU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ДЕЙСТВИЕ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Ацетилсалициловая кислота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Предупреждает образование тромбов в коронарных сосудах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Статины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Нормализуют уровень липидов крови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l-GR" dirty="0" smtClean="0">
                          <a:latin typeface="+mn-lt"/>
                          <a:cs typeface="Times New Roman"/>
                        </a:rPr>
                        <a:t>β</a:t>
                      </a:r>
                      <a:r>
                        <a:rPr lang="ru-RU" dirty="0" smtClean="0">
                          <a:latin typeface="+mn-lt"/>
                          <a:cs typeface="Times New Roman"/>
                        </a:rPr>
                        <a:t>-</a:t>
                      </a:r>
                      <a:r>
                        <a:rPr lang="ru-RU" dirty="0" err="1" smtClean="0">
                          <a:latin typeface="+mn-lt"/>
                          <a:cs typeface="Times New Roman"/>
                        </a:rPr>
                        <a:t>адреноблокаторы</a:t>
                      </a:r>
                      <a:r>
                        <a:rPr lang="ru-RU" dirty="0" smtClean="0">
                          <a:latin typeface="+mn-lt"/>
                          <a:cs typeface="Times New Roman"/>
                        </a:rPr>
                        <a:t> (при противопоказаниях или</a:t>
                      </a:r>
                      <a:r>
                        <a:rPr lang="ru-RU" baseline="0" dirty="0" smtClean="0">
                          <a:latin typeface="+mn-lt"/>
                          <a:cs typeface="Times New Roman"/>
                        </a:rPr>
                        <a:t> непереносимости применяют </a:t>
                      </a:r>
                      <a:r>
                        <a:rPr lang="en-US" baseline="0" dirty="0" smtClean="0">
                          <a:latin typeface="+mn-lt"/>
                          <a:cs typeface="Times New Roman"/>
                        </a:rPr>
                        <a:t>l</a:t>
                      </a:r>
                      <a:r>
                        <a:rPr lang="en-US" baseline="-25000" dirty="0" smtClean="0">
                          <a:latin typeface="+mn-lt"/>
                          <a:cs typeface="Times New Roman"/>
                        </a:rPr>
                        <a:t>f </a:t>
                      </a:r>
                      <a:r>
                        <a:rPr lang="en-US" baseline="0" dirty="0" smtClean="0">
                          <a:latin typeface="+mn-lt"/>
                          <a:cs typeface="Times New Roman"/>
                        </a:rPr>
                        <a:t> </a:t>
                      </a:r>
                      <a:r>
                        <a:rPr lang="ru-RU" baseline="0" dirty="0" smtClean="0">
                          <a:latin typeface="+mn-lt"/>
                          <a:cs typeface="Times New Roman"/>
                        </a:rPr>
                        <a:t>ингибиторы</a:t>
                      </a:r>
                      <a:endParaRPr lang="ru-RU" baseline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+mn-lt"/>
                        </a:rPr>
                        <a:t>Замедляют частоту пульса, уменьшают работу сердца, снижают частоту приступов стенокардии</a:t>
                      </a:r>
                      <a:endParaRPr lang="ru-RU" dirty="0">
                        <a:latin typeface="+mn-lt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Нитраты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Ослабляют нагрузку на сердце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Антагонисты кальция и нитраты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Расширяют артерии, в т. ч.</a:t>
                      </a:r>
                      <a:r>
                        <a:rPr lang="ru-RU" baseline="0" dirty="0" smtClean="0"/>
                        <a:t> коронарные, снижают повышенное АД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/>
                        <a:t>Ингибиторы АПФ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Снижают АД, замедляют развитие изменений в сосудах и сердце и тяжелых осложнений ИБС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Цитопротекторы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Защищают клетки миокарда</a:t>
                      </a:r>
                      <a:r>
                        <a:rPr lang="ru-RU" baseline="0" dirty="0" smtClean="0"/>
                        <a:t> от недостатка кислорода (ишемии) в момент приступа, не оказывают влияния на ЧСС и АД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8328"/>
            <a:ext cx="8640960" cy="12527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ПРЕПАРАТЫ ДЛЯ ПРЕДУПРЕЖДЕНИЯ ПРИСТУПОВ СТЕНОКАРДИИ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276872"/>
            <a:ext cx="4673654" cy="445165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СОВРЕМЕННАЯ ОПЕРАТИВНАЯ КАРДИОЛОГИЯ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979723" y="2564904"/>
            <a:ext cx="403244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АНГИОПЛАСТИКА</a:t>
            </a:r>
            <a:r>
              <a:rPr lang="ru-RU" sz="2600" dirty="0" smtClean="0"/>
              <a:t> – наименее </a:t>
            </a:r>
            <a:r>
              <a:rPr lang="ru-RU" sz="2600" dirty="0" err="1" smtClean="0"/>
              <a:t>травматичная</a:t>
            </a:r>
            <a:r>
              <a:rPr lang="ru-RU" sz="2600" dirty="0" smtClean="0"/>
              <a:t> интервенционная процедура, при которой все манипуляции проводятся внутри сосуда без хирургического вмешательства на грудной клетке.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708920"/>
            <a:ext cx="4240471" cy="381642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СОВРЕМЕННАЯ ОПЕРАТИВНАЯ КАРДИОЛОГИЯ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2810189"/>
            <a:ext cx="5112568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АОРТОКОРОНАРНОЕ ШУНТИРОВАНИЕ (АКШ)</a:t>
            </a:r>
            <a:r>
              <a:rPr lang="ru-RU" sz="2600" dirty="0" smtClean="0"/>
              <a:t> – хирургическая операция на коронарных артериях по созданию дополнительного кровоснабжения миокарда в обход пораженного сосуда.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1864" y="1710408"/>
            <a:ext cx="8856984" cy="511256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 рекомендации врача следует отказаться от длительных и частых командировок, ночных и вечерних смен, работы на холоде;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полезна дозированная ходьба, пульс при этом необходимо контролировать;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вредна как необоснованная бездеятельность, так и работа с перегрузками, особенно при тяжелом течении заболевания;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уровень допустимых нагрузок определяется границами </a:t>
            </a:r>
            <a:r>
              <a:rPr lang="ru-RU" b="1" i="1" dirty="0" smtClean="0">
                <a:solidFill>
                  <a:schemeClr val="tx1"/>
                </a:solidFill>
              </a:rPr>
              <a:t>зоны безопасного пульса</a:t>
            </a:r>
            <a:r>
              <a:rPr lang="ru-RU" dirty="0" smtClean="0">
                <a:solidFill>
                  <a:schemeClr val="tx1"/>
                </a:solidFill>
              </a:rPr>
              <a:t>, которая индивидуальна и определяется врачом;</a:t>
            </a:r>
            <a:endParaRPr lang="ru-RU" b="1" i="1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полезны регулярная утренняя гимнастика, комплексы лечебной физкультуры, дозированная ходьба;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следует избегать изометрических усилий.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РАБОЧИЕ НАГРУЗКИ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8640959" cy="5040560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Доказана зависимость между продолжительностью, интенсивностью курения и тяжестью атеросклеротического поражения коронарных сосудов.</a:t>
            </a: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Необходимо отказаться от курения.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КУРЕНИЕ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4173344"/>
            <a:ext cx="4753744" cy="25318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51125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Уже в первые недели и месяцы после отказа от курения наблюдаются положительные сдвиги в показателях здоровья: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Стабилизируется или нормализуется уровень АД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err="1" smtClean="0">
                <a:solidFill>
                  <a:schemeClr val="tx1"/>
                </a:solidFill>
              </a:rPr>
              <a:t>Урежается</a:t>
            </a:r>
            <a:r>
              <a:rPr lang="ru-RU" dirty="0" smtClean="0">
                <a:solidFill>
                  <a:schemeClr val="tx1"/>
                </a:solidFill>
              </a:rPr>
              <a:t> пульс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Уменьшается утренний кашель, одышка, слабость и утомляемость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Увеличивается работоспособность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Восстанавливается способность чувствовать запах и вкус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Улучшается цвет лица, состояние кожи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Улучшается память.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КУРЕНИЕ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348880"/>
            <a:ext cx="7408333" cy="3849291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Ежегодный отпуск необходим для укрепления и восстановления здоровья.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Необходимо согласование с врачом выбора места отдыха.</a:t>
            </a:r>
          </a:p>
          <a:p>
            <a:pPr>
              <a:lnSpc>
                <a:spcPct val="150000"/>
              </a:lnSpc>
            </a:pPr>
            <a:r>
              <a:rPr lang="ru-RU" dirty="0" smtClean="0">
                <a:solidFill>
                  <a:schemeClr val="tx1"/>
                </a:solidFill>
              </a:rPr>
              <a:t>Отдыхать желательно в той климатической зоне, в которой больной проживает.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ОТДЫХ И ДОСУГ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348880"/>
            <a:ext cx="3488750" cy="324036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ОСНОВНЫЕ СВЕДЕНИЯ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10443" y="2348880"/>
            <a:ext cx="56166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СЕРДЦЕ</a:t>
            </a:r>
            <a:r>
              <a:rPr lang="ru-RU" dirty="0" smtClean="0"/>
              <a:t> – </a:t>
            </a:r>
          </a:p>
          <a:p>
            <a:r>
              <a:rPr lang="ru-RU" sz="2000" dirty="0" smtClean="0"/>
              <a:t>	это конусообразный полый 	мышечно-фиброзный орган 	кровеносной системы. Располагается в 	грудной клетке </a:t>
            </a:r>
            <a:r>
              <a:rPr lang="ru-RU" sz="2000" dirty="0" err="1" smtClean="0"/>
              <a:t>загрудинно</a:t>
            </a:r>
            <a:r>
              <a:rPr lang="ru-RU" sz="2000" dirty="0" smtClean="0"/>
              <a:t>.  	Обеспечивает ток крови по 	кровеносным  сосудам. Работа сердца 	описывается механическими явлениями 	(всасывание и выталкивание). Обладает 	автоматизмом.</a:t>
            </a:r>
            <a:endParaRPr lang="ru-RU" sz="2000" dirty="0"/>
          </a:p>
        </p:txBody>
      </p:sp>
      <p:sp>
        <p:nvSpPr>
          <p:cNvPr id="6" name="TextBox 5"/>
          <p:cNvSpPr txBox="1"/>
          <p:nvPr/>
        </p:nvSpPr>
        <p:spPr>
          <a:xfrm>
            <a:off x="309381" y="5698256"/>
            <a:ext cx="36004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Рис. 1 </a:t>
            </a:r>
          </a:p>
          <a:p>
            <a:r>
              <a:rPr lang="ru-RU" sz="1600" i="1" dirty="0" smtClean="0"/>
              <a:t>Схема расположения коронарных артерий сердца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29299124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5085184"/>
          </a:xfrm>
        </p:spPr>
        <p:txBody>
          <a:bodyPr>
            <a:normAutofit/>
          </a:bodyPr>
          <a:lstStyle/>
          <a:p>
            <a:r>
              <a:rPr lang="ru-RU" sz="2550" dirty="0" smtClean="0">
                <a:solidFill>
                  <a:schemeClr val="tx1"/>
                </a:solidFill>
              </a:rPr>
              <a:t>Режим дня соблюдать, спать ложиться в одно и то же время.</a:t>
            </a:r>
          </a:p>
          <a:p>
            <a:r>
              <a:rPr lang="ru-RU" sz="2550" dirty="0" smtClean="0">
                <a:solidFill>
                  <a:schemeClr val="tx1"/>
                </a:solidFill>
              </a:rPr>
              <a:t>Продолжительность сна 7-8 часов.</a:t>
            </a:r>
          </a:p>
          <a:p>
            <a:r>
              <a:rPr lang="ru-RU" sz="2550" dirty="0" smtClean="0">
                <a:solidFill>
                  <a:schemeClr val="tx1"/>
                </a:solidFill>
              </a:rPr>
              <a:t>Нельзя заниматься физической или умственной работой непосредственно перед сном.</a:t>
            </a:r>
          </a:p>
          <a:p>
            <a:r>
              <a:rPr lang="ru-RU" sz="2550" dirty="0" smtClean="0">
                <a:solidFill>
                  <a:schemeClr val="tx1"/>
                </a:solidFill>
              </a:rPr>
              <a:t>Просмотр эмоциональных передач необходимо прекращать за 1,5-2 часа до сна.</a:t>
            </a:r>
          </a:p>
          <a:p>
            <a:r>
              <a:rPr lang="ru-RU" sz="2550" dirty="0" smtClean="0">
                <a:solidFill>
                  <a:schemeClr val="tx1"/>
                </a:solidFill>
              </a:rPr>
              <a:t>В случае нарушения сна необходимо проконсультироваться с врачом о назначении снотворных средств.</a:t>
            </a:r>
          </a:p>
          <a:p>
            <a:r>
              <a:rPr lang="ru-RU" sz="2550" dirty="0" smtClean="0">
                <a:solidFill>
                  <a:schemeClr val="tx1"/>
                </a:solidFill>
              </a:rPr>
              <a:t>Желательно совершать перед сном прогулки.</a:t>
            </a:r>
            <a:endParaRPr lang="ru-RU" sz="255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СОН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420888"/>
            <a:ext cx="4822706" cy="417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ПРИНЦИПЫ ПИТАНИЯ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79512" y="1844824"/>
            <a:ext cx="6480720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Пища должна быть разнообразной,</a:t>
            </a:r>
          </a:p>
          <a:p>
            <a:r>
              <a:rPr lang="ru-RU" sz="2200" dirty="0" smtClean="0"/>
              <a:t>сбалансированной по калорийности и питательным веществам, содержать ограниченное количество холестерина.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Обязателен режим питания.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Больным ИБС необходимо ограничить</a:t>
            </a:r>
          </a:p>
          <a:p>
            <a:r>
              <a:rPr lang="ru-RU" sz="2200" dirty="0" smtClean="0"/>
              <a:t>или исключить из рациона продукты, богатые холестерином и насыщенными жирами.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Если повышается АД, необходимо </a:t>
            </a:r>
          </a:p>
          <a:p>
            <a:r>
              <a:rPr lang="ru-RU" sz="2200" dirty="0" smtClean="0"/>
              <a:t>ограничить употребление </a:t>
            </a:r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соли –</a:t>
            </a:r>
            <a:r>
              <a:rPr lang="ru-RU" sz="2200" dirty="0" smtClean="0"/>
              <a:t> </a:t>
            </a:r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более</a:t>
            </a:r>
          </a:p>
          <a:p>
            <a:r>
              <a:rPr lang="ru-RU" sz="22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г в сутки (1 чайная ложка без верха)</a:t>
            </a:r>
            <a:r>
              <a:rPr lang="ru-RU" sz="2200" dirty="0" smtClean="0"/>
              <a:t>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ru-RU" sz="2200" dirty="0" smtClean="0"/>
              <a:t>Алкогольные напитки даже в малых</a:t>
            </a:r>
          </a:p>
          <a:p>
            <a:r>
              <a:rPr lang="ru-RU" sz="2200" dirty="0" smtClean="0"/>
              <a:t>дозах можно употреблять только по </a:t>
            </a:r>
          </a:p>
          <a:p>
            <a:r>
              <a:rPr lang="ru-RU" sz="2200" dirty="0" smtClean="0"/>
              <a:t>согласованию с врачом.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412776"/>
            <a:ext cx="7992888" cy="5328592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Необходимо ограничить: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Субпродукты (печень, почки, мозги, икра)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Яичный желток (не более 1 в неделю)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Жирную говядину, баранину, свинину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Жирную птицу (гусь, утка, курица)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Животные жиры в чистом виде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Пальмовое и кокосовое масла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Жирные молочные продукты (сливки, кефир, сыры и т.д.)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Майонез и соусы на его основе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Сладости с высоким содержанием жира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Соль</a:t>
            </a:r>
          </a:p>
          <a:p>
            <a:pPr>
              <a:buClr>
                <a:srgbClr val="FF0000"/>
              </a:buClr>
              <a:buFont typeface="Wingdings" pitchFamily="2" charset="2"/>
              <a:buChar char="§"/>
            </a:pPr>
            <a:r>
              <a:rPr lang="ru-RU" b="1" dirty="0" smtClean="0">
                <a:solidFill>
                  <a:srgbClr val="FF0000"/>
                </a:solidFill>
              </a:rPr>
              <a:t>Алкоголь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ПРИНЦИПЫ 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340768"/>
            <a:ext cx="7408333" cy="5517232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Добавить в рацион: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Овощи, фрукты, ягоды, зеленый салат и лук, петрушку, укроп, шпинат, сельдерей, чеснок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Постное мясо и птицу (желательно белое мясо)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Яичный белок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Растительные масла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Морскую рыбу и морепродукты (НО НЕ креветки)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Мягкие маргарины (не более столовой ложки в день)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Молочные продукты с пониженным содержанием жира (0,5%-1%)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Каши из круп, отруби, хлеб из муки грубого помола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Грецкие орехи (под контролем калорийности)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Бобовые, сою</a:t>
            </a:r>
          </a:p>
          <a:p>
            <a:pPr>
              <a:buClr>
                <a:schemeClr val="accent6">
                  <a:lumMod val="50000"/>
                </a:schemeClr>
              </a:buClr>
              <a:buFont typeface="Wingdings" pitchFamily="2" charset="2"/>
              <a:buChar char="§"/>
            </a:pPr>
            <a:r>
              <a:rPr lang="ru-RU" sz="25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Зеленый чай</a:t>
            </a:r>
            <a:endParaRPr lang="ru-RU" sz="25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ПРИНЦИПЫ ПИТАНИЯ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132856"/>
            <a:ext cx="8640959" cy="4569371"/>
          </a:xfrm>
        </p:spPr>
        <p:txBody>
          <a:bodyPr/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chemeClr val="tx1"/>
                </a:solidFill>
              </a:rPr>
              <a:t>Целевые уровни показателей жирового (липидного) обмена, к которым необходимо стремиться всем больным: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Общий холестерин - </a:t>
            </a:r>
            <a:r>
              <a:rPr lang="en-US" dirty="0" smtClean="0">
                <a:solidFill>
                  <a:schemeClr val="tx1"/>
                </a:solidFill>
              </a:rPr>
              <a:t>&lt;</a:t>
            </a:r>
            <a:r>
              <a:rPr lang="ru-RU" dirty="0" smtClean="0">
                <a:solidFill>
                  <a:schemeClr val="tx1"/>
                </a:solidFill>
              </a:rPr>
              <a:t> 170 мг/</a:t>
            </a:r>
            <a:r>
              <a:rPr lang="ru-RU" dirty="0" err="1" smtClean="0">
                <a:solidFill>
                  <a:schemeClr val="tx1"/>
                </a:solidFill>
              </a:rPr>
              <a:t>дл</a:t>
            </a: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en-US" dirty="0" smtClean="0">
                <a:solidFill>
                  <a:schemeClr val="tx1"/>
                </a:solidFill>
              </a:rPr>
              <a:t>&lt; 4</a:t>
            </a:r>
            <a:r>
              <a:rPr lang="ru-RU" dirty="0" smtClean="0">
                <a:solidFill>
                  <a:schemeClr val="tx1"/>
                </a:solidFill>
              </a:rPr>
              <a:t>,5 </a:t>
            </a:r>
            <a:r>
              <a:rPr lang="ru-RU" dirty="0" err="1" smtClean="0">
                <a:solidFill>
                  <a:schemeClr val="tx1"/>
                </a:solidFill>
              </a:rPr>
              <a:t>ммоль</a:t>
            </a:r>
            <a:r>
              <a:rPr lang="ru-RU" dirty="0" smtClean="0">
                <a:solidFill>
                  <a:schemeClr val="tx1"/>
                </a:solidFill>
              </a:rPr>
              <a:t>/л)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Липопротеиды низкой плотности (ЛПНП), повышающие риск заболевания - </a:t>
            </a:r>
            <a:r>
              <a:rPr lang="en-US" dirty="0" smtClean="0">
                <a:solidFill>
                  <a:schemeClr val="tx1"/>
                </a:solidFill>
              </a:rPr>
              <a:t>&lt;</a:t>
            </a:r>
            <a:r>
              <a:rPr lang="ru-RU" dirty="0" smtClean="0">
                <a:solidFill>
                  <a:schemeClr val="tx1"/>
                </a:solidFill>
              </a:rPr>
              <a:t> 100 мг/</a:t>
            </a:r>
            <a:r>
              <a:rPr lang="ru-RU" dirty="0" err="1" smtClean="0">
                <a:solidFill>
                  <a:schemeClr val="tx1"/>
                </a:solidFill>
              </a:rPr>
              <a:t>дл</a:t>
            </a: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en-US" dirty="0" smtClean="0">
                <a:solidFill>
                  <a:schemeClr val="tx1"/>
                </a:solidFill>
              </a:rPr>
              <a:t>&lt;</a:t>
            </a:r>
            <a:r>
              <a:rPr lang="ru-RU" dirty="0" smtClean="0">
                <a:solidFill>
                  <a:schemeClr val="tx1"/>
                </a:solidFill>
              </a:rPr>
              <a:t> 2,6 </a:t>
            </a:r>
            <a:r>
              <a:rPr lang="ru-RU" dirty="0" err="1" smtClean="0">
                <a:solidFill>
                  <a:schemeClr val="tx1"/>
                </a:solidFill>
              </a:rPr>
              <a:t>ммоль</a:t>
            </a:r>
            <a:r>
              <a:rPr lang="ru-RU" dirty="0" smtClean="0">
                <a:solidFill>
                  <a:schemeClr val="tx1"/>
                </a:solidFill>
              </a:rPr>
              <a:t>/л)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Липопротеиды высокой плотности (ЛПВП), снижающие риск заболевания - </a:t>
            </a:r>
            <a:r>
              <a:rPr lang="en-US" dirty="0" smtClean="0">
                <a:solidFill>
                  <a:schemeClr val="tx1"/>
                </a:solidFill>
              </a:rPr>
              <a:t>&gt;</a:t>
            </a:r>
            <a:r>
              <a:rPr lang="ru-RU" dirty="0" smtClean="0">
                <a:solidFill>
                  <a:schemeClr val="tx1"/>
                </a:solidFill>
              </a:rPr>
              <a:t> 40 мг/</a:t>
            </a:r>
            <a:r>
              <a:rPr lang="ru-RU" dirty="0" err="1" smtClean="0">
                <a:solidFill>
                  <a:schemeClr val="tx1"/>
                </a:solidFill>
              </a:rPr>
              <a:t>дл</a:t>
            </a: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en-US" dirty="0" smtClean="0">
                <a:solidFill>
                  <a:schemeClr val="tx1"/>
                </a:solidFill>
              </a:rPr>
              <a:t>&gt;</a:t>
            </a:r>
            <a:r>
              <a:rPr lang="ru-RU" dirty="0" smtClean="0">
                <a:solidFill>
                  <a:schemeClr val="tx1"/>
                </a:solidFill>
              </a:rPr>
              <a:t>1,0 </a:t>
            </a:r>
            <a:r>
              <a:rPr lang="ru-RU" dirty="0" err="1" smtClean="0">
                <a:solidFill>
                  <a:schemeClr val="tx1"/>
                </a:solidFill>
              </a:rPr>
              <a:t>ммоль</a:t>
            </a:r>
            <a:r>
              <a:rPr lang="ru-RU" dirty="0" smtClean="0">
                <a:solidFill>
                  <a:schemeClr val="tx1"/>
                </a:solidFill>
              </a:rPr>
              <a:t>/л)</a:t>
            </a: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Триглицериды - </a:t>
            </a:r>
            <a:r>
              <a:rPr lang="en-US" dirty="0" smtClean="0">
                <a:solidFill>
                  <a:schemeClr val="tx1"/>
                </a:solidFill>
              </a:rPr>
              <a:t>&lt;</a:t>
            </a:r>
            <a:r>
              <a:rPr lang="ru-RU" dirty="0" smtClean="0">
                <a:solidFill>
                  <a:schemeClr val="tx1"/>
                </a:solidFill>
              </a:rPr>
              <a:t> 150 мг/</a:t>
            </a:r>
            <a:r>
              <a:rPr lang="ru-RU" dirty="0" err="1" smtClean="0">
                <a:solidFill>
                  <a:schemeClr val="tx1"/>
                </a:solidFill>
              </a:rPr>
              <a:t>дл</a:t>
            </a:r>
            <a:r>
              <a:rPr lang="ru-RU" dirty="0" smtClean="0">
                <a:solidFill>
                  <a:schemeClr val="tx1"/>
                </a:solidFill>
              </a:rPr>
              <a:t> (</a:t>
            </a:r>
            <a:r>
              <a:rPr lang="en-US" dirty="0" smtClean="0">
                <a:solidFill>
                  <a:schemeClr val="tx1"/>
                </a:solidFill>
              </a:rPr>
              <a:t>&lt;</a:t>
            </a:r>
            <a:r>
              <a:rPr lang="ru-RU" dirty="0" smtClean="0">
                <a:solidFill>
                  <a:schemeClr val="tx1"/>
                </a:solidFill>
              </a:rPr>
              <a:t> 1,7 </a:t>
            </a:r>
            <a:r>
              <a:rPr lang="ru-RU" dirty="0" err="1" smtClean="0">
                <a:solidFill>
                  <a:schemeClr val="tx1"/>
                </a:solidFill>
              </a:rPr>
              <a:t>ммоль</a:t>
            </a:r>
            <a:r>
              <a:rPr lang="ru-RU" dirty="0" smtClean="0">
                <a:solidFill>
                  <a:schemeClr val="tx1"/>
                </a:solidFill>
              </a:rPr>
              <a:t>/л)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УРОВНИ ЖИРОВ КРОВИ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2060848"/>
            <a:ext cx="8712968" cy="4968552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Для точной оценки степени избыточной массы тела используется </a:t>
            </a:r>
            <a:r>
              <a:rPr lang="ru-RU" b="1" i="1" u="sng" dirty="0" smtClean="0">
                <a:solidFill>
                  <a:schemeClr val="tx1"/>
                </a:solidFill>
              </a:rPr>
              <a:t>индекс массы тела (индекс </a:t>
            </a:r>
            <a:r>
              <a:rPr lang="ru-RU" b="1" i="1" u="sng" dirty="0" err="1" smtClean="0">
                <a:solidFill>
                  <a:schemeClr val="tx1"/>
                </a:solidFill>
              </a:rPr>
              <a:t>Кетле</a:t>
            </a:r>
            <a:r>
              <a:rPr lang="ru-RU" b="1" i="1" u="sng" dirty="0" smtClean="0">
                <a:solidFill>
                  <a:schemeClr val="tx1"/>
                </a:solidFill>
              </a:rPr>
              <a:t>):</a:t>
            </a:r>
            <a:endParaRPr lang="ru-RU" b="1" i="1" u="sng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1"/>
                </a:solidFill>
              </a:rPr>
              <a:t>ИМТ (кг/м</a:t>
            </a:r>
            <a:r>
              <a:rPr lang="ru-RU" b="1" baseline="30000" dirty="0" smtClean="0">
                <a:solidFill>
                  <a:schemeClr val="tx1"/>
                </a:solidFill>
              </a:rPr>
              <a:t>2</a:t>
            </a:r>
            <a:r>
              <a:rPr lang="ru-RU" b="1" dirty="0" smtClean="0">
                <a:solidFill>
                  <a:schemeClr val="tx1"/>
                </a:solidFill>
              </a:rPr>
              <a:t>) = вес (кг) : рост (м)</a:t>
            </a:r>
            <a:r>
              <a:rPr lang="ru-RU" b="1" baseline="30000" dirty="0" smtClean="0">
                <a:solidFill>
                  <a:schemeClr val="tx1"/>
                </a:solidFill>
              </a:rPr>
              <a:t>2</a:t>
            </a:r>
          </a:p>
          <a:p>
            <a:pPr marL="0" indent="0" algn="ctr">
              <a:buNone/>
            </a:pPr>
            <a:endParaRPr lang="ru-RU" baseline="30000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baseline="300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ru-RU" baseline="300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ВЕС ТЕЛА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67744" y="2924944"/>
            <a:ext cx="4608512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7369926"/>
              </p:ext>
            </p:extLst>
          </p:nvPr>
        </p:nvGraphicFramePr>
        <p:xfrm>
          <a:off x="467544" y="3645024"/>
          <a:ext cx="806489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20280"/>
                <a:gridCol w="2592288"/>
                <a:gridCol w="295232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Индекс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ru-RU" b="1" baseline="0" dirty="0" err="1" smtClean="0">
                          <a:solidFill>
                            <a:schemeClr val="bg1"/>
                          </a:solidFill>
                        </a:rPr>
                        <a:t>Кетле</a:t>
                      </a:r>
                      <a:r>
                        <a:rPr lang="ru-RU" b="1" baseline="0" dirty="0" smtClean="0">
                          <a:solidFill>
                            <a:schemeClr val="bg1"/>
                          </a:solidFill>
                        </a:rPr>
                        <a:t> (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кг/м</a:t>
                      </a:r>
                      <a:r>
                        <a:rPr lang="ru-RU" b="1" baseline="30000" dirty="0" smtClean="0">
                          <a:solidFill>
                            <a:schemeClr val="bg1"/>
                          </a:solidFill>
                        </a:rPr>
                        <a:t>2</a:t>
                      </a:r>
                      <a:r>
                        <a:rPr lang="ru-RU" b="1" dirty="0" smtClean="0">
                          <a:solidFill>
                            <a:schemeClr val="bg1"/>
                          </a:solidFill>
                        </a:rPr>
                        <a:t>) </a:t>
                      </a:r>
                      <a:endParaRPr lang="ru-RU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Риск ССЗ и диабета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/>
                        <a:t>Масса тела</a:t>
                      </a:r>
                      <a:endParaRPr lang="ru-RU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&lt; </a:t>
                      </a:r>
                      <a:r>
                        <a:rPr lang="ru-RU" dirty="0" smtClean="0"/>
                        <a:t>18,5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низкий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дефицит массы тела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18,5 – 24,9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умеренный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 smtClean="0">
                          <a:solidFill>
                            <a:schemeClr val="accent6">
                              <a:lumMod val="50000"/>
                            </a:schemeClr>
                          </a:solidFill>
                        </a:rPr>
                        <a:t>нормальная масса тела</a:t>
                      </a:r>
                      <a:endParaRPr lang="ru-RU" b="1" dirty="0">
                        <a:solidFill>
                          <a:schemeClr val="accent6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25,0 – 29,9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повышенный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избыточная масса тела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30,0 – 34,9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ожирение </a:t>
                      </a:r>
                      <a:r>
                        <a:rPr lang="en-US" dirty="0" smtClean="0"/>
                        <a:t>I </a:t>
                      </a:r>
                      <a:r>
                        <a:rPr lang="ru-RU" dirty="0" smtClean="0"/>
                        <a:t>степени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35,0 – 39,9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очень 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ожирение </a:t>
                      </a:r>
                      <a:r>
                        <a:rPr lang="en-US" dirty="0" smtClean="0"/>
                        <a:t>II </a:t>
                      </a:r>
                      <a:r>
                        <a:rPr lang="ru-RU" dirty="0" smtClean="0"/>
                        <a:t>степени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&gt;</a:t>
                      </a:r>
                      <a:r>
                        <a:rPr lang="ru-RU" dirty="0" smtClean="0"/>
                        <a:t> 40,0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чрезвычайно высокий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ожирение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III </a:t>
                      </a:r>
                      <a:r>
                        <a:rPr lang="ru-RU" baseline="0" dirty="0" smtClean="0"/>
                        <a:t>степени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44824"/>
            <a:ext cx="8640959" cy="4281339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chemeClr val="tx1"/>
                </a:solidFill>
              </a:rPr>
              <a:t>Наиболее неблагоприятным для больных ИБС и артериальной гипертонией является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верхний (висцеральный) тип ожирения</a:t>
            </a:r>
            <a:r>
              <a:rPr lang="ru-RU" dirty="0" smtClean="0">
                <a:solidFill>
                  <a:schemeClr val="tx1"/>
                </a:solidFill>
              </a:rPr>
              <a:t>, когда жир накапливается в области груди и живота (мужской тип ожирения)</a:t>
            </a:r>
          </a:p>
          <a:p>
            <a:pPr marL="0" indent="0" algn="ctr">
              <a:buNone/>
            </a:pPr>
            <a:r>
              <a:rPr lang="ru-RU" u="sng" dirty="0" smtClean="0">
                <a:solidFill>
                  <a:schemeClr val="tx1"/>
                </a:solidFill>
              </a:rPr>
              <a:t>Риск такого ожирения определяется по измерению окружности талии:</a:t>
            </a:r>
          </a:p>
          <a:p>
            <a:pPr marL="0" indent="0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ТИП ОЖИРЕНИЯ</a:t>
            </a:r>
            <a:endParaRPr lang="ru-RU" b="1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1344507"/>
              </p:ext>
            </p:extLst>
          </p:nvPr>
        </p:nvGraphicFramePr>
        <p:xfrm>
          <a:off x="251520" y="4869160"/>
          <a:ext cx="8640959" cy="152400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4397631"/>
                <a:gridCol w="424332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Если талия</a:t>
                      </a:r>
                      <a:r>
                        <a:rPr lang="ru-RU" sz="2200" baseline="0" dirty="0" smtClean="0"/>
                        <a:t> мужчин (см)</a:t>
                      </a:r>
                      <a:endParaRPr lang="ru-RU"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/>
                        <a:buNone/>
                      </a:pPr>
                      <a:r>
                        <a:rPr lang="en-US" sz="2200" b="0" dirty="0" smtClean="0"/>
                        <a:t>&gt;</a:t>
                      </a:r>
                      <a:r>
                        <a:rPr lang="en-US" sz="2200" b="0" baseline="0" dirty="0" smtClean="0"/>
                        <a:t> </a:t>
                      </a:r>
                      <a:r>
                        <a:rPr lang="en-US" sz="2200" b="0" dirty="0" smtClean="0"/>
                        <a:t>94 – </a:t>
                      </a:r>
                      <a:r>
                        <a:rPr lang="ru-RU" sz="2200" b="0" dirty="0" smtClean="0"/>
                        <a:t>повышенный</a:t>
                      </a:r>
                      <a:r>
                        <a:rPr lang="ru-RU" sz="2200" b="0" baseline="0" dirty="0" smtClean="0"/>
                        <a:t> риск</a:t>
                      </a:r>
                    </a:p>
                    <a:p>
                      <a:pPr marL="0" indent="0">
                        <a:buFont typeface="Wingdings"/>
                        <a:buNone/>
                      </a:pPr>
                      <a:r>
                        <a:rPr lang="en-US" sz="2200" b="0" dirty="0" smtClean="0"/>
                        <a:t>&gt; 102</a:t>
                      </a:r>
                      <a:r>
                        <a:rPr lang="en-US" sz="2200" b="0" baseline="0" dirty="0" smtClean="0"/>
                        <a:t> – </a:t>
                      </a:r>
                      <a:r>
                        <a:rPr lang="ru-RU" sz="2200" b="0" baseline="0" dirty="0" smtClean="0"/>
                        <a:t>высокий риск</a:t>
                      </a:r>
                      <a:endParaRPr lang="ru-RU" sz="2200" b="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200" b="1" dirty="0" smtClean="0"/>
                        <a:t>Если талия женщин (см)</a:t>
                      </a:r>
                      <a:endParaRPr lang="ru-RU" sz="2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Wingdings"/>
                        <a:buNone/>
                      </a:pPr>
                      <a:r>
                        <a:rPr lang="en-US" sz="2200" dirty="0" smtClean="0"/>
                        <a:t>&gt; 80 </a:t>
                      </a:r>
                      <a:r>
                        <a:rPr lang="ru-RU" sz="2200" dirty="0" smtClean="0"/>
                        <a:t>– повышенный риск</a:t>
                      </a:r>
                    </a:p>
                    <a:p>
                      <a:pPr marL="0" indent="0">
                        <a:buFont typeface="Wingdings"/>
                        <a:buNone/>
                      </a:pPr>
                      <a:r>
                        <a:rPr lang="en-US" sz="2200" dirty="0" smtClean="0"/>
                        <a:t>&gt;</a:t>
                      </a:r>
                      <a:r>
                        <a:rPr lang="en-US" sz="2200" baseline="0" dirty="0" smtClean="0"/>
                        <a:t> </a:t>
                      </a:r>
                      <a:r>
                        <a:rPr lang="ru-RU" sz="2200" baseline="0" dirty="0" smtClean="0"/>
                        <a:t>88 – высокий риск</a:t>
                      </a:r>
                      <a:endParaRPr lang="ru-RU" sz="22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Оптимальная суточная калорийность при умеренной физической активности</a:t>
            </a:r>
            <a:r>
              <a:rPr lang="ru-RU" sz="2600" dirty="0">
                <a:solidFill>
                  <a:schemeClr val="tx1"/>
                </a:solidFill>
              </a:rPr>
              <a:t> </a:t>
            </a:r>
            <a:r>
              <a:rPr lang="ru-RU" sz="2600" dirty="0" smtClean="0">
                <a:solidFill>
                  <a:schemeClr val="tx1"/>
                </a:solidFill>
              </a:rPr>
              <a:t>= 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нормальный вес для роста (кг) * 37,5</a:t>
            </a:r>
          </a:p>
          <a:p>
            <a:pPr marL="0" indent="0" algn="ctr">
              <a:buNone/>
            </a:pPr>
            <a:endParaRPr lang="ru-RU" sz="26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2600" dirty="0" smtClean="0">
                <a:solidFill>
                  <a:schemeClr val="tx1"/>
                </a:solidFill>
              </a:rPr>
              <a:t>Оптимальная суточная калорийность при низкой физической активности («сидячие» профессии) =</a:t>
            </a:r>
          </a:p>
          <a:p>
            <a:pPr marL="0" indent="0" algn="ctr">
              <a:buNone/>
            </a:pPr>
            <a:r>
              <a:rPr lang="ru-RU" sz="2600" b="1" dirty="0" smtClean="0">
                <a:solidFill>
                  <a:schemeClr val="tx1"/>
                </a:solidFill>
              </a:rPr>
              <a:t>нормальный вес для роста (кг) * 32,5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КАЛОРИЙНОСТЬ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3573016"/>
            <a:ext cx="5472608" cy="43204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5373216"/>
            <a:ext cx="5472608" cy="5040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852936"/>
            <a:ext cx="3200400" cy="3200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ПСИХОЭМОЦИОНАЛЬНОЕ НАПРЯЖЕНИЕ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7504" y="2060848"/>
            <a:ext cx="590465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Особенно опасны для больных тяжелые и длительные стрессы (</a:t>
            </a:r>
            <a:r>
              <a:rPr lang="ru-RU" sz="2400" dirty="0" err="1" smtClean="0"/>
              <a:t>дистрессы</a:t>
            </a:r>
            <a:r>
              <a:rPr lang="ru-RU" sz="2400" dirty="0" smtClean="0"/>
              <a:t>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Необходимо либо устранять факторы-стрессоры, либо учиться изменять к ним отношение.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Хороший эффект оказывают занятие любимым делом (хобби).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dirty="0" smtClean="0"/>
              <a:t>Желательно включать психологические тренировки (аутотренинг) и методики релаксации, повышающие устойчивость нервной системы к стрессовым ситуациям.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79193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276872"/>
            <a:ext cx="8640960" cy="3450696"/>
          </a:xfrm>
        </p:spPr>
        <p:txBody>
          <a:bodyPr>
            <a:noAutofit/>
          </a:bodyPr>
          <a:lstStyle/>
          <a:p>
            <a:r>
              <a:rPr lang="ru-RU" sz="3200" b="1" u="sng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Заболевание сердца (болезни сердца) </a:t>
            </a:r>
            <a:r>
              <a:rPr lang="ru-RU" sz="3200" dirty="0">
                <a:solidFill>
                  <a:schemeClr val="tx1"/>
                </a:solidFill>
              </a:rPr>
              <a:t>— нарушение нормального функционирования сердца. Включает в себя поражение перикарда, миокарда, эндокарда, клапанного аппарата сердца, сосудов сердца</a:t>
            </a:r>
            <a:r>
              <a:rPr lang="ru-RU" sz="3200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sz="3200" dirty="0" smtClean="0">
                <a:solidFill>
                  <a:schemeClr val="tx1"/>
                </a:solidFill>
              </a:rPr>
              <a:t>Классификация по МКБ-10 – разделы </a:t>
            </a:r>
            <a:r>
              <a:rPr lang="en-US" sz="3200" dirty="0" smtClean="0">
                <a:solidFill>
                  <a:schemeClr val="tx1"/>
                </a:solidFill>
              </a:rPr>
              <a:t>I00 – I52.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ЗАБОЛЕВАНИЯ СЕРДЦА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744416"/>
          </a:xfrm>
        </p:spPr>
        <p:txBody>
          <a:bodyPr>
            <a:noAutofit/>
          </a:bodyPr>
          <a:lstStyle/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Нарушения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ритма и проводимости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Воспалительные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заболевания сердца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Клапанные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пороки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Артериальные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гипертензии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Ишемические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поражения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Поражение </a:t>
            </a:r>
            <a:r>
              <a:rPr lang="ru-RU" sz="28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сосудов сердца</a:t>
            </a:r>
          </a:p>
          <a:p>
            <a:pPr lvl="1"/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Патологические изменения</a:t>
            </a:r>
            <a:endParaRPr lang="ru-RU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КЛАССИФИКАЦИЯ ВИДОВ ЗАБОЛЕВАНИЙ СЕРДЦА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22861" y="1772816"/>
            <a:ext cx="5602973" cy="508518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Заболевания сердца различны, наиболее распространенное и серьёзное из них –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ишемическая болезнь сердца (ИБС).</a:t>
            </a:r>
            <a:endParaRPr lang="ru-RU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В основе ИБС лежит сужение или закупорка коронарных артерий, питающих сердце.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Чаще всего ИБС проявляется болевым приступом – </a:t>
            </a:r>
            <a:r>
              <a:rPr lang="ru-RU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стенокардией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При затянувшемся приступе стенокардии или чрезмерной нагрузке </a:t>
            </a:r>
            <a:r>
              <a:rPr lang="ru-RU" b="1" i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 развиться инфаркт миокарда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ИШЕМИЧЕСКАЯ БОЛЕЗНЬ СЕРДЦА (ИБС)</a:t>
            </a:r>
            <a:endParaRPr lang="ru-RU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564904"/>
            <a:ext cx="3893840" cy="352839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508104" y="5932730"/>
            <a:ext cx="34563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i="1" dirty="0" smtClean="0"/>
              <a:t>Рис. 2 </a:t>
            </a:r>
          </a:p>
          <a:p>
            <a:r>
              <a:rPr lang="ru-RU" sz="1600" i="1" dirty="0" smtClean="0"/>
              <a:t>Окклюзия (закупорка) коронарной артерии сердца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348880"/>
            <a:ext cx="8712967" cy="428133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Физические нагрузки (быстрая ходьба, подъем по лестнице, перенос тяжестей и др.)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Эмоциональный стресс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Несоблюдение рекомендаций врача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Резкая смена метеорологических условий (холод, ветер, влажность)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Повышение артериального давления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Чрезмерное потребление пищи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Прием большой дозы алкоголя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>
                <a:solidFill>
                  <a:schemeClr val="tx1"/>
                </a:solidFill>
              </a:rPr>
              <a:t>Сексуальная активность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ФАКТОРЫ, ПРОВОЦИРУЮЩИЕ ПРИСТУП СТЕНОКАРДИИ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9592" y="2420888"/>
            <a:ext cx="7408333" cy="2952328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Боль (чувство тяжести, давления, жжения) за грудиной, «отдающая» в шею, плечи, руки (чаще левую)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Боль обычно исчезает через 2-3 мин. После прекращения физической нагрузки или приема нитроглицерина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Продолжительность приступа 3-5 мин.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ПРИЗНАКИ СТЕНОКАРДИИ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5496" y="5661248"/>
            <a:ext cx="910850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600" i="1" dirty="0" smtClean="0"/>
              <a:t>Необходимо запоминать характер, длительность болей, реакцию на прием 	нитроглицерина во время приступа. Это необходимо для того, чтобы отличить 	стабильное течение болезни с постоянной частотой приступов от перехода его в 	нестабильное состояние и особенно от инфаркта миокарда.</a:t>
            </a:r>
            <a:endParaRPr lang="ru-RU" sz="1600" i="1" dirty="0"/>
          </a:p>
        </p:txBody>
      </p:sp>
      <p:sp>
        <p:nvSpPr>
          <p:cNvPr id="5" name="TextBox 4"/>
          <p:cNvSpPr txBox="1"/>
          <p:nvPr/>
        </p:nvSpPr>
        <p:spPr>
          <a:xfrm>
            <a:off x="0" y="5819050"/>
            <a:ext cx="10436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NB!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916832"/>
            <a:ext cx="8640960" cy="4536504"/>
          </a:xfrm>
        </p:spPr>
        <p:txBody>
          <a:bodyPr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</a:rPr>
              <a:t>Прекратить физическую нагрузку, при возможности сесть, успокоиться.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</a:rPr>
              <a:t>Принять одну таблетку нитроглицерина под язык.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</a:rPr>
              <a:t>Если боль не снимается, через 3-5 мин. Повторить прием нитроглицерина или ингаляцию </a:t>
            </a:r>
            <a:r>
              <a:rPr lang="ru-RU" sz="2600" dirty="0" err="1" smtClean="0">
                <a:solidFill>
                  <a:schemeClr val="tx1"/>
                </a:solidFill>
              </a:rPr>
              <a:t>нитроспрея</a:t>
            </a:r>
            <a:r>
              <a:rPr lang="ru-RU" sz="2600" dirty="0" smtClean="0">
                <a:solidFill>
                  <a:schemeClr val="tx1"/>
                </a:solidFill>
              </a:rPr>
              <a:t> (до 2-3 раз).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</a:rPr>
              <a:t>При подъеме АД разжевать одну таблетку </a:t>
            </a:r>
            <a:r>
              <a:rPr lang="ru-RU" sz="2600" dirty="0" err="1" smtClean="0">
                <a:solidFill>
                  <a:schemeClr val="tx1"/>
                </a:solidFill>
              </a:rPr>
              <a:t>нифедепина</a:t>
            </a:r>
            <a:r>
              <a:rPr lang="ru-RU" sz="2600" dirty="0" smtClean="0">
                <a:solidFill>
                  <a:schemeClr val="tx1"/>
                </a:solidFill>
              </a:rPr>
              <a:t> или </a:t>
            </a:r>
            <a:r>
              <a:rPr lang="ru-RU" sz="2600" dirty="0" err="1" smtClean="0">
                <a:solidFill>
                  <a:schemeClr val="tx1"/>
                </a:solidFill>
              </a:rPr>
              <a:t>катоприла</a:t>
            </a:r>
            <a:r>
              <a:rPr lang="ru-RU" sz="2600" dirty="0" smtClean="0">
                <a:solidFill>
                  <a:schemeClr val="tx1"/>
                </a:solidFill>
              </a:rPr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</a:rPr>
              <a:t>Если приступ не удается снять в течение 15-20 мин., необходимо вызвать врача скорой помощи и принять одну таблетку аспирина (0,5 г)</a:t>
            </a:r>
          </a:p>
          <a:p>
            <a:pPr marL="457200" indent="-457200">
              <a:buFont typeface="+mj-lt"/>
              <a:buAutoNum type="arabicPeriod"/>
            </a:pPr>
            <a:endParaRPr lang="ru-RU" sz="2600" dirty="0">
              <a:solidFill>
                <a:schemeClr val="tx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ПЕРВАЯ ПОМОЩЬ ПРИ СТЕНОКАРДИИ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72816"/>
            <a:ext cx="8712968" cy="504056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Характеризуется увеличением частоты и приступов и их тяжести, сокращением обычной дистанции во время ходьбы.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Боли могут возникать даже в покое, обычная доза нитроглицерина не всегда дает эффект, и приходится ее увеличивать.</a:t>
            </a:r>
          </a:p>
          <a:p>
            <a:pPr marL="0" indent="0">
              <a:buNone/>
            </a:pPr>
            <a:r>
              <a:rPr lang="ru-RU" b="1" u="sng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Опасные признаки: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Боли становятся интенсивнее, продолжаются 20-30 мин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Волнообразно повторяются в состоянии покоя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Возникает резкая слабость и чувство страха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solidFill>
                  <a:schemeClr val="tx1"/>
                </a:solidFill>
              </a:rPr>
              <a:t>Учащается пульс и резко колеблется АД</a:t>
            </a:r>
          </a:p>
          <a:p>
            <a:pPr marL="0" indent="0" algn="ctr">
              <a:buNone/>
            </a:pPr>
            <a:r>
              <a:rPr lang="ru-RU" i="1" u="sng" dirty="0" smtClean="0">
                <a:solidFill>
                  <a:schemeClr val="tx1"/>
                </a:solidFill>
              </a:rPr>
              <a:t>Необходимо срочно обратиться в скорую медицинскую помощь, т.к. следует подозревать инфаркт миокарда.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ПРОГРЕССИРУЮЩАЯ (НЕСТАБИЛЬНАЯ) СТЕНОКАРДИЯ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80304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349</TotalTime>
  <Words>1492</Words>
  <Application>Microsoft Office PowerPoint</Application>
  <PresentationFormat>Экран (4:3)</PresentationFormat>
  <Paragraphs>211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Волна</vt:lpstr>
      <vt:lpstr>ПРОФИЛАКТИКА СЕРДЕЧНО-СОСУДИСТЫХ ЗАБОЛЕВАНИЙ</vt:lpstr>
      <vt:lpstr>ОСНОВНЫЕ СВЕДЕНИЯ</vt:lpstr>
      <vt:lpstr>ЗАБОЛЕВАНИЯ СЕРДЦА</vt:lpstr>
      <vt:lpstr>КЛАССИФИКАЦИЯ ВИДОВ ЗАБОЛЕВАНИЙ СЕРДЦА</vt:lpstr>
      <vt:lpstr>ИШЕМИЧЕСКАЯ БОЛЕЗНЬ СЕРДЦА (ИБС)</vt:lpstr>
      <vt:lpstr>ФАКТОРЫ, ПРОВОЦИРУЮЩИЕ ПРИСТУП СТЕНОКАРДИИ</vt:lpstr>
      <vt:lpstr>ПРИЗНАКИ СТЕНОКАРДИИ</vt:lpstr>
      <vt:lpstr>ПЕРВАЯ ПОМОЩЬ ПРИ СТЕНОКАРДИИ</vt:lpstr>
      <vt:lpstr>ПРОГРЕССИРУЮЩАЯ (НЕСТАБИЛЬНАЯ) СТЕНОКАРДИЯ</vt:lpstr>
      <vt:lpstr>ПРИЧИНЫ РАЗВИТИЯ ИБС</vt:lpstr>
      <vt:lpstr>ОСНОВНЫЕ ФАКТОРЫ РИСКА РАЗВИТИЯ АТЕРОСКЛЕРОЗА</vt:lpstr>
      <vt:lpstr>ЛЕЧЕНИЕ СТЕНОКАРДИИ</vt:lpstr>
      <vt:lpstr>ПРЕПАРАТЫ ДЛЯ ПРЕДУПРЕЖДЕНИЯ ПРИСТУПОВ СТЕНОКАРДИИ</vt:lpstr>
      <vt:lpstr>СОВРЕМЕННАЯ ОПЕРАТИВНАЯ КАРДИОЛОГИЯ</vt:lpstr>
      <vt:lpstr>СОВРЕМЕННАЯ ОПЕРАТИВНАЯ КАРДИОЛОГИЯ</vt:lpstr>
      <vt:lpstr>РАБОЧИЕ НАГРУЗКИ</vt:lpstr>
      <vt:lpstr>КУРЕНИЕ</vt:lpstr>
      <vt:lpstr>КУРЕНИЕ</vt:lpstr>
      <vt:lpstr>ОТДЫХ И ДОСУГ</vt:lpstr>
      <vt:lpstr>СОН</vt:lpstr>
      <vt:lpstr>ПРИНЦИПЫ ПИТАНИЯ</vt:lpstr>
      <vt:lpstr>ПРИНЦИПЫ ПИТАНИЯ</vt:lpstr>
      <vt:lpstr>ПРИНЦИПЫ ПИТАНИЯ</vt:lpstr>
      <vt:lpstr>УРОВНИ ЖИРОВ КРОВИ</vt:lpstr>
      <vt:lpstr>ВЕС ТЕЛА</vt:lpstr>
      <vt:lpstr>ТИП ОЖИРЕНИЯ</vt:lpstr>
      <vt:lpstr>КАЛОРИЙНОСТЬ</vt:lpstr>
      <vt:lpstr>ПСИХОЭМОЦИОНАЛЬНОЕ НАПРЯЖЕНИЕ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ПРОФИЛАКТИКА СЕРДЕЧНО-СОСУДИСТЫХ ЗАБОЛЕВАНИЙ</dc:title>
  <dc:creator>MashutiK</dc:creator>
  <cp:lastModifiedBy>MashutiK</cp:lastModifiedBy>
  <cp:revision>52</cp:revision>
  <dcterms:created xsi:type="dcterms:W3CDTF">2010-11-07T16:19:08Z</dcterms:created>
  <dcterms:modified xsi:type="dcterms:W3CDTF">2011-05-18T21:41:59Z</dcterms:modified>
</cp:coreProperties>
</file>