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  <p:sldId id="257" r:id="rId4"/>
    <p:sldId id="259" r:id="rId5"/>
    <p:sldId id="262" r:id="rId6"/>
    <p:sldId id="268" r:id="rId7"/>
    <p:sldId id="260" r:id="rId8"/>
    <p:sldId id="271" r:id="rId9"/>
    <p:sldId id="261" r:id="rId10"/>
    <p:sldId id="263" r:id="rId11"/>
    <p:sldId id="264" r:id="rId12"/>
    <p:sldId id="273" r:id="rId13"/>
    <p:sldId id="265" r:id="rId14"/>
    <p:sldId id="266" r:id="rId15"/>
    <p:sldId id="267" r:id="rId16"/>
    <p:sldId id="269" r:id="rId17"/>
    <p:sldId id="270" r:id="rId18"/>
    <p:sldId id="272" r:id="rId19"/>
    <p:sldId id="274" r:id="rId20"/>
    <p:sldId id="275" r:id="rId21"/>
    <p:sldId id="276" r:id="rId22"/>
    <p:sldId id="27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1D813-3A4D-45AB-AACF-8D78F05BE6F7}" type="datetimeFigureOut">
              <a:rPr lang="ru-RU" smtClean="0"/>
              <a:pPr/>
              <a:t>03.02.2013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DA5F446-269B-4A57-830A-9EEBCD96851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1D813-3A4D-45AB-AACF-8D78F05BE6F7}" type="datetimeFigureOut">
              <a:rPr lang="ru-RU" smtClean="0"/>
              <a:pPr/>
              <a:t>03.02.2013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5F446-269B-4A57-830A-9EEBCD9685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1D813-3A4D-45AB-AACF-8D78F05BE6F7}" type="datetimeFigureOut">
              <a:rPr lang="ru-RU" smtClean="0"/>
              <a:pPr/>
              <a:t>03.02.2013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5F446-269B-4A57-830A-9EEBCD9685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1E1D813-3A4D-45AB-AACF-8D78F05BE6F7}" type="datetimeFigureOut">
              <a:rPr lang="ru-RU" smtClean="0"/>
              <a:pPr/>
              <a:t>03.02.2013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2DA5F446-269B-4A57-830A-9EEBCD96851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1D813-3A4D-45AB-AACF-8D78F05BE6F7}" type="datetimeFigureOut">
              <a:rPr lang="ru-RU" smtClean="0"/>
              <a:pPr/>
              <a:t>03.02.2013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5F446-269B-4A57-830A-9EEBCD96851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1D813-3A4D-45AB-AACF-8D78F05BE6F7}" type="datetimeFigureOut">
              <a:rPr lang="ru-RU" smtClean="0"/>
              <a:pPr/>
              <a:t>03.02.2013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5F446-269B-4A57-830A-9EEBCD96851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5F446-269B-4A57-830A-9EEBCD96851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1D813-3A4D-45AB-AACF-8D78F05BE6F7}" type="datetimeFigureOut">
              <a:rPr lang="ru-RU" smtClean="0"/>
              <a:pPr/>
              <a:t>03.02.2013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1D813-3A4D-45AB-AACF-8D78F05BE6F7}" type="datetimeFigureOut">
              <a:rPr lang="ru-RU" smtClean="0"/>
              <a:pPr/>
              <a:t>03.02.2013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5F446-269B-4A57-830A-9EEBCD96851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1D813-3A4D-45AB-AACF-8D78F05BE6F7}" type="datetimeFigureOut">
              <a:rPr lang="ru-RU" smtClean="0"/>
              <a:pPr/>
              <a:t>03.02.2013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5F446-269B-4A57-830A-9EEBCD9685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1E1D813-3A4D-45AB-AACF-8D78F05BE6F7}" type="datetimeFigureOut">
              <a:rPr lang="ru-RU" smtClean="0"/>
              <a:pPr/>
              <a:t>03.02.2013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2DA5F446-269B-4A57-830A-9EEBCD96851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1D813-3A4D-45AB-AACF-8D78F05BE6F7}" type="datetimeFigureOut">
              <a:rPr lang="ru-RU" smtClean="0"/>
              <a:pPr/>
              <a:t>03.02.2013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DA5F446-269B-4A57-830A-9EEBCD96851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1E1D813-3A4D-45AB-AACF-8D78F05BE6F7}" type="datetimeFigureOut">
              <a:rPr lang="ru-RU" smtClean="0"/>
              <a:pPr/>
              <a:t>03.02.2013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2DA5F446-269B-4A57-830A-9EEBCD96851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artclassic.edu.ru/catalog.asp?ob_no=18977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artclassic.edu.ru/catalog.asp?ob_no=18990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hyperlink" Target="http://artclassic.edu.ru/catalog.asp?ob_no=19033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Город_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9793" y="0"/>
            <a:ext cx="919379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71604" y="5202702"/>
            <a:ext cx="7572396" cy="1655298"/>
          </a:xfrm>
        </p:spPr>
        <p:txBody>
          <a:bodyPr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r"/>
            <a:r>
              <a:rPr lang="ru-RU" sz="3600" b="1" spc="0" dirty="0" smtClean="0">
                <a:ln w="50800"/>
                <a:solidFill>
                  <a:srgbClr val="FFFF00"/>
                </a:solidFill>
              </a:rPr>
              <a:t>Подготовила</a:t>
            </a:r>
            <a:r>
              <a:rPr lang="en-US" sz="3600" b="1" spc="0" dirty="0" smtClean="0">
                <a:ln w="50800"/>
                <a:solidFill>
                  <a:srgbClr val="FFFF00"/>
                </a:solidFill>
              </a:rPr>
              <a:t>:</a:t>
            </a:r>
            <a:r>
              <a:rPr lang="ru-RU" sz="3600" b="1" spc="0" dirty="0" smtClean="0">
                <a:ln w="50800"/>
                <a:solidFill>
                  <a:srgbClr val="FFFF00"/>
                </a:solidFill>
              </a:rPr>
              <a:t> </a:t>
            </a:r>
            <a:r>
              <a:rPr lang="ru-RU" sz="3600" b="1" spc="0" dirty="0" smtClean="0">
                <a:ln w="50800"/>
                <a:solidFill>
                  <a:srgbClr val="FFFF00"/>
                </a:solidFill>
              </a:rPr>
              <a:t>Пуган Г.</a:t>
            </a:r>
          </a:p>
          <a:p>
            <a:pPr algn="r"/>
            <a:r>
              <a:rPr lang="ru-RU" sz="3600" b="1" spc="0" dirty="0" smtClean="0">
                <a:ln w="50800"/>
                <a:solidFill>
                  <a:srgbClr val="FFFF00"/>
                </a:solidFill>
              </a:rPr>
              <a:t>Гр. </a:t>
            </a:r>
            <a:r>
              <a:rPr lang="ru-RU" sz="3600" b="1" spc="0" smtClean="0">
                <a:ln w="50800"/>
                <a:solidFill>
                  <a:srgbClr val="FFFF00"/>
                </a:solidFill>
              </a:rPr>
              <a:t>Ф-23</a:t>
            </a:r>
            <a:endParaRPr lang="ru-RU" sz="3600" b="1" spc="0" dirty="0">
              <a:ln w="50800"/>
              <a:solidFill>
                <a:srgbClr val="FFFF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357166"/>
            <a:ext cx="8305800" cy="1981200"/>
          </a:xfrm>
        </p:spPr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5400" b="1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Comic Sans MS" pitchFamily="66" charset="0"/>
              </a:rPr>
              <a:t>Храмовая архитектура древней Индии</a:t>
            </a:r>
            <a:endParaRPr lang="ru-RU" sz="5400" b="1" spc="0" dirty="0">
              <a:ln w="50800"/>
              <a:solidFill>
                <a:schemeClr val="bg1">
                  <a:shade val="50000"/>
                </a:schemeClr>
              </a:solidFill>
              <a:effectLst/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Пять баше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02725" cy="682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0"/>
            <a:ext cx="9144000" cy="307181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На юго-востоке Индокитая расположен величественный храмовый комплекс Ангкор Ват, воплотивший многие каноны индуистской архитектуры.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 descr="Ва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8758"/>
            <a:ext cx="9109075" cy="6822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9144001" cy="500042"/>
          </a:xfrm>
          <a:prstGeom prst="rect">
            <a:avLst/>
          </a:prstGeom>
          <a:solidFill>
            <a:srgbClr val="FBE481">
              <a:alpha val="87057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2000" b="1" i="1" dirty="0">
                <a:ln w="50800"/>
                <a:solidFill>
                  <a:schemeClr val="bg1">
                    <a:shade val="50000"/>
                  </a:schemeClr>
                </a:solidFill>
                <a:latin typeface="Comic Sans MS" pitchFamily="66" charset="0"/>
              </a:rPr>
              <a:t>В </a:t>
            </a:r>
            <a:r>
              <a:rPr lang="ru-RU" sz="2000" b="1" i="1" dirty="0" smtClean="0">
                <a:ln w="50800"/>
                <a:solidFill>
                  <a:schemeClr val="bg1">
                    <a:shade val="50000"/>
                  </a:schemeClr>
                </a:solidFill>
                <a:latin typeface="Comic Sans MS" pitchFamily="66" charset="0"/>
              </a:rPr>
              <a:t>каждой своей части он </a:t>
            </a:r>
            <a:r>
              <a:rPr lang="ru-RU" sz="2000" b="1" i="1" dirty="0">
                <a:ln w="50800"/>
                <a:solidFill>
                  <a:schemeClr val="bg1">
                    <a:shade val="50000"/>
                  </a:schemeClr>
                </a:solidFill>
                <a:latin typeface="Comic Sans MS" pitchFamily="66" charset="0"/>
              </a:rPr>
              <a:t>вновь и </a:t>
            </a:r>
            <a:r>
              <a:rPr lang="ru-RU" sz="2000" b="1" i="1" dirty="0" smtClean="0">
                <a:ln w="50800"/>
                <a:solidFill>
                  <a:schemeClr val="bg1">
                    <a:shade val="50000"/>
                  </a:schemeClr>
                </a:solidFill>
                <a:latin typeface="Comic Sans MS" pitchFamily="66" charset="0"/>
              </a:rPr>
              <a:t>вновь повторяет строение вселенной</a:t>
            </a:r>
            <a:r>
              <a:rPr lang="ru-RU" sz="2000" b="1" i="1" dirty="0">
                <a:ln w="50800"/>
                <a:solidFill>
                  <a:schemeClr val="bg1">
                    <a:shade val="50000"/>
                  </a:schemeClr>
                </a:solidFill>
                <a:latin typeface="Comic Sans MS" pitchFamily="66" charset="0"/>
              </a:rPr>
              <a:t>.</a:t>
            </a:r>
          </a:p>
        </p:txBody>
      </p:sp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Australia\Desktop\Новая папка\in18903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0775" y="0"/>
            <a:ext cx="4213225" cy="600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0"/>
            <a:ext cx="5143504" cy="6858000"/>
          </a:xfrm>
        </p:spPr>
        <p:txBody>
          <a:bodyPr>
            <a:normAutofit lnSpcReduction="10000"/>
          </a:bodyPr>
          <a:lstStyle/>
          <a:p>
            <a:pPr marL="90488" indent="0">
              <a:buNone/>
            </a:pPr>
            <a:r>
              <a:rPr lang="ru-RU" sz="2800" dirty="0" smtClean="0">
                <a:solidFill>
                  <a:schemeClr val="bg1"/>
                </a:solidFill>
                <a:latin typeface="Comic Sans MS" pitchFamily="66" charset="0"/>
              </a:rPr>
              <a:t>В период правления </a:t>
            </a:r>
            <a:r>
              <a:rPr lang="ru-RU" sz="2800" dirty="0" err="1" smtClean="0">
                <a:solidFill>
                  <a:schemeClr val="bg1"/>
                </a:solidFill>
                <a:latin typeface="Comic Sans MS" pitchFamily="66" charset="0"/>
              </a:rPr>
              <a:t>Ашоки</a:t>
            </a:r>
            <a:r>
              <a:rPr lang="ru-RU" sz="2800" dirty="0" smtClean="0">
                <a:solidFill>
                  <a:schemeClr val="bg1"/>
                </a:solidFill>
                <a:latin typeface="Comic Sans MS" pitchFamily="66" charset="0"/>
              </a:rPr>
              <a:t> начинается строительство буддийских пещерных храмов. Буддийские храмы и монастыри высекались прямо в массивах скал и представляли подчас крупные храмовые комплексы. Суровые, величественные помещения храмов, разделенные обычно двумя рядами колонн на три нефа, украшались круглой скульптурой, резьбой по камню и живописью. </a:t>
            </a:r>
            <a:endParaRPr lang="ru-RU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5" name="TextBox 2"/>
          <p:cNvSpPr txBox="1">
            <a:spLocks noChangeArrowheads="1"/>
          </p:cNvSpPr>
          <p:nvPr/>
        </p:nvSpPr>
        <p:spPr bwMode="auto">
          <a:xfrm>
            <a:off x="4716462" y="6000768"/>
            <a:ext cx="44275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Comic Sans MS" pitchFamily="66" charset="0"/>
              </a:rPr>
              <a:t>Храм в </a:t>
            </a:r>
            <a:r>
              <a:rPr lang="ru-RU" sz="2800" dirty="0" err="1">
                <a:solidFill>
                  <a:schemeClr val="bg1"/>
                </a:solidFill>
                <a:latin typeface="Comic Sans MS" pitchFamily="66" charset="0"/>
              </a:rPr>
              <a:t>Элоре</a:t>
            </a:r>
            <a:endParaRPr lang="ru-RU" sz="280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Forest\Рабочий стол\иллюст по Индии\Храм Брихадешвара в Танджуре. ок. 1000г.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86362" y="1"/>
            <a:ext cx="39576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0"/>
            <a:ext cx="5857884" cy="6858000"/>
          </a:xfrm>
        </p:spPr>
        <p:txBody>
          <a:bodyPr>
            <a:noAutofit/>
          </a:bodyPr>
          <a:lstStyle/>
          <a:p>
            <a:pPr marL="90488" indent="0">
              <a:buNone/>
            </a:pPr>
            <a:r>
              <a:rPr lang="ru-RU" sz="2200" b="1" dirty="0" smtClean="0">
                <a:solidFill>
                  <a:schemeClr val="bg1"/>
                </a:solidFill>
                <a:cs typeface="Times New Roman" pitchFamily="18" charset="0"/>
              </a:rPr>
              <a:t>Вершиной средневекового зодчества Южной Индии является </a:t>
            </a:r>
            <a:r>
              <a:rPr lang="ru-RU" sz="2200" b="1" dirty="0" err="1" smtClean="0">
                <a:solidFill>
                  <a:schemeClr val="bg1"/>
                </a:solidFill>
                <a:cs typeface="Times New Roman" pitchFamily="18" charset="0"/>
              </a:rPr>
              <a:t>Брихадешвара</a:t>
            </a:r>
            <a:r>
              <a:rPr lang="ru-RU" sz="2200" b="1" dirty="0" smtClean="0">
                <a:solidFill>
                  <a:schemeClr val="bg1"/>
                </a:solidFill>
                <a:cs typeface="Times New Roman" pitchFamily="18" charset="0"/>
              </a:rPr>
              <a:t> («Большой храм») в </a:t>
            </a:r>
            <a:r>
              <a:rPr lang="ru-RU" sz="2200" b="1" dirty="0" err="1" smtClean="0">
                <a:solidFill>
                  <a:schemeClr val="bg1"/>
                </a:solidFill>
                <a:cs typeface="Times New Roman" pitchFamily="18" charset="0"/>
              </a:rPr>
              <a:t>Танджуре</a:t>
            </a:r>
            <a:r>
              <a:rPr lang="ru-RU" sz="2200" b="1" dirty="0" smtClean="0">
                <a:solidFill>
                  <a:schemeClr val="bg1"/>
                </a:solidFill>
                <a:cs typeface="Times New Roman" pitchFamily="18" charset="0"/>
              </a:rPr>
              <a:t>, созданный около 1000 года. Как и большинство индуистских храмов, он посвящен культу главного божества, тяжеловесные и огромные статуи которого заполняли ниши его нижних ярусов. Идея могущества Шивы воплотилось как в огромности 13-ярусной и 63-метровой башни, так и в кристаллической четкости её конусообразной формы, пронизанной ритмом свободного движения вверх.</a:t>
            </a:r>
            <a:endParaRPr lang="ru-RU" sz="2200" b="1" dirty="0" smtClean="0">
              <a:solidFill>
                <a:schemeClr val="bg1"/>
              </a:solidFill>
            </a:endParaRPr>
          </a:p>
          <a:p>
            <a:pPr marL="90488" indent="0" eaLnBrk="0" hangingPunct="0">
              <a:buNone/>
            </a:pPr>
            <a:r>
              <a:rPr lang="ru-RU" sz="2200" b="1" dirty="0" smtClean="0">
                <a:solidFill>
                  <a:schemeClr val="bg1"/>
                </a:solidFill>
                <a:cs typeface="Times New Roman" pitchFamily="18" charset="0"/>
              </a:rPr>
              <a:t>Как и в северных храмах, архитектурные и скульптурные детали обильно покрывают её ярусы. Но они настолько подчинены общему силуэту, настолько не вычленены из общей массы, что не нарушают чистоты линий.</a:t>
            </a:r>
            <a:endParaRPr lang="ru-RU" sz="22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Forest\Рабочий стол\ср Индия\к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29150" y="0"/>
            <a:ext cx="45148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214290"/>
            <a:ext cx="5357818" cy="6643710"/>
          </a:xfrm>
        </p:spPr>
        <p:txBody>
          <a:bodyPr>
            <a:noAutofit/>
          </a:bodyPr>
          <a:lstStyle/>
          <a:p>
            <a:pPr marL="90488" indent="0">
              <a:buNone/>
            </a:pP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 XII—XIII вв. в Индии появились основные типы культовых сооружений мусульман — мечети, минареты, медресе, мавзолеи. Крупнейший мусульманский комплекс сохранился в Дели, он относится к началу XIII в. В комплекс вошли Большая мечеть, гробница, медресе, а также мавзолей. Самой большой достопримечательностью ансамбля стал гигантский </a:t>
            </a:r>
            <a:r>
              <a:rPr lang="ru-RU" sz="2400" u="sng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минарет </a:t>
            </a:r>
            <a:r>
              <a:rPr lang="ru-RU" sz="2400" u="sng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Кутб-Минар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(1231), высота которого превышает семьдесят метров. В основных типах архитектурных сооружений </a:t>
            </a:r>
            <a:r>
              <a:rPr lang="ru-RU" sz="2400" dirty="0" err="1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раннеисламского</a:t>
            </a: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периода прослеживаются исламские традиции, но в деталях культовых построек явно видно влияние индийского зодчества. </a:t>
            </a:r>
          </a:p>
          <a:p>
            <a:pPr marL="90488" indent="0">
              <a:buNone/>
            </a:pPr>
            <a:endParaRPr lang="ru-RU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642918"/>
            <a:ext cx="9144000" cy="1928826"/>
          </a:xfrm>
        </p:spPr>
        <p:txBody>
          <a:bodyPr>
            <a:normAutofit/>
          </a:bodyPr>
          <a:lstStyle/>
          <a:p>
            <a:pPr marL="90488" indent="0">
              <a:buNone/>
            </a:pPr>
            <a:r>
              <a:rPr lang="ru-RU" sz="2400" dirty="0" smtClean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Находящийся недалеко от </a:t>
            </a:r>
            <a:r>
              <a:rPr lang="ru-RU" sz="2400" dirty="0" err="1" smtClean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Агры</a:t>
            </a:r>
            <a:r>
              <a:rPr lang="ru-RU" sz="2400" dirty="0" smtClean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 — столицы Великих Моголов. Ансамбль расположен в саду, окружённом оградой с большими воротами. Главное здание имеет три этажа со стрельчатыми арками. Третий этаж представляет собой открытую террасу без покрытия, но по углам его</a:t>
            </a:r>
            <a:endParaRPr lang="ru-RU" sz="2400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57244"/>
          </a:xfrm>
        </p:spPr>
        <p:txBody>
          <a:bodyPr>
            <a:normAutofit fontScale="90000"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3600" b="1" u="sng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2"/>
              </a:rPr>
              <a:t>Мавзолей Акбара в </a:t>
            </a:r>
            <a:r>
              <a:rPr lang="ru-RU" sz="3600" b="1" u="sng" spc="0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2"/>
              </a:rPr>
              <a:t>Сикандре</a:t>
            </a:r>
            <a:r>
              <a:rPr lang="ru-RU" sz="3600" b="1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(начало XVII в.)</a:t>
            </a:r>
            <a:endParaRPr lang="ru-RU" sz="3600" b="1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pic>
        <p:nvPicPr>
          <p:cNvPr id="4" name="Picture 2" descr="C:\Documents and Settings\Forest\Рабочий стол\ср Индия\мавзолей Акбара в Сикандр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2800" y="2514600"/>
            <a:ext cx="57912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2364462"/>
            <a:ext cx="3357554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0488" indent="0">
              <a:buNone/>
            </a:pPr>
            <a:r>
              <a:rPr lang="ru-RU" sz="2200" dirty="0" smtClean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находятся четыре небольших купола, каждый из которых поддерживают четыре стройные колонны. Во внутреннем дворе, выложенном мраморной мозаикой, возвышается ещё одна небольшая терраса — на ней стоит саркофаг Акбара, выполненный из белого мрамора</a:t>
            </a:r>
            <a:r>
              <a:rPr lang="ru-RU" sz="2200" dirty="0" smtClean="0">
                <a:solidFill>
                  <a:schemeClr val="bg1"/>
                </a:solidFill>
                <a:latin typeface="Comic Sans MS" pitchFamily="66" charset="0"/>
              </a:rPr>
              <a:t>.</a:t>
            </a:r>
            <a:endParaRPr lang="ru-RU" sz="220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Forest\Рабочий стол\ср Индия\Мавзолей Акбара в Сикандре. Южные ворота. 17в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Documents and Settings\Forest\Рабочий стол\ср Индия\мавзолей Акбара интерье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21447"/>
            <a:ext cx="8715404" cy="6536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9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0"/>
            <a:ext cx="5143504" cy="6858000"/>
          </a:xfrm>
        </p:spPr>
        <p:txBody>
          <a:bodyPr>
            <a:normAutofit fontScale="85000" lnSpcReduction="20000"/>
          </a:bodyPr>
          <a:lstStyle/>
          <a:p>
            <a:pPr marL="90488" indent="0">
              <a:buNone/>
            </a:pPr>
            <a:r>
              <a:rPr lang="ru-RU" sz="2800" dirty="0" smtClean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Выдающийся памятник архитектуры Индии —</a:t>
            </a:r>
            <a:r>
              <a:rPr lang="ru-RU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  <a:cs typeface="Times New Roman" pitchFamily="18" charset="0"/>
              </a:rPr>
              <a:t> </a:t>
            </a:r>
            <a:r>
              <a:rPr lang="ru-RU" sz="2800" b="1" u="sng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mic Sans MS" pitchFamily="66" charset="0"/>
                <a:cs typeface="Times New Roman" pitchFamily="18" charset="0"/>
                <a:hlinkClick r:id="rId2"/>
              </a:rPr>
              <a:t>мавзолей Тадж-Махал</a:t>
            </a:r>
            <a:r>
              <a:rPr lang="ru-RU" sz="2800" dirty="0" smtClean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 в </a:t>
            </a:r>
            <a:r>
              <a:rPr lang="ru-RU" sz="2800" dirty="0" err="1" smtClean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Агре</a:t>
            </a:r>
            <a:r>
              <a:rPr lang="ru-RU" sz="2800" dirty="0" smtClean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 (середина XVII в.). Он был выстроен </a:t>
            </a:r>
            <a:r>
              <a:rPr lang="ru-RU" sz="2800" dirty="0" err="1" smtClean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Шах-Джаханом</a:t>
            </a:r>
            <a:r>
              <a:rPr lang="ru-RU" sz="2800" dirty="0" smtClean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 в память о любимой жене </a:t>
            </a:r>
            <a:r>
              <a:rPr lang="ru-RU" sz="2800" dirty="0" err="1" smtClean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Мумтаз-Махал</a:t>
            </a:r>
            <a:r>
              <a:rPr lang="ru-RU" sz="2800" dirty="0" smtClean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, здесь же позже был похоронен он сам. Тадж-Махал расположен в большом парке с фонтанами и бассейном, к мавзолею ведут дороги и канал. Величественное </a:t>
            </a:r>
            <a:r>
              <a:rPr lang="ru-RU" sz="2800" dirty="0" err="1" smtClean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пятикупольное</a:t>
            </a:r>
            <a:r>
              <a:rPr lang="ru-RU" sz="2800" dirty="0" smtClean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 сооружение вознесено на платформу, отделяющую его от земли. Многоугольное в плане здание прорезано глубокими нишами и завершено огромным сферическим куполом. По углам платформы располагаются четыре высокие стройные башни, напоминающие минареты.</a:t>
            </a:r>
            <a:endParaRPr lang="ru-RU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4" name="Picture 2" descr="C:\Documents and Settings\Forest\Рабочий стол\ср Индия\Тадж-Махал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0"/>
            <a:ext cx="421481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071670" y="1500174"/>
            <a:ext cx="5000660" cy="4667264"/>
          </a:xfrm>
        </p:spPr>
        <p:txBody>
          <a:bodyPr>
            <a:normAutofit lnSpcReduction="10000"/>
          </a:bodyPr>
          <a:lstStyle/>
          <a:p>
            <a:pPr marL="90488" indent="0">
              <a:buNone/>
            </a:pPr>
            <a:r>
              <a:rPr lang="ru-RU" sz="2800" dirty="0" smtClean="0">
                <a:latin typeface="Comic Sans MS" pitchFamily="66" charset="0"/>
              </a:rPr>
              <a:t>Стены Тадж-Махала выложены белым полированным мрамором с инкрустацией из самоцветов. Фантастический архитектурный образ Тадж-Махала ставит его в один ряд с лучшими памятниками средневековой Индии. 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4" name="Picture 4" descr="C:\Documents and Settings\Forest\Рабочий стол\ср Индия\усыпальница Мумтаз-Махал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3643306" cy="5551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Documents and Settings\Forest\Рабочий стол\ср Индия\стены Тажд-Махал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19493" y="-1"/>
            <a:ext cx="5524507" cy="4143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C:\Documents and Settings\Forest\Рабочий стол\ср Индия\резьба в Тадж-Махал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000372"/>
            <a:ext cx="5143504" cy="385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C:\Documents and Settings\Forest\Рабочий стол\ср Индия\гробница Мумтаз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29058" y="2946792"/>
            <a:ext cx="5214942" cy="3911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" presetID="2" presetClass="entr" presetSubtype="3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5" presetID="2" presetClass="entr" presetSubtype="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000"/>
                            </p:stCondLst>
                            <p:childTnLst>
                              <p:par>
                                <p:cTn id="20" presetID="2" presetClass="entr" presetSubtype="1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86766" cy="633412"/>
          </a:xfrm>
        </p:spPr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3600" b="1" spc="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  <a:latin typeface="Comic Sans MS" pitchFamily="66" charset="0"/>
              </a:rPr>
              <a:t>Древний храм Вишну</a:t>
            </a:r>
          </a:p>
        </p:txBody>
      </p:sp>
      <p:pic>
        <p:nvPicPr>
          <p:cNvPr id="5" name="Содержимое 3" descr="http://open.az/uploads/posts/2009-10/thumbs/1255030553_drevnijj-khram-vishnu.jpg"/>
          <p:cNvPicPr>
            <a:picLocks noGrp="1"/>
          </p:cNvPicPr>
          <p:nvPr>
            <p:ph idx="1"/>
          </p:nvPr>
        </p:nvPicPr>
        <p:blipFill>
          <a:blip r:embed="rId2" cstate="print"/>
          <a:srcRect b="8083"/>
          <a:stretch>
            <a:fillRect/>
          </a:stretch>
        </p:blipFill>
        <p:spPr>
          <a:xfrm>
            <a:off x="1979613" y="981075"/>
            <a:ext cx="4537075" cy="5162569"/>
          </a:xfrm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00457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48" y="3000372"/>
            <a:ext cx="4857752" cy="385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58" y="214290"/>
            <a:ext cx="8229600" cy="4572000"/>
          </a:xfrm>
        </p:spPr>
        <p:txBody>
          <a:bodyPr>
            <a:normAutofit/>
          </a:bodyPr>
          <a:lstStyle/>
          <a:p>
            <a:pPr marL="90488" indent="0">
              <a:lnSpc>
                <a:spcPct val="135000"/>
              </a:lnSpc>
              <a:buNone/>
              <a:tabLst>
                <a:tab pos="90488" algn="l"/>
              </a:tabLst>
            </a:pPr>
            <a:r>
              <a:rPr lang="ru-RU" sz="28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Особенно значимым периодом в культуре Древней Индии была «классическая эпоха». Начало этого периода совпадает с расцветом империи </a:t>
            </a:r>
            <a:r>
              <a:rPr lang="ru-RU" sz="2800" i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Гуптов</a:t>
            </a:r>
            <a:r>
              <a:rPr lang="ru-RU" sz="28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(IV-VI века н.э.), объединившей Северную и большую часть Центральной Индии.</a:t>
            </a: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" name="Picture 4" descr="00453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600450"/>
            <a:ext cx="4114800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Администратор\Мои документы\Мои рисунки\храм шив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77240"/>
            <a:ext cx="9144000" cy="6080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2"/>
          <p:cNvSpPr>
            <a:spLocks noChangeArrowheads="1"/>
          </p:cNvSpPr>
          <p:nvPr/>
        </p:nvSpPr>
        <p:spPr bwMode="auto">
          <a:xfrm>
            <a:off x="500034" y="214290"/>
            <a:ext cx="783740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chemeClr val="bg1"/>
                </a:solidFill>
                <a:latin typeface="Comic Sans MS" pitchFamily="66" charset="0"/>
              </a:rPr>
              <a:t>храм Шивы на острове </a:t>
            </a:r>
            <a:r>
              <a:rPr lang="ru-RU" sz="3200" dirty="0" err="1">
                <a:solidFill>
                  <a:schemeClr val="bg1"/>
                </a:solidFill>
                <a:latin typeface="Comic Sans MS" pitchFamily="66" charset="0"/>
              </a:rPr>
              <a:t>Элефанта</a:t>
            </a:r>
            <a:r>
              <a:rPr lang="ru-RU" sz="3200" dirty="0">
                <a:solidFill>
                  <a:schemeClr val="bg1"/>
                </a:solidFill>
                <a:latin typeface="Comic Sans MS" pitchFamily="66" charset="0"/>
              </a:rPr>
              <a:t> (7 в.)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Администратор\Мои документы\Мои рисунки\0002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85417" y="1"/>
            <a:ext cx="525858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2"/>
          <p:cNvSpPr>
            <a:spLocks noChangeArrowheads="1"/>
          </p:cNvSpPr>
          <p:nvPr/>
        </p:nvSpPr>
        <p:spPr bwMode="auto">
          <a:xfrm>
            <a:off x="285720" y="2214554"/>
            <a:ext cx="364333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храм </a:t>
            </a:r>
            <a:r>
              <a:rPr lang="ru-RU" sz="3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Кайласанатха</a:t>
            </a: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в </a:t>
            </a:r>
            <a:r>
              <a:rPr lang="ru-RU" sz="36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Элуре</a:t>
            </a:r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2428868"/>
            <a:ext cx="8229600" cy="1219200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Спасибо за внимание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Махабодхи_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48212" y="-24"/>
            <a:ext cx="4395788" cy="4071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0"/>
            <a:ext cx="5000628" cy="6858000"/>
          </a:xfrm>
        </p:spPr>
        <p:txBody>
          <a:bodyPr/>
          <a:lstStyle/>
          <a:p>
            <a:pPr marL="90488" indent="0" algn="ctr">
              <a:buNone/>
            </a:pPr>
            <a:r>
              <a:rPr lang="ru-RU" sz="28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Высокая башня, символизирующая великую гору Меру, стала обязательной частью любого индуистского храма.</a:t>
            </a:r>
          </a:p>
          <a:p>
            <a:pPr marL="90488" indent="0">
              <a:buNone/>
            </a:pP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5" name="Рисунок 2" descr="368. Храм   Махабодхи  в  Бодхгайе.   Около 5 в. н. э. Реставрирован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571744"/>
            <a:ext cx="4572000" cy="4286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572000" y="4143380"/>
            <a:ext cx="4572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Часто такая башня,</a:t>
            </a:r>
          </a:p>
          <a:p>
            <a:pPr algn="ctr"/>
            <a:r>
              <a:rPr lang="ru-RU" sz="32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словно реальная гора,</a:t>
            </a:r>
          </a:p>
          <a:p>
            <a:pPr algn="ctr"/>
            <a:r>
              <a:rPr lang="ru-RU" sz="32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складывается</a:t>
            </a:r>
          </a:p>
          <a:p>
            <a:pPr algn="ctr"/>
            <a:r>
              <a:rPr lang="ru-RU" sz="32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из множества</a:t>
            </a:r>
          </a:p>
          <a:p>
            <a:pPr algn="ctr"/>
            <a:r>
              <a:rPr lang="ru-RU" sz="32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уступов.</a:t>
            </a:r>
            <a:endParaRPr lang="ru-RU" sz="3200" i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0"/>
            <a:ext cx="4357686" cy="4214818"/>
          </a:xfrm>
        </p:spPr>
        <p:txBody>
          <a:bodyPr/>
          <a:lstStyle/>
          <a:p>
            <a:pPr algn="ctr">
              <a:buNone/>
            </a:pPr>
            <a:r>
              <a:rPr lang="ru-RU" sz="28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Во многом, вид индуистского храма повторяет священную повозку, на которой во время праздников возили по городу статую божества.</a:t>
            </a:r>
          </a:p>
          <a:p>
            <a:pPr>
              <a:buNone/>
            </a:pP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" name="Picture 5" descr="Сурья_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21622" y="1"/>
            <a:ext cx="4922378" cy="385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Колес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996166"/>
            <a:ext cx="5500694" cy="386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500694" y="3929067"/>
            <a:ext cx="364330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Большие каменные колеса здесь</a:t>
            </a:r>
          </a:p>
          <a:p>
            <a:pPr algn="ctr"/>
            <a:r>
              <a:rPr lang="ru-RU" sz="2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Символизируют Солнце</a:t>
            </a:r>
            <a:r>
              <a:rPr lang="ru-RU" sz="24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 бесконечные</a:t>
            </a:r>
            <a:r>
              <a:rPr lang="ru-RU" sz="24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круги</a:t>
            </a:r>
            <a:r>
              <a:rPr lang="ru-RU" sz="2400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перевоплощений,</a:t>
            </a:r>
          </a:p>
          <a:p>
            <a:pPr algn="ctr"/>
            <a:r>
              <a:rPr lang="ru-RU" sz="2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 которых вращаются все живые существа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0"/>
            <a:ext cx="4500562" cy="3000372"/>
          </a:xfrm>
        </p:spPr>
        <p:txBody>
          <a:bodyPr>
            <a:noAutofit/>
          </a:bodyPr>
          <a:lstStyle/>
          <a:p>
            <a:r>
              <a:rPr lang="ru-RU" sz="2800" i="1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Основным помещением храма считается небольшое «жилище божества» в глубине башни. Оно часто прихотливо украшалось даже снаружи.</a:t>
            </a:r>
            <a:endParaRPr lang="ru-RU" sz="2800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4" name="Picture 3" descr="Кхаджурахо_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8050" y="1"/>
            <a:ext cx="442595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Театр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928934"/>
            <a:ext cx="4762500" cy="3929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0"/>
            <a:ext cx="4500594" cy="6858000"/>
          </a:xfrm>
        </p:spPr>
        <p:txBody>
          <a:bodyPr>
            <a:normAutofit/>
          </a:bodyPr>
          <a:lstStyle/>
          <a:p>
            <a:pPr marL="90488" indent="0">
              <a:buNone/>
            </a:pPr>
            <a:r>
              <a:rPr lang="ru-RU" b="1" dirty="0" smtClean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Ядро храма составляло кубическое по форме святилище – </a:t>
            </a:r>
            <a:r>
              <a:rPr lang="ru-RU" b="1" dirty="0" err="1" smtClean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вимана</a:t>
            </a:r>
            <a:r>
              <a:rPr lang="ru-RU" b="1" dirty="0" smtClean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 с небольшим внутренним пространством – </a:t>
            </a:r>
            <a:r>
              <a:rPr lang="ru-RU" b="1" dirty="0" err="1" smtClean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гарбха-гриха</a:t>
            </a:r>
            <a:r>
              <a:rPr lang="ru-RU" b="1" dirty="0" smtClean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 («чрево храма»), где помещалась главная святыня, недоступная взорам толпы. </a:t>
            </a:r>
            <a:r>
              <a:rPr lang="ru-RU" b="1" dirty="0" err="1" smtClean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Вимана</a:t>
            </a:r>
            <a:r>
              <a:rPr lang="ru-RU" b="1" dirty="0" smtClean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 увенчивалась </a:t>
            </a:r>
            <a:r>
              <a:rPr lang="ru-RU" b="1" dirty="0" err="1" smtClean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башней-шикхара</a:t>
            </a:r>
            <a:r>
              <a:rPr lang="ru-RU" b="1" dirty="0" smtClean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 и была самой высокой частью храма. За ней следовал притвор и многоколонный зал или галерея – </a:t>
            </a:r>
            <a:r>
              <a:rPr lang="ru-RU" b="1" dirty="0" err="1" smtClean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мантапа</a:t>
            </a:r>
            <a:r>
              <a:rPr lang="ru-RU" b="1" dirty="0" smtClean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, место собрания молящихся.</a:t>
            </a:r>
            <a:endParaRPr lang="ru-RU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4" name="Picture 2" descr="C:\Documents and Settings\Forest\Рабочий стол\ср Индия\Дарашурам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0"/>
            <a:ext cx="4572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0"/>
            <a:ext cx="9144000" cy="250030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Начиналась постройка храма с организации сакрального пространства. Тщательно выбирали место, очищали его от посторонних предметов и освящали. Часто ритуалом освящения места служила посадка зерновых культур на расчищенной площадке для проверки силы плодородия данного места.</a:t>
            </a:r>
          </a:p>
        </p:txBody>
      </p:sp>
      <p:pic>
        <p:nvPicPr>
          <p:cNvPr id="4" name="Picture 4" descr="Калачакр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2214562"/>
            <a:ext cx="4643438" cy="464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2214554"/>
            <a:ext cx="45720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27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Затем создавалась специальная диаграмма – </a:t>
            </a:r>
            <a:r>
              <a:rPr lang="ru-RU" sz="2700" i="1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мандала</a:t>
            </a:r>
            <a:r>
              <a:rPr lang="ru-RU" sz="2700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, где тщательно просчитывались пропорции башни будущего храма, его связи не только с окружающей местностью, но и со всем миром в целом.</a:t>
            </a:r>
            <a:endParaRPr lang="ru-RU" sz="27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Forest\Рабочий стол\ср Индия\Чайтья в Карл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4975" y="0"/>
            <a:ext cx="36290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0"/>
            <a:ext cx="5857884" cy="6858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300" dirty="0" smtClean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Не менее совершенное мастерство камнерезных работ демонстрировали и новые формы храмов. При </a:t>
            </a:r>
            <a:r>
              <a:rPr lang="ru-RU" sz="2300" dirty="0" err="1" smtClean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Ашоке</a:t>
            </a:r>
            <a:r>
              <a:rPr lang="ru-RU" sz="2300" dirty="0" smtClean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 начали высекаться пещерные буддийские монастырские комплексы, достигающие подчас значительных размеров. Основными их сооружениями были квадратные залы – </a:t>
            </a:r>
            <a:r>
              <a:rPr lang="ru-RU" sz="2300" dirty="0" err="1" smtClean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вихара</a:t>
            </a:r>
            <a:r>
              <a:rPr lang="ru-RU" sz="2300" dirty="0" smtClean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, за которыми в толще каменной глыбы располагались кельи монахов и храмы – </a:t>
            </a:r>
            <a:r>
              <a:rPr lang="ru-RU" sz="2300" dirty="0" err="1" smtClean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чайтьи</a:t>
            </a:r>
            <a:r>
              <a:rPr lang="ru-RU" sz="2300" dirty="0" smtClean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. Строгие и величественные помещения </a:t>
            </a:r>
            <a:r>
              <a:rPr lang="ru-RU" sz="2300" dirty="0" err="1" smtClean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чайтьий</a:t>
            </a:r>
            <a:r>
              <a:rPr lang="ru-RU" sz="2300" dirty="0" smtClean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, вытянутые в глубину скалы и разделенные двумя рядами колонн на три нефа, украшались скульптурой, а подчас и росписями. Внутри храма у закругленной стены напротив входа помешалась ступа хранилище </a:t>
            </a:r>
            <a:r>
              <a:rPr lang="ru-RU" sz="2300" dirty="0" err="1" smtClean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реликварий</a:t>
            </a:r>
            <a:r>
              <a:rPr lang="ru-RU" sz="2300" dirty="0" smtClean="0">
                <a:solidFill>
                  <a:schemeClr val="bg1"/>
                </a:solidFill>
                <a:latin typeface="Comic Sans MS" pitchFamily="66" charset="0"/>
                <a:cs typeface="Times New Roman" pitchFamily="18" charset="0"/>
              </a:rPr>
              <a:t>.</a:t>
            </a:r>
            <a:endParaRPr lang="ru-RU" sz="230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whee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Forest\Рабочий стол\ср Индия\Махабалипурам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29" y="0"/>
            <a:ext cx="913587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357166"/>
            <a:ext cx="9144000" cy="6500834"/>
          </a:xfrm>
        </p:spPr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3200" b="1" spc="0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Символическими были даже материалы,</a:t>
            </a:r>
            <a:br>
              <a:rPr lang="ru-RU" sz="3200" b="1" spc="0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3200" b="1" spc="0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из которых сооружался храм. Так кирпич несет в себе силы земли и огня, камень символизировал земную твердь, опору, а первичный океан был представлен храмовым прудом, в котором паломники совершали омовение.</a:t>
            </a:r>
            <a:br>
              <a:rPr lang="ru-RU" sz="3200" b="1" spc="0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3200" b="1" spc="0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Кроме того, при каждом большом храме обязательно сажали ритуальное дерево</a:t>
            </a:r>
            <a:br>
              <a:rPr lang="ru-RU" sz="3200" b="1" spc="0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3200" b="1" spc="0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– символ мирового древа и жизненной силы.</a:t>
            </a:r>
            <a:br>
              <a:rPr lang="ru-RU" sz="3200" b="1" spc="0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</a:br>
            <a:r>
              <a:rPr lang="ru-RU" sz="3200" b="1" spc="0" dirty="0" smtClean="0">
                <a:ln w="11430"/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mic Sans MS" pitchFamily="66" charset="0"/>
              </a:rPr>
              <a:t>Таким образом, храм в целом демонстрирует верующему структуру всего космоса.</a:t>
            </a:r>
            <a:endParaRPr lang="ru-RU" sz="3200" b="1" spc="0" dirty="0">
              <a:ln w="11430"/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68</TotalTime>
  <Words>842</Words>
  <Application>Microsoft Office PowerPoint</Application>
  <PresentationFormat>Экран (4:3)</PresentationFormat>
  <Paragraphs>36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Бумажная</vt:lpstr>
      <vt:lpstr>Храмовая архитектура древней Индии</vt:lpstr>
      <vt:lpstr>Слайд 2</vt:lpstr>
      <vt:lpstr>Слайд 3</vt:lpstr>
      <vt:lpstr>Слайд 4</vt:lpstr>
      <vt:lpstr>Основным помещением храма считается небольшое «жилище божества» в глубине башни. Оно часто прихотливо украшалось даже снаружи.</vt:lpstr>
      <vt:lpstr>Слайд 6</vt:lpstr>
      <vt:lpstr>Слайд 7</vt:lpstr>
      <vt:lpstr>Слайд 8</vt:lpstr>
      <vt:lpstr>Символическими были даже материалы, из которых сооружался храм. Так кирпич несет в себе силы земли и огня, камень символизировал земную твердь, опору, а первичный океан был представлен храмовым прудом, в котором паломники совершали омовение. Кроме того, при каждом большом храме обязательно сажали ритуальное дерево – символ мирового древа и жизненной силы. Таким образом, храм в целом демонстрирует верующему структуру всего космоса.</vt:lpstr>
      <vt:lpstr>Слайд 10</vt:lpstr>
      <vt:lpstr>Слайд 11</vt:lpstr>
      <vt:lpstr>Слайд 12</vt:lpstr>
      <vt:lpstr>Слайд 13</vt:lpstr>
      <vt:lpstr>Слайд 14</vt:lpstr>
      <vt:lpstr>Мавзолей Акбара в Сикандре (начало XVII в.)</vt:lpstr>
      <vt:lpstr>Слайд 16</vt:lpstr>
      <vt:lpstr>Слайд 17</vt:lpstr>
      <vt:lpstr>Слайд 18</vt:lpstr>
      <vt:lpstr>Древний храм Вишну</vt:lpstr>
      <vt:lpstr>Слайд 20</vt:lpstr>
      <vt:lpstr>Слайд 21</vt:lpstr>
      <vt:lpstr>Спасибо за внимание</vt:lpstr>
    </vt:vector>
  </TitlesOfParts>
  <Company>Retired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Храмовая архитектура древней Индии</dc:title>
  <dc:creator>RWT</dc:creator>
  <cp:lastModifiedBy>RWT</cp:lastModifiedBy>
  <cp:revision>8</cp:revision>
  <dcterms:created xsi:type="dcterms:W3CDTF">2012-10-30T12:29:39Z</dcterms:created>
  <dcterms:modified xsi:type="dcterms:W3CDTF">2013-02-03T14:41:55Z</dcterms:modified>
</cp:coreProperties>
</file>