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5" r:id="rId5"/>
    <p:sldId id="287" r:id="rId6"/>
    <p:sldId id="293" r:id="rId7"/>
    <p:sldId id="292" r:id="rId8"/>
    <p:sldId id="291" r:id="rId9"/>
    <p:sldId id="290" r:id="rId10"/>
    <p:sldId id="294" r:id="rId11"/>
    <p:sldId id="295" r:id="rId12"/>
    <p:sldId id="268" r:id="rId13"/>
    <p:sldId id="271" r:id="rId14"/>
    <p:sldId id="276" r:id="rId15"/>
    <p:sldId id="272" r:id="rId16"/>
    <p:sldId id="275" r:id="rId17"/>
    <p:sldId id="273" r:id="rId18"/>
    <p:sldId id="274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97" r:id="rId28"/>
    <p:sldId id="302" r:id="rId29"/>
    <p:sldId id="285" r:id="rId30"/>
    <p:sldId id="286" r:id="rId31"/>
    <p:sldId id="288" r:id="rId32"/>
    <p:sldId id="298" r:id="rId33"/>
    <p:sldId id="299" r:id="rId34"/>
    <p:sldId id="300" r:id="rId35"/>
    <p:sldId id="301" r:id="rId36"/>
    <p:sldId id="303" r:id="rId37"/>
    <p:sldId id="304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8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F48EF8-C7AF-45E0-B307-B0EF37063E7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52E989-9E3C-475A-90ED-8804B7144155}">
      <dgm:prSet custT="1"/>
      <dgm:spPr/>
      <dgm:t>
        <a:bodyPr/>
        <a:lstStyle/>
        <a:p>
          <a:pPr rtl="0"/>
          <a:r>
            <a:rPr lang="ru-RU" sz="1800" dirty="0" smtClean="0"/>
            <a:t>Густые, почти непроходимые заросли колючих низкорослых кустарников, состоящих главным образом из эвкалиптов и акаций.</a:t>
          </a:r>
          <a:br>
            <a:rPr lang="ru-RU" sz="1800" dirty="0" smtClean="0"/>
          </a:br>
          <a:endParaRPr lang="ru-RU" sz="1800" dirty="0"/>
        </a:p>
      </dgm:t>
    </dgm:pt>
    <dgm:pt modelId="{62B321E7-8A7A-4533-BCDA-8013948CDF82}" type="parTrans" cxnId="{3F83312B-5E13-4BB2-978F-E5269C8D249D}">
      <dgm:prSet/>
      <dgm:spPr/>
      <dgm:t>
        <a:bodyPr/>
        <a:lstStyle/>
        <a:p>
          <a:endParaRPr lang="ru-RU"/>
        </a:p>
      </dgm:t>
    </dgm:pt>
    <dgm:pt modelId="{C7783EF7-3DB7-48F0-AB57-E729C45979ED}" type="sibTrans" cxnId="{3F83312B-5E13-4BB2-978F-E5269C8D249D}">
      <dgm:prSet/>
      <dgm:spPr/>
      <dgm:t>
        <a:bodyPr/>
        <a:lstStyle/>
        <a:p>
          <a:endParaRPr lang="ru-RU"/>
        </a:p>
      </dgm:t>
    </dgm:pt>
    <dgm:pt modelId="{1B133622-7549-468B-8D85-D9F552FFEE04}" type="pres">
      <dgm:prSet presAssocID="{9FF48EF8-C7AF-45E0-B307-B0EF37063E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ADBA98-B269-4580-A35C-1DDBDF4493DE}" type="pres">
      <dgm:prSet presAssocID="{7052E989-9E3C-475A-90ED-8804B7144155}" presName="parentText" presStyleLbl="node1" presStyleIdx="0" presStyleCnt="1" custScaleY="3465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A48824-C8E8-4A9A-96EF-F67ABA401303}" type="presOf" srcId="{9FF48EF8-C7AF-45E0-B307-B0EF37063E71}" destId="{1B133622-7549-468B-8D85-D9F552FFEE04}" srcOrd="0" destOrd="0" presId="urn:microsoft.com/office/officeart/2005/8/layout/vList2"/>
    <dgm:cxn modelId="{06BBC350-C879-49A5-9320-4033B3296BC2}" type="presOf" srcId="{7052E989-9E3C-475A-90ED-8804B7144155}" destId="{DEADBA98-B269-4580-A35C-1DDBDF4493DE}" srcOrd="0" destOrd="0" presId="urn:microsoft.com/office/officeart/2005/8/layout/vList2"/>
    <dgm:cxn modelId="{3F83312B-5E13-4BB2-978F-E5269C8D249D}" srcId="{9FF48EF8-C7AF-45E0-B307-B0EF37063E71}" destId="{7052E989-9E3C-475A-90ED-8804B7144155}" srcOrd="0" destOrd="0" parTransId="{62B321E7-8A7A-4533-BCDA-8013948CDF82}" sibTransId="{C7783EF7-3DB7-48F0-AB57-E729C45979ED}"/>
    <dgm:cxn modelId="{3A40F062-93DD-4701-82A5-942AC9D2C6C7}" type="presParOf" srcId="{1B133622-7549-468B-8D85-D9F552FFEE04}" destId="{DEADBA98-B269-4580-A35C-1DDBDF4493D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7978AA-CB4E-41C8-93E6-96DD819DF4E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A0F463-9A0A-4B92-9AFD-1B6D7A5352DD}" type="pres">
      <dgm:prSet presAssocID="{FD7978AA-CB4E-41C8-93E6-96DD819DF4ED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0ACCD759-80B7-4D0E-8B23-7F7BC50AD47A}" type="presOf" srcId="{FD7978AA-CB4E-41C8-93E6-96DD819DF4ED}" destId="{3BA0F463-9A0A-4B92-9AFD-1B6D7A5352D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ADBA98-B269-4580-A35C-1DDBDF4493DE}">
      <dsp:nvSpPr>
        <dsp:cNvPr id="0" name=""/>
        <dsp:cNvSpPr/>
      </dsp:nvSpPr>
      <dsp:spPr>
        <a:xfrm>
          <a:off x="0" y="62291"/>
          <a:ext cx="3905175" cy="14595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Густые, почти непроходимые заросли колючих низкорослых кустарников, состоящих главным образом из эвкалиптов и акаций.</a:t>
          </a:r>
          <a:br>
            <a:rPr lang="ru-RU" sz="1800" kern="1200" dirty="0" smtClean="0"/>
          </a:br>
          <a:endParaRPr lang="ru-RU" sz="1800" kern="1200" dirty="0"/>
        </a:p>
      </dsp:txBody>
      <dsp:txXfrm>
        <a:off x="71251" y="133542"/>
        <a:ext cx="3762673" cy="13170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&#1086;&#1089;&#1086;&#1073;&#1077;&#1085;&#1085;&#1086;&#1089;&#1090;&#1080;%20&#1087;&#1088;&#1080;&#1088;&#1086;&#1076;&#1099;%20&#1040;&#1074;&#1089;&#1090;&#1088;&#1072;&#1083;&#1080;&#1080;.pptx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27.xml"/><Relationship Id="rId7" Type="http://schemas.openxmlformats.org/officeDocument/2006/relationships/slide" Target="slide4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569470"/>
            <a:ext cx="8452048" cy="109989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600" dirty="0" smtClean="0">
                <a:latin typeface="+mj-lt"/>
                <a:cs typeface="Times New Roman" pitchFamily="18" charset="0"/>
              </a:rPr>
              <a:t>Автор: учитель географии МБОУ «</a:t>
            </a:r>
            <a:r>
              <a:rPr lang="ru-RU" sz="3600" dirty="0" err="1" smtClean="0">
                <a:latin typeface="+mj-lt"/>
                <a:cs typeface="Times New Roman" pitchFamily="18" charset="0"/>
              </a:rPr>
              <a:t>Житковская</a:t>
            </a:r>
            <a:r>
              <a:rPr lang="ru-RU" sz="3600" dirty="0" smtClean="0">
                <a:latin typeface="+mj-lt"/>
                <a:cs typeface="Times New Roman" pitchFamily="18" charset="0"/>
              </a:rPr>
              <a:t> СОШ»</a:t>
            </a:r>
          </a:p>
          <a:p>
            <a:pPr marL="0" indent="0">
              <a:buNone/>
            </a:pPr>
            <a:r>
              <a:rPr lang="ru-RU" sz="3600" dirty="0">
                <a:latin typeface="+mj-lt"/>
                <a:cs typeface="Times New Roman" pitchFamily="18" charset="0"/>
              </a:rPr>
              <a:t> </a:t>
            </a:r>
            <a:r>
              <a:rPr lang="ru-RU" sz="3600" dirty="0" smtClean="0">
                <a:latin typeface="+mj-lt"/>
                <a:cs typeface="Times New Roman" pitchFamily="18" charset="0"/>
              </a:rPr>
              <a:t>           </a:t>
            </a:r>
            <a:r>
              <a:rPr lang="ru-RU" sz="3600" dirty="0">
                <a:latin typeface="+mj-lt"/>
                <a:cs typeface="Times New Roman" pitchFamily="18" charset="0"/>
              </a:rPr>
              <a:t>Вахрушева О.К.</a:t>
            </a:r>
          </a:p>
          <a:p>
            <a:pPr marL="0" indent="0">
              <a:buNone/>
            </a:pPr>
            <a:r>
              <a:rPr lang="ru-RU" sz="2800" dirty="0" smtClean="0">
                <a:latin typeface="+mj-lt"/>
                <a:cs typeface="Times New Roman" pitchFamily="18" charset="0"/>
              </a:rPr>
              <a:t> </a:t>
            </a:r>
            <a:endParaRPr lang="ru-RU" sz="2800" dirty="0">
              <a:latin typeface="+mj-lt"/>
              <a:cs typeface="Times New Roman" pitchFamily="18" charset="0"/>
            </a:endParaRPr>
          </a:p>
        </p:txBody>
      </p:sp>
      <p:pic>
        <p:nvPicPr>
          <p:cNvPr id="2050" name="Picture 2" descr="http://static.kharkovforum.com/customprofilepics/profilepic210215_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3479"/>
            <a:ext cx="8004656" cy="5385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476672"/>
            <a:ext cx="8004656" cy="818728"/>
          </a:xfrm>
        </p:spPr>
        <p:txBody>
          <a:bodyPr>
            <a:normAutofit/>
          </a:bodyPr>
          <a:lstStyle/>
          <a:p>
            <a:r>
              <a:rPr lang="ru-RU" dirty="0" smtClean="0">
                <a:cs typeface="Times New Roman" pitchFamily="18" charset="0"/>
              </a:rPr>
              <a:t>Особенности природы Австралии</a:t>
            </a:r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26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04665"/>
            <a:ext cx="8617994" cy="6186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620689"/>
            <a:ext cx="5454352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Жестколистные вечнозелёные леса и кустарники</a:t>
            </a:r>
          </a:p>
        </p:txBody>
      </p:sp>
    </p:spTree>
    <p:extLst>
      <p:ext uri="{BB962C8B-B14F-4D97-AF65-F5344CB8AC3E}">
        <p14:creationId xmlns:p14="http://schemas.microsoft.com/office/powerpoint/2010/main" val="270160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556089752"/>
              </p:ext>
            </p:extLst>
          </p:nvPr>
        </p:nvGraphicFramePr>
        <p:xfrm>
          <a:off x="1557536" y="2780928"/>
          <a:ext cx="2974104" cy="1109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416868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rot="10800000" flipV="1">
            <a:off x="588318" y="904618"/>
            <a:ext cx="4487738" cy="36933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Смешанные и широколиственные леса</a:t>
            </a:r>
          </a:p>
        </p:txBody>
      </p:sp>
    </p:spTree>
    <p:extLst>
      <p:ext uri="{BB962C8B-B14F-4D97-AF65-F5344CB8AC3E}">
        <p14:creationId xmlns:p14="http://schemas.microsoft.com/office/powerpoint/2010/main" val="387435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6016" y="260648"/>
            <a:ext cx="4104456" cy="60639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 smtClean="0">
                <a:latin typeface="+mj-lt"/>
              </a:rPr>
              <a:t>	</a:t>
            </a:r>
            <a:r>
              <a:rPr lang="ru-RU" sz="2000" dirty="0" smtClean="0">
                <a:latin typeface="+mj-lt"/>
                <a:cs typeface="Times New Roman" pitchFamily="18" charset="0"/>
              </a:rPr>
              <a:t>Каждый материк неповторим, каждый не похож на все остальные материки. И всё же Австралия выделяется своеобразием природного мира.</a:t>
            </a:r>
          </a:p>
          <a:p>
            <a:pPr marL="0" indent="0">
              <a:buNone/>
            </a:pPr>
            <a:r>
              <a:rPr lang="ru-RU" sz="2000" dirty="0">
                <a:latin typeface="+mj-lt"/>
                <a:cs typeface="Times New Roman" pitchFamily="18" charset="0"/>
              </a:rPr>
              <a:t>	</a:t>
            </a:r>
            <a:r>
              <a:rPr lang="ru-RU" sz="2000" dirty="0" smtClean="0">
                <a:latin typeface="+mj-lt"/>
                <a:cs typeface="Times New Roman" pitchFamily="18" charset="0"/>
              </a:rPr>
              <a:t>Этот материк не имеет прямой связи с другими материками, поэтому и животный и растительный мир Австралии, развиваясь в условиях полной изоляции, стал просто уникальным. Животных и растения, которые обитают только на какой – либо одной территории, называют 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эндемиками.</a:t>
            </a:r>
          </a:p>
          <a:p>
            <a:pPr marL="0" indent="0">
              <a:buNone/>
            </a:pPr>
            <a:r>
              <a:rPr lang="ru-RU" sz="2000" b="1" dirty="0">
                <a:latin typeface="+mj-lt"/>
                <a:cs typeface="Times New Roman" pitchFamily="18" charset="0"/>
              </a:rPr>
              <a:t>	</a:t>
            </a:r>
            <a:r>
              <a:rPr lang="ru-RU" sz="2000" dirty="0" smtClean="0">
                <a:latin typeface="+mj-lt"/>
                <a:cs typeface="Times New Roman" pitchFamily="18" charset="0"/>
              </a:rPr>
              <a:t>Более 75% всех животных и растительных видов материка встречаются только здесь, т.е. являются эндемиками.</a:t>
            </a:r>
            <a:endParaRPr lang="ru-RU" sz="2000" dirty="0">
              <a:latin typeface="+mj-lt"/>
              <a:cs typeface="Times New Roman" pitchFamily="18" charset="0"/>
            </a:endParaRPr>
          </a:p>
        </p:txBody>
      </p:sp>
      <p:pic>
        <p:nvPicPr>
          <p:cNvPr id="12290" name="Picture 2" descr="http://img1.liveinternet.ru/images/attach/c/7/94/851/94851845_310980svet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4400"/>
            <a:ext cx="390236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lol54.ru/uploads/posts/2009-02/1235761804_1232979808_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203" y="3212976"/>
            <a:ext cx="3243066" cy="3199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453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332656"/>
            <a:ext cx="4267200" cy="44069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+mj-lt"/>
                <a:cs typeface="Times New Roman" pitchFamily="18" charset="0"/>
              </a:rPr>
              <a:t>Эвкалипт</a:t>
            </a:r>
            <a:r>
              <a:rPr lang="ru-RU" sz="2000" dirty="0" smtClean="0">
                <a:latin typeface="+mj-lt"/>
                <a:cs typeface="Times New Roman" pitchFamily="18" charset="0"/>
              </a:rPr>
              <a:t> – самый- заметный представитель уникальной флоры Австралии насчитывает около 600 видов. Самые высокие поднимаются на 120-140 м, а корни проникают на 30 м </a:t>
            </a:r>
            <a:r>
              <a:rPr lang="ru-RU" sz="2000" dirty="0" smtClean="0">
                <a:latin typeface="+mj-lt"/>
                <a:cs typeface="Times New Roman" pitchFamily="18" charset="0"/>
              </a:rPr>
              <a:t>в глубь </a:t>
            </a:r>
            <a:r>
              <a:rPr lang="ru-RU" sz="2000" dirty="0" smtClean="0">
                <a:latin typeface="+mj-lt"/>
                <a:cs typeface="Times New Roman" pitchFamily="18" charset="0"/>
              </a:rPr>
              <a:t>земли и добираются до подземных вод, а чтобы не потерять влагу, листья эвкалипта всегда поворачиваются к солнцу ребром. В жаркое время года некоторые виды эвкалиптов сбрасывают не только листья, но и кору. Это самое высокое и быстрорастущее дерево.</a:t>
            </a:r>
            <a:endParaRPr lang="ru-RU" sz="2000" dirty="0">
              <a:latin typeface="+mj-lt"/>
              <a:cs typeface="Times New Roman" pitchFamily="18" charset="0"/>
            </a:endParaRPr>
          </a:p>
        </p:txBody>
      </p:sp>
      <p:pic>
        <p:nvPicPr>
          <p:cNvPr id="13314" name="Picture 2" descr="http://content.foto.mail.ru/mail/kirill-ls/_answers/i-29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039" y="980728"/>
            <a:ext cx="4288897" cy="494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www.medicalbrain.ru/wp-content/uploads/2010/04/efkalypt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07142"/>
            <a:ext cx="2448272" cy="183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13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404664"/>
            <a:ext cx="2592288" cy="59199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Другое характерное дерево Австралии – </a:t>
            </a:r>
            <a:r>
              <a:rPr lang="ru-RU" sz="2000" b="1" dirty="0" smtClean="0"/>
              <a:t>акация </a:t>
            </a:r>
            <a:r>
              <a:rPr lang="ru-RU" sz="2000" dirty="0" smtClean="0"/>
              <a:t> -также представлено многими видами. Особенно красива акация серебристая. С наступлением весны она зацветает и её ярко-жёлтые пушистые шарики сливаются в золотые облака, сквозь которые уже не видно ни ветвей, ни стволов деревьев.</a:t>
            </a:r>
            <a:endParaRPr lang="ru-RU" sz="20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124744"/>
            <a:ext cx="5515374" cy="485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92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260648"/>
            <a:ext cx="4100264" cy="60639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err="1" smtClean="0">
                <a:latin typeface="+mj-lt"/>
                <a:cs typeface="Times New Roman" pitchFamily="18" charset="0"/>
              </a:rPr>
              <a:t>Казуарины</a:t>
            </a:r>
            <a:r>
              <a:rPr lang="ru-RU" sz="2000" dirty="0" smtClean="0">
                <a:latin typeface="+mj-lt"/>
                <a:cs typeface="Times New Roman" pitchFamily="18" charset="0"/>
              </a:rPr>
              <a:t> – удивительные деревья, листья которых – зелёные нити длиной несколько метров</a:t>
            </a:r>
            <a:r>
              <a:rPr lang="ru-RU" sz="2000" dirty="0" smtClean="0">
                <a:latin typeface="+mj-lt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+mj-lt"/>
                <a:cs typeface="Times New Roman" pitchFamily="18" charset="0"/>
              </a:rPr>
              <a:t>Казуарины</a:t>
            </a:r>
            <a:r>
              <a:rPr lang="ru-RU" sz="2000" dirty="0" smtClean="0">
                <a:latin typeface="+mj-lt"/>
                <a:cs typeface="Times New Roman" pitchFamily="18" charset="0"/>
              </a:rPr>
              <a:t> </a:t>
            </a:r>
            <a:r>
              <a:rPr lang="ru-RU" sz="2000" dirty="0" smtClean="0">
                <a:latin typeface="+mj-lt"/>
                <a:cs typeface="Times New Roman" pitchFamily="18" charset="0"/>
              </a:rPr>
              <a:t>можно встретить только в Австралии и на островах вблизи её берегов.</a:t>
            </a:r>
          </a:p>
          <a:p>
            <a:pPr marL="0" indent="0">
              <a:buNone/>
            </a:pPr>
            <a:endParaRPr lang="ru-RU" sz="2000" dirty="0">
              <a:latin typeface="+mj-lt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260648"/>
            <a:ext cx="4275584" cy="626469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Нигде, кроме Австралии не встречаются и </a:t>
            </a:r>
            <a:r>
              <a:rPr lang="ru-RU" sz="2000" b="1" dirty="0" smtClean="0"/>
              <a:t>травяные деревья</a:t>
            </a:r>
            <a:r>
              <a:rPr lang="ru-RU" sz="2000" dirty="0" smtClean="0"/>
              <a:t>. У них очень короткий ствол, ветвей нет совсем, а на вершине прямо от ствола отходят длинные, похожие на траву, листья.</a:t>
            </a:r>
            <a:endParaRPr lang="ru-RU" sz="20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04643"/>
            <a:ext cx="3238042" cy="432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97217"/>
            <a:ext cx="4312121" cy="3414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600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7584" y="260648"/>
            <a:ext cx="8164016" cy="60639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Эндемик Австралии – </a:t>
            </a:r>
            <a:r>
              <a:rPr lang="ru-RU" sz="2000" b="1" dirty="0" smtClean="0"/>
              <a:t>бутылочное дерево, </a:t>
            </a:r>
            <a:r>
              <a:rPr lang="ru-RU" sz="2000" dirty="0" smtClean="0"/>
              <a:t>нижняя часть ствола которого непомерно широкая – отсюда и его название. В рыхлой древесине ствола сохраняется запас влаги, которую дерево расходует в засушливое время года.</a:t>
            </a:r>
            <a:endParaRPr lang="ru-RU" sz="2000" b="1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479" y="1628800"/>
            <a:ext cx="6191250" cy="463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618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332656"/>
            <a:ext cx="4028256" cy="59919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Даже пустыни в Австралии особенные. В них нет оазисов.</a:t>
            </a:r>
          </a:p>
          <a:p>
            <a:pPr marL="0" indent="0">
              <a:buNone/>
            </a:pPr>
            <a:r>
              <a:rPr lang="ru-RU" sz="2000" dirty="0" smtClean="0"/>
              <a:t>Огромные пространства пустынь занимают низкорослые колючие эвкалипты и акации, которые образуют порой густые, труднопроходимые заросли, </a:t>
            </a:r>
            <a:r>
              <a:rPr lang="ru-RU" sz="2000" dirty="0" smtClean="0"/>
              <a:t>которые, как мы уже упоминали, </a:t>
            </a:r>
            <a:r>
              <a:rPr lang="ru-RU" sz="2000" dirty="0" smtClean="0"/>
              <a:t>австралийцы называют </a:t>
            </a:r>
            <a:r>
              <a:rPr lang="ru-RU" sz="2000" b="1" dirty="0" smtClean="0"/>
              <a:t>скрэбом.</a:t>
            </a:r>
            <a:endParaRPr lang="ru-RU" sz="2000" b="1" dirty="0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74188"/>
            <a:ext cx="3816424" cy="2867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762" y="476672"/>
            <a:ext cx="381798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786" y="3552055"/>
            <a:ext cx="3782374" cy="2836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640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260648"/>
            <a:ext cx="4536504" cy="60639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В Австралии сохранились многие древние животные, вымершие на других материках. Здесь обитает до 100 видов </a:t>
            </a:r>
            <a:r>
              <a:rPr lang="ru-RU" sz="2000" b="1" dirty="0" smtClean="0"/>
              <a:t>сумчатых животных. </a:t>
            </a:r>
            <a:r>
              <a:rPr lang="ru-RU" sz="2000" dirty="0" smtClean="0"/>
              <a:t>Сумчатыми они названы потому, что у них на животе из кожи образована выводковая сумка, в которой животные донашивают родившихся детёнышей, ещё не приспособленных к обычным условиям обитания. В их числе «прыгуны» </a:t>
            </a:r>
            <a:r>
              <a:rPr lang="ru-RU" sz="2000" b="1" dirty="0" smtClean="0"/>
              <a:t>кенгуру: </a:t>
            </a:r>
            <a:r>
              <a:rPr lang="ru-RU" sz="2000" dirty="0" smtClean="0"/>
              <a:t>от крупных </a:t>
            </a:r>
            <a:r>
              <a:rPr lang="ru-RU" sz="2000" dirty="0" smtClean="0"/>
              <a:t>(до 3 </a:t>
            </a:r>
            <a:r>
              <a:rPr lang="ru-RU" sz="2000" dirty="0" smtClean="0"/>
              <a:t>м высотой, способных совершать прыжки до 10 м) до крошечных, мышиных кенгуру. Большинство видов кенгуру распространено в австралийской саванне. Ну а кенгуру лесов прекрасно лазают по деревьям.</a:t>
            </a:r>
            <a:endParaRPr lang="ru-RU" sz="2000" b="1" dirty="0" smtClean="0"/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638" y="476672"/>
            <a:ext cx="391723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638" y="3429000"/>
            <a:ext cx="3917236" cy="302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751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260648"/>
            <a:ext cx="4100264" cy="63367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dirty="0" smtClean="0"/>
              <a:t>Сумчатый дьявол – </a:t>
            </a:r>
            <a:r>
              <a:rPr lang="ru-RU" sz="2000" dirty="0" smtClean="0"/>
              <a:t>хищник размером с небольшую собаку, опасен лишь для небольших </a:t>
            </a:r>
            <a:r>
              <a:rPr lang="ru-RU" sz="2000" dirty="0" smtClean="0"/>
              <a:t>животных, на </a:t>
            </a:r>
            <a:r>
              <a:rPr lang="ru-RU" sz="2000" dirty="0" smtClean="0"/>
              <a:t>которых охотится по ночам. В настоящее время водится только на острове Тасмания.</a:t>
            </a:r>
            <a:endParaRPr lang="ru-RU" sz="2000" b="1" dirty="0" smtClean="0"/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endParaRPr lang="ru-RU" sz="2000" b="1" dirty="0"/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endParaRPr lang="ru-RU" sz="2000" b="1" dirty="0"/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endParaRPr lang="ru-RU" sz="2000" b="1" dirty="0"/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endParaRPr lang="ru-RU" sz="2000" b="1" dirty="0"/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 smtClean="0"/>
              <a:t>Сумчатые летяги </a:t>
            </a:r>
            <a:r>
              <a:rPr lang="ru-RU" sz="2000" dirty="0" smtClean="0"/>
              <a:t>способны планировать на расстояние 30 – 40 м.</a:t>
            </a:r>
          </a:p>
          <a:p>
            <a:pPr marL="0" indent="0">
              <a:buNone/>
            </a:pPr>
            <a:endParaRPr lang="ru-RU" sz="2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3068960"/>
            <a:ext cx="4275584" cy="14401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 smtClean="0"/>
              <a:t>Сумчатый медведь –</a:t>
            </a:r>
            <a:r>
              <a:rPr lang="ru-RU" sz="2000" b="1" dirty="0" smtClean="0"/>
              <a:t> коала </a:t>
            </a:r>
            <a:r>
              <a:rPr lang="ru-RU" sz="2000" dirty="0" smtClean="0"/>
              <a:t>– всю жизнь проводит на ветвях эвкалипта, листьями которого </a:t>
            </a:r>
            <a:r>
              <a:rPr lang="ru-RU" sz="2000" dirty="0" smtClean="0"/>
              <a:t>питается.</a:t>
            </a:r>
            <a:endParaRPr lang="ru-RU" sz="20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626818"/>
            <a:ext cx="3000333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3814"/>
            <a:ext cx="4260959" cy="2595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66" y="2420888"/>
            <a:ext cx="3788728" cy="2523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370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692696"/>
            <a:ext cx="8458200" cy="1368151"/>
          </a:xfrm>
        </p:spPr>
        <p:txBody>
          <a:bodyPr>
            <a:normAutofit fontScale="90000"/>
          </a:bodyPr>
          <a:lstStyle/>
          <a:p>
            <a:pPr indent="342900">
              <a:spcAft>
                <a:spcPts val="0"/>
              </a:spcAft>
            </a:pPr>
            <a:r>
              <a:rPr lang="ru-RU" sz="2400" b="1" dirty="0">
                <a:effectLst/>
                <a:ea typeface="Times New Roman"/>
              </a:rPr>
              <a:t>Цель урока:</a:t>
            </a:r>
            <a:r>
              <a:rPr lang="ru-RU" sz="2400" dirty="0">
                <a:effectLst/>
                <a:ea typeface="Times New Roman"/>
              </a:rPr>
              <a:t> сформировать знания об особенностях природы Австралии, об основных представителях органического мира континента.</a:t>
            </a:r>
            <a:r>
              <a:rPr lang="ru-RU" sz="2400" dirty="0">
                <a:effectLst/>
                <a:latin typeface="Times New Roman"/>
                <a:ea typeface="Times New Roman"/>
              </a:rPr>
              <a:t/>
            </a:r>
            <a:br>
              <a:rPr lang="ru-RU" sz="2400" dirty="0">
                <a:effectLst/>
                <a:latin typeface="Times New Roman"/>
                <a:ea typeface="Times New Roman"/>
              </a:rPr>
            </a:br>
            <a:r>
              <a:rPr lang="ru-RU" sz="2400" b="1" dirty="0">
                <a:effectLst/>
                <a:latin typeface="Times New Roman"/>
                <a:ea typeface="Times New Roman"/>
              </a:rPr>
              <a:t> </a:t>
            </a:r>
            <a:r>
              <a:rPr lang="ru-RU" sz="2400" dirty="0">
                <a:effectLst/>
                <a:latin typeface="Times New Roman"/>
                <a:ea typeface="Times New Roman"/>
              </a:rPr>
              <a:t/>
            </a:r>
            <a:br>
              <a:rPr lang="ru-RU" sz="2400" dirty="0">
                <a:effectLst/>
                <a:latin typeface="Times New Roman"/>
                <a:ea typeface="Times New Roman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628800"/>
            <a:ext cx="8386192" cy="4392488"/>
          </a:xfrm>
        </p:spPr>
        <p:txBody>
          <a:bodyPr>
            <a:normAutofit/>
          </a:bodyPr>
          <a:lstStyle/>
          <a:p>
            <a:r>
              <a:rPr lang="ru-RU" b="1" dirty="0">
                <a:latin typeface="+mj-lt"/>
                <a:cs typeface="Times New Roman" pitchFamily="18" charset="0"/>
              </a:rPr>
              <a:t>Задачи урока: </a:t>
            </a:r>
            <a:endParaRPr lang="ru-RU" dirty="0">
              <a:latin typeface="+mj-lt"/>
              <a:cs typeface="Times New Roman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dirty="0" smtClean="0">
                <a:latin typeface="+mj-lt"/>
                <a:cs typeface="Times New Roman" pitchFamily="18" charset="0"/>
              </a:rPr>
              <a:t>1. </a:t>
            </a:r>
            <a:r>
              <a:rPr lang="ru-RU" dirty="0">
                <a:latin typeface="+mj-lt"/>
                <a:ea typeface="Times New Roman"/>
              </a:rPr>
              <a:t>Выявить своеобразие органического мира Австралии на примере изучения природных зон материка.  </a:t>
            </a:r>
          </a:p>
          <a:p>
            <a:pPr lvl="0"/>
            <a:r>
              <a:rPr lang="ru-RU" dirty="0" smtClean="0">
                <a:latin typeface="+mj-lt"/>
                <a:cs typeface="Times New Roman" pitchFamily="18" charset="0"/>
              </a:rPr>
              <a:t>2. Продолжить </a:t>
            </a:r>
            <a:r>
              <a:rPr lang="ru-RU" dirty="0">
                <a:latin typeface="+mj-lt"/>
                <a:cs typeface="Times New Roman" pitchFamily="18" charset="0"/>
              </a:rPr>
              <a:t>формирование у учащихся умения работать с различными источниками географической информации – картами, таблицами, картинами, с текстом учебника, развивать речевую деятельность.</a:t>
            </a:r>
          </a:p>
          <a:p>
            <a:pPr lvl="0"/>
            <a:r>
              <a:rPr lang="ru-RU" dirty="0" smtClean="0">
                <a:latin typeface="+mj-lt"/>
                <a:cs typeface="Times New Roman" pitchFamily="18" charset="0"/>
              </a:rPr>
              <a:t>3. Воспитывать </a:t>
            </a:r>
            <a:r>
              <a:rPr lang="ru-RU" dirty="0">
                <a:latin typeface="+mj-lt"/>
                <a:cs typeface="Times New Roman" pitchFamily="18" charset="0"/>
              </a:rPr>
              <a:t>у учащихся любознательность, внимание, стремление к получению знаний.</a:t>
            </a:r>
          </a:p>
          <a:p>
            <a:endParaRPr lang="ru-RU" sz="2000" dirty="0"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61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404664"/>
            <a:ext cx="4172272" cy="591993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000" dirty="0" smtClean="0"/>
              <a:t>Самым крупным хищником Австралии являлся </a:t>
            </a:r>
            <a:r>
              <a:rPr lang="ru-RU" sz="2000" b="1" dirty="0" smtClean="0"/>
              <a:t>сумчатый волк. </a:t>
            </a:r>
            <a:r>
              <a:rPr lang="ru-RU" sz="2000" dirty="0" smtClean="0"/>
              <a:t>Он был размером с крупную собаку с очень яркой окраской. </a:t>
            </a:r>
            <a:r>
              <a:rPr lang="ru-RU" sz="2000" dirty="0" smtClean="0"/>
              <a:t>За жёлтую с чёрными полосами шкуру его иногда называли сумчатым тигром. Из-за </a:t>
            </a:r>
            <a:r>
              <a:rPr lang="ru-RU" sz="2000" dirty="0" smtClean="0"/>
              <a:t>охоты на завезённых на материк </a:t>
            </a:r>
            <a:r>
              <a:rPr lang="ru-RU" sz="2000" dirty="0" smtClean="0"/>
              <a:t>овец, </a:t>
            </a:r>
            <a:r>
              <a:rPr lang="ru-RU" sz="2000" dirty="0" smtClean="0"/>
              <a:t>он был полностью уничтожен. Последнее животное умерло в зоопарке почти 70 лет назад.</a:t>
            </a:r>
          </a:p>
          <a:p>
            <a:pPr marL="0" indent="0">
              <a:buNone/>
            </a:pPr>
            <a:endParaRPr lang="ru-RU" sz="20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32040" y="3717032"/>
            <a:ext cx="3983963" cy="260756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000" dirty="0" smtClean="0"/>
              <a:t>В пустынях обитают землеройные </a:t>
            </a:r>
            <a:r>
              <a:rPr lang="ru-RU" sz="2000" dirty="0" smtClean="0"/>
              <a:t>травоядные</a:t>
            </a:r>
            <a:r>
              <a:rPr lang="ru-RU" sz="2000" dirty="0"/>
              <a:t>: </a:t>
            </a:r>
            <a:r>
              <a:rPr lang="ru-RU" sz="2000" dirty="0" err="1"/>
              <a:t>жирненькие</a:t>
            </a:r>
            <a:r>
              <a:rPr lang="ru-RU" sz="2000" dirty="0"/>
              <a:t>, на </a:t>
            </a:r>
            <a:r>
              <a:rPr lang="ru-RU" sz="2000" dirty="0" smtClean="0"/>
              <a:t>коротких лапах, </a:t>
            </a:r>
            <a:r>
              <a:rPr lang="ru-RU" sz="2000" dirty="0" smtClean="0"/>
              <a:t>примерно </a:t>
            </a:r>
            <a:r>
              <a:rPr lang="ru-RU" sz="2000" dirty="0" smtClean="0"/>
              <a:t>1 м в длину, с очень коротким хвостом, покрытые жёстким мехом, похожие на небольшого поросёнка, - </a:t>
            </a:r>
            <a:r>
              <a:rPr lang="ru-RU" sz="2000" b="1" dirty="0" smtClean="0"/>
              <a:t>вомбаты.</a:t>
            </a:r>
          </a:p>
          <a:p>
            <a:pPr marL="0" indent="0">
              <a:buNone/>
            </a:pPr>
            <a:r>
              <a:rPr lang="ru-RU" sz="2000" dirty="0" smtClean="0"/>
              <a:t>Вомбат также сумчатое </a:t>
            </a:r>
            <a:r>
              <a:rPr lang="ru-RU" sz="2000" dirty="0" smtClean="0"/>
              <a:t>животное.</a:t>
            </a:r>
            <a:endParaRPr lang="ru-RU" sz="20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17032"/>
            <a:ext cx="4226611" cy="2577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131" y="548680"/>
            <a:ext cx="4437872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972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404664"/>
            <a:ext cx="3240360" cy="59199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В чистых прозрачных озёрах и речках Восточной Австралии живёт удивительное животное материка – </a:t>
            </a:r>
            <a:r>
              <a:rPr lang="ru-RU" sz="2000" b="1" dirty="0" smtClean="0"/>
              <a:t>утконос</a:t>
            </a:r>
            <a:r>
              <a:rPr lang="ru-RU" sz="2000" dirty="0" smtClean="0"/>
              <a:t>. Утконос имеет туловище ондатры, хвост бобра и утиный нос. Но самое удивительное – утконос откладывает яйца, как птица, и высиживает их, пока не вылупятся крошечные детёныши, которых он кормит молоком, выделяющимся из молочных желез на животе.</a:t>
            </a:r>
            <a:endParaRPr lang="ru-RU" sz="20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797" y="1556792"/>
            <a:ext cx="5173974" cy="3621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734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3568" y="404664"/>
            <a:ext cx="7920880" cy="208823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000" dirty="0" smtClean="0"/>
              <a:t>Одно из самых многочисленных диких животных Австралии – </a:t>
            </a:r>
            <a:r>
              <a:rPr lang="ru-RU" sz="2000" b="1" dirty="0" smtClean="0"/>
              <a:t>ехидна</a:t>
            </a:r>
            <a:r>
              <a:rPr lang="ru-RU" sz="2000" dirty="0" smtClean="0"/>
              <a:t>. Внешне она похожа на ежа: её тело покрыто иголками, и она так же умеет свёртываться в клубок</a:t>
            </a:r>
            <a:r>
              <a:rPr lang="ru-RU" sz="2000" dirty="0"/>
              <a:t>. Самая низкая температура тела +</a:t>
            </a:r>
            <a:r>
              <a:rPr lang="ru-RU" sz="2000" dirty="0" smtClean="0"/>
              <a:t>22</a:t>
            </a:r>
            <a:r>
              <a:rPr lang="ru-RU" sz="3000" dirty="0" smtClean="0"/>
              <a:t> </a:t>
            </a:r>
            <a:r>
              <a:rPr lang="ru-RU" sz="2200" dirty="0" smtClean="0"/>
              <a:t>гр. – у ехидны.</a:t>
            </a:r>
          </a:p>
          <a:p>
            <a:pPr marL="0" indent="0">
              <a:buNone/>
            </a:pPr>
            <a:r>
              <a:rPr lang="ru-RU" sz="2000" dirty="0" smtClean="0"/>
              <a:t>Ехидна живёт в густых зарослях кустарников, а также роет норы, где днём можно спрятаться от жары. На охоту ехидна выходит ночью. Питается муравьями, </a:t>
            </a:r>
            <a:r>
              <a:rPr lang="ru-RU" sz="2000" dirty="0" smtClean="0"/>
              <a:t>москитами, мелкими </a:t>
            </a:r>
            <a:r>
              <a:rPr lang="ru-RU" sz="2000" dirty="0" smtClean="0"/>
              <a:t>животными, ящерицами.</a:t>
            </a:r>
            <a:endParaRPr lang="ru-RU" sz="20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501652"/>
            <a:ext cx="5328592" cy="3992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400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43608" y="332656"/>
            <a:ext cx="7704856" cy="864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Самый крупный хищник материка – дикая собака </a:t>
            </a:r>
            <a:r>
              <a:rPr lang="ru-RU" sz="2000" b="1" dirty="0" smtClean="0"/>
              <a:t>динго</a:t>
            </a:r>
            <a:r>
              <a:rPr lang="ru-RU" sz="2000" dirty="0" smtClean="0"/>
              <a:t>. Динго средних размеров собака рыжевато – жёлтого цвета</a:t>
            </a:r>
            <a:r>
              <a:rPr lang="ru-RU" sz="2000" dirty="0" smtClean="0"/>
              <a:t>. </a:t>
            </a:r>
            <a:endParaRPr lang="ru-RU" sz="20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470" y="1268760"/>
            <a:ext cx="6804570" cy="512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626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404664"/>
            <a:ext cx="8587680" cy="14401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dirty="0" smtClean="0"/>
              <a:t>Разнообразен мир птиц. Есть </a:t>
            </a:r>
            <a:r>
              <a:rPr lang="ru-RU" sz="2000" b="1" dirty="0" smtClean="0"/>
              <a:t>страусы эму</a:t>
            </a:r>
            <a:r>
              <a:rPr lang="ru-RU" sz="2000" dirty="0" smtClean="0"/>
              <a:t>, которые чуть меньше африканских. В крупных водоёмах обитает </a:t>
            </a:r>
            <a:r>
              <a:rPr lang="ru-RU" sz="2000" b="1" dirty="0" smtClean="0"/>
              <a:t>чёрный лебедь</a:t>
            </a:r>
            <a:r>
              <a:rPr lang="ru-RU" sz="2000" dirty="0" smtClean="0"/>
              <a:t> (Самое большое количество перьев – до 25 тыс.) Много попугаев: от самых крупных с пёстрым оперением и с большим хохолком на голове – </a:t>
            </a:r>
            <a:r>
              <a:rPr lang="ru-RU" sz="2000" b="1" dirty="0" smtClean="0"/>
              <a:t>какаду</a:t>
            </a:r>
            <a:r>
              <a:rPr lang="ru-RU" sz="2000" dirty="0" smtClean="0"/>
              <a:t> – </a:t>
            </a:r>
            <a:r>
              <a:rPr lang="ru-RU" sz="2000" dirty="0" smtClean="0"/>
              <a:t>до  </a:t>
            </a:r>
            <a:r>
              <a:rPr lang="ru-RU" sz="2000" dirty="0" smtClean="0"/>
              <a:t>маленьких зелёных попугайчиков.</a:t>
            </a:r>
            <a:endParaRPr lang="ru-RU" sz="20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345638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193418"/>
            <a:ext cx="3056505" cy="2535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4131"/>
            <a:ext cx="1584176" cy="2194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72816"/>
            <a:ext cx="3755907" cy="2814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093" y="4802398"/>
            <a:ext cx="2406347" cy="1804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620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3" y="288529"/>
            <a:ext cx="3648826" cy="25644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Необычна птица</a:t>
            </a:r>
            <a:r>
              <a:rPr lang="ru-RU" sz="2000" b="1" dirty="0" smtClean="0"/>
              <a:t> лира</a:t>
            </a:r>
            <a:r>
              <a:rPr lang="ru-RU" sz="2000" dirty="0" smtClean="0"/>
              <a:t>, хвост которой похож по форме на музыкальный инструмент лиру; есть </a:t>
            </a:r>
            <a:r>
              <a:rPr lang="ru-RU" sz="2000" b="1" dirty="0" smtClean="0"/>
              <a:t>райская птица </a:t>
            </a:r>
            <a:r>
              <a:rPr lang="ru-RU" sz="2000" dirty="0" smtClean="0"/>
              <a:t>с ярким оперением. </a:t>
            </a:r>
            <a:endParaRPr lang="ru-RU" sz="2000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66" y="2132856"/>
            <a:ext cx="2806079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65" y="4509120"/>
            <a:ext cx="2806079" cy="1874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588" y="404664"/>
            <a:ext cx="4673847" cy="6122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52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75656" y="260648"/>
            <a:ext cx="6480720" cy="6480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/>
              <a:t>В Австралии много пресмыкающихся, насекомых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64704"/>
            <a:ext cx="3672408" cy="2754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152" y="3750907"/>
            <a:ext cx="3831223" cy="255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45" y="3750907"/>
            <a:ext cx="3603399" cy="255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104" y="1192752"/>
            <a:ext cx="2135485" cy="189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074" y="749985"/>
            <a:ext cx="1839863" cy="276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60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71118" y="548680"/>
            <a:ext cx="4035673" cy="1368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/>
              <a:t>Самая ядовитая наземная змея - </a:t>
            </a:r>
            <a:r>
              <a:rPr lang="ru-RU" sz="2000" b="1" dirty="0" err="1" smtClean="0"/>
              <a:t>тайпан</a:t>
            </a:r>
            <a:endParaRPr lang="ru-RU" sz="2000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304800" y="2564904"/>
            <a:ext cx="4195192" cy="3888432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ru-RU" sz="2600" dirty="0" smtClean="0"/>
          </a:p>
          <a:p>
            <a:pPr marL="0" indent="0">
              <a:buNone/>
            </a:pPr>
            <a:endParaRPr lang="ru-RU" sz="2600" dirty="0" smtClean="0"/>
          </a:p>
          <a:p>
            <a:pPr marL="0" indent="0">
              <a:buNone/>
            </a:pPr>
            <a:r>
              <a:rPr lang="ru-RU" sz="5000" dirty="0" smtClean="0"/>
              <a:t>В </a:t>
            </a:r>
            <a:r>
              <a:rPr lang="ru-RU" sz="5000" dirty="0"/>
              <a:t>песчаных пустынях Австралии обитает одна из самых причудливых ящериц — </a:t>
            </a:r>
            <a:r>
              <a:rPr lang="ru-RU" sz="5000" b="1" dirty="0"/>
              <a:t>молох. </a:t>
            </a:r>
            <a:r>
              <a:rPr lang="ru-RU" sz="5000" dirty="0"/>
              <a:t>Все ее тело покрыто острыми торчащими во все стороны шипами, а над глазами два крупных шипа образуют «рога». Кожа молоха впитывает воду, словно промокательная бумага, и после редких дождей вес молоха увеличивается почти на треть. Накопленная таким образом вода постепенно усваивается животным. </a:t>
            </a:r>
          </a:p>
          <a:p>
            <a:pPr marL="0" indent="0">
              <a:buNone/>
            </a:pPr>
            <a:endParaRPr lang="ru-RU" sz="50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118" y="2564904"/>
            <a:ext cx="4194175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62" y="260647"/>
            <a:ext cx="3170636" cy="2726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7190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5229200"/>
            <a:ext cx="8712968" cy="1368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/>
              <a:t>В Австралии много зоопарков, в большинстве которых можно наблюдать животных в естественных природных условиях. Считается, что лучшей коллекцией австралийской фауны обладает </a:t>
            </a:r>
            <a:r>
              <a:rPr lang="ru-RU" sz="2000" dirty="0" err="1" smtClean="0"/>
              <a:t>Таронга</a:t>
            </a:r>
            <a:r>
              <a:rPr lang="ru-RU" sz="2000" dirty="0" smtClean="0"/>
              <a:t> – парк в Сиднее.</a:t>
            </a:r>
            <a:endParaRPr lang="ru-RU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193" y="3212976"/>
            <a:ext cx="2924458" cy="1947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79112"/>
            <a:ext cx="2952328" cy="1968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793" y="2119387"/>
            <a:ext cx="2022327" cy="3037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321" y="510612"/>
            <a:ext cx="2934330" cy="2042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800" y="302330"/>
            <a:ext cx="1878311" cy="1409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51" y="476672"/>
            <a:ext cx="2813298" cy="210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49003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332656"/>
            <a:ext cx="8280920" cy="30243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	</a:t>
            </a:r>
            <a:r>
              <a:rPr lang="ru-RU" sz="2000" dirty="0" smtClean="0"/>
              <a:t>В Австралии не оказалось растений, которые человек мог бы выращивать. Не было животных, которых можно было бы приручить. Все культурные растения и домашние животные были сюда завезены.</a:t>
            </a:r>
          </a:p>
          <a:p>
            <a:pPr marL="0" indent="0">
              <a:buNone/>
            </a:pPr>
            <a:r>
              <a:rPr lang="ru-RU" sz="2000" dirty="0"/>
              <a:t>	</a:t>
            </a:r>
            <a:r>
              <a:rPr lang="ru-RU" sz="2000" dirty="0" smtClean="0"/>
              <a:t>Переселенцы из Англии завезли овец, и пастбищное овцеводство стало главной сельскохозяйственной отраслью Австралии. Австралийские </a:t>
            </a:r>
            <a:r>
              <a:rPr lang="ru-RU" sz="2000" b="1" dirty="0" smtClean="0"/>
              <a:t>мериносы </a:t>
            </a:r>
            <a:r>
              <a:rPr lang="ru-RU" sz="2000" dirty="0" smtClean="0"/>
              <a:t>дают свыше половины всего мирового настрига высококачественной, лучшей в мире тонкой шерсти.</a:t>
            </a:r>
          </a:p>
          <a:p>
            <a:pPr marL="0" indent="0">
              <a:buNone/>
            </a:pPr>
            <a:endParaRPr lang="ru-RU" sz="2000" b="1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204335"/>
            <a:ext cx="5832648" cy="303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838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3672408" cy="1368152"/>
          </a:xfrm>
        </p:spPr>
        <p:txBody>
          <a:bodyPr/>
          <a:lstStyle/>
          <a:p>
            <a:pPr algn="ctr"/>
            <a:r>
              <a:rPr lang="ru-RU" dirty="0" smtClean="0">
                <a:cs typeface="Times New Roman" pitchFamily="18" charset="0"/>
              </a:rPr>
              <a:t>План урока: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501008"/>
            <a:ext cx="8299648" cy="3096344"/>
          </a:xfrm>
        </p:spPr>
        <p:txBody>
          <a:bodyPr>
            <a:normAutofit/>
          </a:bodyPr>
          <a:lstStyle/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3600" dirty="0">
                <a:latin typeface="+mj-lt"/>
                <a:ea typeface="Times New Roman"/>
                <a:cs typeface="Times New Roman" pitchFamily="18" charset="0"/>
              </a:rPr>
              <a:t>Природные зоны Австралии.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3600" dirty="0" smtClean="0">
                <a:latin typeface="+mj-lt"/>
                <a:ea typeface="Times New Roman"/>
                <a:cs typeface="Times New Roman" pitchFamily="18" charset="0"/>
              </a:rPr>
              <a:t>Своеобразие природы </a:t>
            </a:r>
            <a:r>
              <a:rPr lang="ru-RU" sz="3600" dirty="0" smtClean="0">
                <a:latin typeface="+mj-lt"/>
                <a:ea typeface="Times New Roman"/>
                <a:cs typeface="Times New Roman" pitchFamily="18" charset="0"/>
              </a:rPr>
              <a:t>Австралии.</a:t>
            </a:r>
            <a:endParaRPr lang="ru-RU" sz="3600" dirty="0">
              <a:latin typeface="+mj-lt"/>
              <a:ea typeface="Times New Roman"/>
              <a:cs typeface="Times New Roman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3600" dirty="0" smtClean="0">
                <a:latin typeface="+mj-lt"/>
                <a:ea typeface="Times New Roman"/>
                <a:cs typeface="Times New Roman" pitchFamily="18" charset="0"/>
              </a:rPr>
              <a:t>Вмешательство </a:t>
            </a:r>
            <a:r>
              <a:rPr lang="ru-RU" sz="3600" dirty="0">
                <a:latin typeface="+mj-lt"/>
                <a:ea typeface="Times New Roman"/>
                <a:cs typeface="Times New Roman" pitchFamily="18" charset="0"/>
              </a:rPr>
              <a:t>человека в растительный и животный мир.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s://ege.yandex.ru/media/G14_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48678"/>
            <a:ext cx="3096344" cy="289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05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3501008"/>
            <a:ext cx="8640960" cy="295232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000" dirty="0" smtClean="0"/>
              <a:t>	</a:t>
            </a:r>
            <a:r>
              <a:rPr lang="ru-RU" sz="2200" dirty="0" smtClean="0"/>
              <a:t>Ещё два распространённых на материке животных: </a:t>
            </a:r>
            <a:r>
              <a:rPr lang="ru-RU" sz="2200" b="1" dirty="0" smtClean="0"/>
              <a:t>верблюд и кролик</a:t>
            </a:r>
            <a:r>
              <a:rPr lang="ru-RU" sz="2200" dirty="0" smtClean="0"/>
              <a:t>, завезённые в Австралию людьми.  </a:t>
            </a:r>
          </a:p>
          <a:p>
            <a:pPr marL="0" indent="0">
              <a:buNone/>
            </a:pPr>
            <a:r>
              <a:rPr lang="ru-RU" sz="2200" dirty="0"/>
              <a:t>	</a:t>
            </a:r>
            <a:r>
              <a:rPr lang="ru-RU" sz="2200" dirty="0" smtClean="0"/>
              <a:t>Верблюды помогали осваивать пустынные районы, их использовали при строительстве дорог через пустыни, а затем просто прогоняли. Со временем верблюды превратились в такой же обязательный элемент австралийского пейзажа, как кенгуру. </a:t>
            </a:r>
          </a:p>
          <a:p>
            <a:pPr marL="0" indent="0">
              <a:buNone/>
            </a:pPr>
            <a:r>
              <a:rPr lang="ru-RU" sz="2200" dirty="0" smtClean="0"/>
              <a:t>	Кроликов завезли без особых целей, держали их в домах и парках. Некоторые из них убежали в саванну, где стремительно размножались. В результате стали для Австралии настоящим бедствием.</a:t>
            </a:r>
          </a:p>
          <a:p>
            <a:pPr marL="0" indent="0">
              <a:buNone/>
            </a:pPr>
            <a:r>
              <a:rPr lang="ru-RU" sz="2200" dirty="0" smtClean="0"/>
              <a:t>	</a:t>
            </a:r>
            <a:endParaRPr lang="ru-RU" sz="2200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508" y="517668"/>
            <a:ext cx="3716382" cy="24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82" y="530548"/>
            <a:ext cx="3983869" cy="2458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530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476672"/>
            <a:ext cx="8443664" cy="58479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	Полчища кроликов поедали траву и лишали корма овец. Кроме того они рыли норы на полях, объедали плодовые деревья. Высохшая и незакреплённая почва уносилась ветром, пастбища превращались в пустоши.</a:t>
            </a:r>
          </a:p>
          <a:p>
            <a:pPr marL="0" indent="0">
              <a:buNone/>
            </a:pPr>
            <a:r>
              <a:rPr lang="ru-RU" sz="2000" dirty="0"/>
              <a:t>	</a:t>
            </a:r>
            <a:r>
              <a:rPr lang="ru-RU" sz="2000" dirty="0" smtClean="0"/>
              <a:t>Завезённый в Австралию кактус </a:t>
            </a:r>
            <a:r>
              <a:rPr lang="ru-RU" sz="2000" b="1" dirty="0" smtClean="0"/>
              <a:t>опунция </a:t>
            </a:r>
            <a:r>
              <a:rPr lang="ru-RU" sz="2000" dirty="0" smtClean="0"/>
              <a:t>выращивался в горшках, потом в палисадниках перед домом, а потом… кактус стал расти сам и «захватил» пастбища южных штатов. Остановить продвижение «колючего завоевателя австралийских пастбищ» стало возможным лишь после того, как из Южной Америки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завезли </a:t>
            </a:r>
            <a:r>
              <a:rPr lang="ru-RU" sz="2000" dirty="0" smtClean="0"/>
              <a:t>маленькую бабочку – кактусовую огнёвку. </a:t>
            </a:r>
            <a:r>
              <a:rPr lang="ru-RU" sz="2000" dirty="0" smtClean="0"/>
              <a:t>Она</a:t>
            </a:r>
          </a:p>
          <a:p>
            <a:pPr marL="0" indent="0">
              <a:buNone/>
            </a:pPr>
            <a:r>
              <a:rPr lang="ru-RU" sz="2000" dirty="0" smtClean="0"/>
              <a:t> </a:t>
            </a:r>
            <a:r>
              <a:rPr lang="ru-RU" sz="2000" dirty="0" smtClean="0"/>
              <a:t>и расправилась с опунцией.</a:t>
            </a:r>
            <a:endParaRPr lang="ru-RU" sz="2000" b="1" dirty="0" smtClean="0"/>
          </a:p>
          <a:p>
            <a:pPr marL="0" indent="0">
              <a:buNone/>
            </a:pPr>
            <a:r>
              <a:rPr lang="ru-RU" sz="2000" dirty="0" smtClean="0"/>
              <a:t>	Оказывается</a:t>
            </a:r>
            <a:r>
              <a:rPr lang="ru-RU" sz="2000" dirty="0"/>
              <a:t>, вмешательство человека в жизнь природы может привести к самым неожиданным последствиям. Меняется облик природы (в данном случае целого материка</a:t>
            </a:r>
            <a:r>
              <a:rPr lang="ru-RU" sz="2000" dirty="0" smtClean="0"/>
              <a:t>).</a:t>
            </a:r>
          </a:p>
          <a:p>
            <a:pPr marL="0" indent="0">
              <a:buNone/>
            </a:pPr>
            <a:r>
              <a:rPr lang="ru-RU" sz="2000" dirty="0"/>
              <a:t>	</a:t>
            </a:r>
            <a:r>
              <a:rPr lang="ru-RU" sz="2000" b="1" dirty="0" smtClean="0"/>
              <a:t>Исторические уроки не прошли даром. Уже в </a:t>
            </a:r>
            <a:r>
              <a:rPr lang="en-US" sz="2000" b="1" dirty="0" smtClean="0"/>
              <a:t>XIX</a:t>
            </a:r>
            <a:r>
              <a:rPr lang="ru-RU" sz="2000" b="1" dirty="0" smtClean="0"/>
              <a:t> в. Был принят закон, запрещающий ввоз диких растений и животных на территорию Австралии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068960"/>
            <a:ext cx="1611660" cy="1062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418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Ответьте на вопросы </a:t>
            </a:r>
            <a:r>
              <a:rPr lang="ru-RU" dirty="0" smtClean="0"/>
              <a:t>теста: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8515672" cy="472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1. Листья этого дерева повёрнуты ребром к солнцу и дают мало тени.</a:t>
            </a:r>
          </a:p>
          <a:p>
            <a:pPr marL="0" indent="0">
              <a:buNone/>
            </a:pPr>
            <a:r>
              <a:rPr lang="ru-RU" sz="2000" dirty="0" smtClean="0"/>
              <a:t>2. Яйцекладущее млекопитающее, похожее на ежа.</a:t>
            </a:r>
          </a:p>
          <a:p>
            <a:pPr marL="0" indent="0">
              <a:buNone/>
            </a:pPr>
            <a:r>
              <a:rPr lang="ru-RU" sz="2000" dirty="0" smtClean="0"/>
              <a:t>3. Дикая австралийская собака.</a:t>
            </a:r>
          </a:p>
          <a:p>
            <a:pPr marL="0" indent="0">
              <a:buNone/>
            </a:pPr>
            <a:r>
              <a:rPr lang="ru-RU" sz="2000" dirty="0" smtClean="0"/>
              <a:t>4. Хвост этой птицы похож на музыкальный инструмент.</a:t>
            </a:r>
          </a:p>
          <a:p>
            <a:pPr marL="0" indent="0">
              <a:buNone/>
            </a:pPr>
            <a:r>
              <a:rPr lang="ru-RU" sz="2000" dirty="0" smtClean="0"/>
              <a:t>5. Очень привередливый в еде медведь.</a:t>
            </a:r>
          </a:p>
          <a:p>
            <a:pPr marL="0" indent="0">
              <a:buNone/>
            </a:pPr>
            <a:r>
              <a:rPr lang="ru-RU" sz="2000" dirty="0" smtClean="0"/>
              <a:t>6. Крупный страус.</a:t>
            </a:r>
          </a:p>
          <a:p>
            <a:pPr marL="0" indent="0">
              <a:buNone/>
            </a:pPr>
            <a:r>
              <a:rPr lang="ru-RU" sz="2000" dirty="0" smtClean="0"/>
              <a:t>7. Низкорослые колючие заросли акации и эвкалипта.</a:t>
            </a:r>
          </a:p>
          <a:p>
            <a:pPr marL="0" indent="0">
              <a:buNone/>
            </a:pPr>
            <a:r>
              <a:rPr lang="ru-RU" sz="2000" dirty="0" smtClean="0"/>
              <a:t>8. Главное сумчатое животное Австралии.</a:t>
            </a:r>
          </a:p>
          <a:p>
            <a:pPr marL="0" indent="0">
              <a:buNone/>
            </a:pPr>
            <a:r>
              <a:rPr lang="ru-RU" sz="2000" dirty="0" smtClean="0"/>
              <a:t>9. Дерево, имеющее длинные корни, а ствол является источником питьевой воды.</a:t>
            </a:r>
          </a:p>
          <a:p>
            <a:pPr marL="0" indent="0">
              <a:buNone/>
            </a:pPr>
            <a:r>
              <a:rPr lang="ru-RU" sz="2000" dirty="0" smtClean="0"/>
              <a:t>10. Домашнее животное, завезённое европейцами и ставшее национальным бедствием</a:t>
            </a:r>
          </a:p>
          <a:p>
            <a:pPr marL="457200" indent="-457200">
              <a:buAutoNum type="arabicPeriod"/>
            </a:pPr>
            <a:endParaRPr lang="ru-RU" sz="2000" dirty="0" smtClean="0"/>
          </a:p>
          <a:p>
            <a:pPr marL="457200" indent="-457200">
              <a:buAutoNum type="arabicPeriod"/>
            </a:pPr>
            <a:endParaRPr lang="ru-RU" sz="2000" dirty="0" smtClean="0"/>
          </a:p>
          <a:p>
            <a:pPr marL="457200" indent="-457200">
              <a:buAutoNum type="arabicPeriod"/>
            </a:pPr>
            <a:endParaRPr lang="ru-RU" sz="2000" dirty="0" smtClean="0"/>
          </a:p>
          <a:p>
            <a:pPr marL="457200" indent="-457200">
              <a:buAutoNum type="arabicPeriod"/>
            </a:pPr>
            <a:endParaRPr lang="ru-RU" sz="2000" dirty="0" smtClean="0"/>
          </a:p>
          <a:p>
            <a:pPr marL="457200" indent="-457200">
              <a:buAutoNum type="arabicPeriod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7488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6675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Ответы: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052737"/>
            <a:ext cx="603041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/>
              <a:t>1. Эвкалипт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2. Ехидна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3. Динго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4. Лира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5. Коала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6. Эму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7. Скрэб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8. Кенгуру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9. Бутылочное дерево</a:t>
            </a:r>
          </a:p>
          <a:p>
            <a:pPr>
              <a:lnSpc>
                <a:spcPct val="150000"/>
              </a:lnSpc>
            </a:pPr>
            <a:r>
              <a:rPr lang="ru-RU" sz="2000" dirty="0" smtClean="0"/>
              <a:t>10. Кролик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9590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Самостоятельная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Выполнить в рабочих тетрадях </a:t>
            </a:r>
            <a:r>
              <a:rPr lang="ru-RU" dirty="0" smtClean="0"/>
              <a:t>задания 2,3,5,6 к параграфу 30.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6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1. Параграф 30.</a:t>
            </a:r>
          </a:p>
          <a:p>
            <a:pPr marL="0" indent="0">
              <a:buNone/>
            </a:pPr>
            <a:r>
              <a:rPr lang="ru-RU" dirty="0" smtClean="0"/>
              <a:t>2. Подготовить ответы на вопросы учебника (стр.238-239)</a:t>
            </a:r>
          </a:p>
          <a:p>
            <a:pPr marL="0" indent="0">
              <a:buNone/>
            </a:pPr>
            <a:r>
              <a:rPr lang="ru-RU" dirty="0" smtClean="0"/>
              <a:t>3. </a:t>
            </a:r>
            <a:r>
              <a:rPr lang="ru-RU" dirty="0"/>
              <a:t>Подготовь сообщение о животном или </a:t>
            </a:r>
            <a:r>
              <a:rPr lang="ru-RU" dirty="0" smtClean="0"/>
              <a:t>растении Австралии, </a:t>
            </a:r>
            <a:r>
              <a:rPr lang="ru-RU" dirty="0"/>
              <a:t>о котором не рассказывалось на уроке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4. Нанести на контурную карту </a:t>
            </a:r>
            <a:r>
              <a:rPr lang="ru-RU" dirty="0" smtClean="0"/>
              <a:t>цветными </a:t>
            </a:r>
            <a:r>
              <a:rPr lang="ru-RU" dirty="0" smtClean="0"/>
              <a:t>карандашами границы природных зон Австралии.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32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Информационные ресурсы: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1. </a:t>
            </a:r>
            <a:r>
              <a:rPr lang="ru-RU" dirty="0" err="1" smtClean="0"/>
              <a:t>Е.М.Домогацких</a:t>
            </a:r>
            <a:r>
              <a:rPr lang="ru-RU" dirty="0" smtClean="0"/>
              <a:t>, </a:t>
            </a:r>
            <a:r>
              <a:rPr lang="ru-RU" dirty="0" err="1" smtClean="0"/>
              <a:t>Н.И.Алексеевский</a:t>
            </a:r>
            <a:r>
              <a:rPr lang="ru-RU" dirty="0" smtClean="0"/>
              <a:t> «География. Материки и океаны», 7 класс, учебник для общеобразовательных учреждений, </a:t>
            </a:r>
            <a:r>
              <a:rPr lang="ru-RU" dirty="0" err="1" smtClean="0"/>
              <a:t>ООО»Русское</a:t>
            </a:r>
            <a:r>
              <a:rPr lang="ru-RU" dirty="0" smtClean="0"/>
              <a:t> слово», 2013 г.</a:t>
            </a:r>
          </a:p>
          <a:p>
            <a:pPr marL="0" indent="0">
              <a:buNone/>
            </a:pPr>
            <a:r>
              <a:rPr lang="ru-RU" dirty="0" smtClean="0"/>
              <a:t>2. </a:t>
            </a:r>
            <a:r>
              <a:rPr lang="ru-RU" dirty="0" err="1" smtClean="0"/>
              <a:t>Н.А.Ниткитина</a:t>
            </a:r>
            <a:r>
              <a:rPr lang="ru-RU" dirty="0" smtClean="0"/>
              <a:t> «Поурочные разработки по географии, 7 класс», «</a:t>
            </a:r>
            <a:r>
              <a:rPr lang="ru-RU" dirty="0" err="1" smtClean="0"/>
              <a:t>Вако</a:t>
            </a:r>
            <a:r>
              <a:rPr lang="ru-RU" dirty="0" smtClean="0"/>
              <a:t>», Москва, 2012 г.</a:t>
            </a:r>
          </a:p>
          <a:p>
            <a:pPr marL="0" indent="0">
              <a:buNone/>
            </a:pPr>
            <a:r>
              <a:rPr lang="ru-RU" dirty="0" smtClean="0"/>
              <a:t>3. </a:t>
            </a:r>
            <a:r>
              <a:rPr lang="en-US" dirty="0" smtClean="0">
                <a:hlinkClick r:id="rId2" action="ppaction://hlinkpres?slideindex=1&amp;slidetitle="/>
              </a:rPr>
              <a:t>http://www/vokrugsveta.ru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4/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4690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7868960" cy="5885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1581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457200"/>
            <a:ext cx="7008068" cy="955576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4000" dirty="0" smtClean="0"/>
              <a:t>Природные зоны Австралии</a:t>
            </a:r>
            <a:br>
              <a:rPr lang="ru-RU" sz="4000" dirty="0" smtClean="0"/>
            </a:br>
            <a:endParaRPr lang="ru-RU" sz="4000" dirty="0" smtClean="0"/>
          </a:p>
        </p:txBody>
      </p:sp>
      <p:pic>
        <p:nvPicPr>
          <p:cNvPr id="6147" name="Picture 4" descr="сканирование0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905000"/>
            <a:ext cx="42672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6705600" y="2209800"/>
            <a:ext cx="2209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800">
                <a:hlinkClick r:id="rId3" action="ppaction://hlinksldjump"/>
              </a:rPr>
              <a:t>Зона саванн и редколесий</a:t>
            </a:r>
            <a:endParaRPr lang="ru-RU" sz="1800"/>
          </a:p>
        </p:txBody>
      </p:sp>
      <p:sp>
        <p:nvSpPr>
          <p:cNvPr id="6149" name="Line 6"/>
          <p:cNvSpPr>
            <a:spLocks noChangeShapeType="1"/>
          </p:cNvSpPr>
          <p:nvPr/>
        </p:nvSpPr>
        <p:spPr bwMode="auto">
          <a:xfrm flipH="1">
            <a:off x="5562600" y="2590800"/>
            <a:ext cx="1143000" cy="457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52400" y="2971800"/>
            <a:ext cx="19050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800" dirty="0">
                <a:hlinkClick r:id="rId4" action="ppaction://hlinksldjump"/>
              </a:rPr>
              <a:t>Зона тропических пустынь</a:t>
            </a:r>
            <a:endParaRPr lang="ru-RU" sz="1800" dirty="0"/>
          </a:p>
        </p:txBody>
      </p:sp>
      <p:sp>
        <p:nvSpPr>
          <p:cNvPr id="6151" name="Line 8"/>
          <p:cNvSpPr>
            <a:spLocks noChangeShapeType="1"/>
          </p:cNvSpPr>
          <p:nvPr/>
        </p:nvSpPr>
        <p:spPr bwMode="auto">
          <a:xfrm>
            <a:off x="1905000" y="3429000"/>
            <a:ext cx="1600200" cy="76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2209800" y="5791200"/>
            <a:ext cx="25908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800">
                <a:hlinkClick r:id="rId5" action="ppaction://hlinksldjump"/>
              </a:rPr>
              <a:t>Зона жестколистных вечнозеленых лесов и кустарников</a:t>
            </a:r>
            <a:endParaRPr lang="ru-RU" sz="1800"/>
          </a:p>
        </p:txBody>
      </p:sp>
      <p:sp>
        <p:nvSpPr>
          <p:cNvPr id="6153" name="Line 10"/>
          <p:cNvSpPr>
            <a:spLocks noChangeShapeType="1"/>
          </p:cNvSpPr>
          <p:nvPr/>
        </p:nvSpPr>
        <p:spPr bwMode="auto">
          <a:xfrm flipH="1" flipV="1">
            <a:off x="2895600" y="4267200"/>
            <a:ext cx="533400" cy="1600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4" name="Line 11"/>
          <p:cNvSpPr>
            <a:spLocks noChangeShapeType="1"/>
          </p:cNvSpPr>
          <p:nvPr/>
        </p:nvSpPr>
        <p:spPr bwMode="auto">
          <a:xfrm flipV="1">
            <a:off x="3429000" y="4876800"/>
            <a:ext cx="1143000" cy="9144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5" name="Line 13"/>
          <p:cNvSpPr>
            <a:spLocks noChangeShapeType="1"/>
          </p:cNvSpPr>
          <p:nvPr/>
        </p:nvSpPr>
        <p:spPr bwMode="auto">
          <a:xfrm flipV="1">
            <a:off x="3429000" y="5334000"/>
            <a:ext cx="1219200" cy="5334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5029200" y="5943600"/>
            <a:ext cx="23622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800">
                <a:hlinkClick r:id="rId6" action="ppaction://hlinksldjump"/>
              </a:rPr>
              <a:t>Зона смешанных и широколиственных лесов</a:t>
            </a:r>
            <a:endParaRPr lang="ru-RU" sz="1800"/>
          </a:p>
        </p:txBody>
      </p:sp>
      <p:sp>
        <p:nvSpPr>
          <p:cNvPr id="6157" name="Line 15"/>
          <p:cNvSpPr>
            <a:spLocks noChangeShapeType="1"/>
          </p:cNvSpPr>
          <p:nvPr/>
        </p:nvSpPr>
        <p:spPr bwMode="auto">
          <a:xfrm flipH="1" flipV="1">
            <a:off x="4648200" y="5486400"/>
            <a:ext cx="990600" cy="5334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6705600" y="4114800"/>
            <a:ext cx="2133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800">
                <a:hlinkClick r:id="rId7" action="ppaction://hlinksldjump"/>
              </a:rPr>
              <a:t>Зона переменно-влажных лесов</a:t>
            </a:r>
            <a:endParaRPr lang="ru-RU" sz="1800"/>
          </a:p>
        </p:txBody>
      </p:sp>
      <p:sp>
        <p:nvSpPr>
          <p:cNvPr id="6159" name="Line 17"/>
          <p:cNvSpPr>
            <a:spLocks noChangeShapeType="1"/>
          </p:cNvSpPr>
          <p:nvPr/>
        </p:nvSpPr>
        <p:spPr bwMode="auto">
          <a:xfrm flipH="1">
            <a:off x="5715000" y="4419600"/>
            <a:ext cx="9906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0" name="AutoShape 1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04800" y="6248400"/>
            <a:ext cx="381000" cy="304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61" name="AutoShape 20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77200" y="6172200"/>
            <a:ext cx="381000" cy="3810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53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7" grpId="0"/>
      <p:bldP spid="20489" grpId="0"/>
      <p:bldP spid="20494" grpId="0"/>
      <p:bldP spid="204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332656"/>
            <a:ext cx="8424936" cy="6048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	</a:t>
            </a:r>
            <a:r>
              <a:rPr lang="ru-RU" dirty="0" smtClean="0"/>
              <a:t>Природные зоны Австралии </a:t>
            </a:r>
            <a:r>
              <a:rPr lang="ru-RU" dirty="0"/>
              <a:t>очень четко сменяются в широтном направлении, то есть с севера на юг. На её территории преобладают тропические пустыни и сухие саванны. Они занимают почти 70% площади материка</a:t>
            </a:r>
            <a:r>
              <a:rPr lang="ru-RU" dirty="0" smtClean="0"/>
              <a:t>. На </a:t>
            </a:r>
            <a:r>
              <a:rPr lang="ru-RU" dirty="0"/>
              <a:t>юге есть участки </a:t>
            </a:r>
            <a:r>
              <a:rPr lang="ru-RU" dirty="0" smtClean="0"/>
              <a:t>субтропиков средиземноморского типа с жестколистными вечнозелёными лесами и кустарниками, </a:t>
            </a:r>
            <a:r>
              <a:rPr lang="ru-RU" dirty="0"/>
              <a:t>а на севере  в условиях субэкваториального климата развиты переменно – влажные леса. </a:t>
            </a:r>
            <a:r>
              <a:rPr lang="ru-RU" dirty="0" smtClean="0"/>
              <a:t>На острове Тасмания зону жестколистных вечнозелёных лесов и кустарников сменяет зона смешанных широколиственных лесов</a:t>
            </a:r>
            <a:r>
              <a:rPr lang="ru-RU" dirty="0" smtClean="0"/>
              <a:t>.                            </a:t>
            </a:r>
            <a:endParaRPr lang="ru-RU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1566" y="4908376"/>
            <a:ext cx="2162921" cy="1791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388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12676"/>
            <a:ext cx="7920880" cy="5940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7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031410" cy="6023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90177506"/>
              </p:ext>
            </p:extLst>
          </p:nvPr>
        </p:nvGraphicFramePr>
        <p:xfrm>
          <a:off x="4483249" y="332656"/>
          <a:ext cx="3905175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6783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7704856" cy="5778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23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38" y="364028"/>
            <a:ext cx="8136904" cy="6102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658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699</TotalTime>
  <Words>1241</Words>
  <Application>Microsoft Office PowerPoint</Application>
  <PresentationFormat>Экран (4:3)</PresentationFormat>
  <Paragraphs>126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Трек</vt:lpstr>
      <vt:lpstr>Особенности природы Австралии</vt:lpstr>
      <vt:lpstr>Цель урока: сформировать знания об особенностях природы Австралии, об основных представителях органического мира континента.   </vt:lpstr>
      <vt:lpstr>План урока:</vt:lpstr>
      <vt:lpstr>Природные зоны Австралии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Ответьте на вопросы теста:</vt:lpstr>
      <vt:lpstr>Ответы: </vt:lpstr>
      <vt:lpstr>Самостоятельная работа</vt:lpstr>
      <vt:lpstr>Домашнее задание:</vt:lpstr>
      <vt:lpstr>Информационные ресурсы: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Ольга</cp:lastModifiedBy>
  <cp:revision>58</cp:revision>
  <dcterms:created xsi:type="dcterms:W3CDTF">2015-01-06T15:48:26Z</dcterms:created>
  <dcterms:modified xsi:type="dcterms:W3CDTF">2015-01-07T13:08:31Z</dcterms:modified>
</cp:coreProperties>
</file>