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8" r:id="rId18"/>
    <p:sldId id="279" r:id="rId19"/>
    <p:sldId id="280" r:id="rId20"/>
    <p:sldId id="275" r:id="rId21"/>
    <p:sldId id="276" r:id="rId22"/>
    <p:sldId id="281" r:id="rId23"/>
    <p:sldId id="277" r:id="rId24"/>
    <p:sldId id="273" r:id="rId25"/>
    <p:sldId id="272" r:id="rId26"/>
    <p:sldId id="274" r:id="rId27"/>
    <p:sldId id="282" r:id="rId2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20000"/>
      </a:spcBef>
      <a:spcAft>
        <a:spcPct val="0"/>
      </a:spcAft>
      <a:buChar char="•"/>
      <a:defRPr sz="3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20000"/>
      </a:spcBef>
      <a:spcAft>
        <a:spcPct val="0"/>
      </a:spcAft>
      <a:buChar char="•"/>
      <a:defRPr sz="3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20000"/>
      </a:spcBef>
      <a:spcAft>
        <a:spcPct val="0"/>
      </a:spcAft>
      <a:buChar char="•"/>
      <a:defRPr sz="3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20000"/>
      </a:spcBef>
      <a:spcAft>
        <a:spcPct val="0"/>
      </a:spcAft>
      <a:buChar char="•"/>
      <a:defRPr sz="3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20000"/>
      </a:spcBef>
      <a:spcAft>
        <a:spcPct val="0"/>
      </a:spcAft>
      <a:buChar char="•"/>
      <a:defRPr sz="3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F66"/>
    <a:srgbClr val="008000"/>
    <a:srgbClr val="00FF00"/>
    <a:srgbClr val="CCFFFF"/>
    <a:srgbClr val="FF33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6929" autoAdjust="0"/>
  </p:normalViewPr>
  <p:slideViewPr>
    <p:cSldViewPr>
      <p:cViewPr varScale="1">
        <p:scale>
          <a:sx n="79" d="100"/>
          <a:sy n="79" d="100"/>
        </p:scale>
        <p:origin x="-110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FontTx/>
              <a:buNone/>
              <a:defRPr sz="1200"/>
            </a:lvl1pPr>
          </a:lstStyle>
          <a:p>
            <a:endParaRPr lang="ru-RU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FontTx/>
              <a:buNone/>
              <a:defRPr sz="1200"/>
            </a:lvl1pPr>
          </a:lstStyle>
          <a:p>
            <a:endParaRPr lang="ru-RU"/>
          </a:p>
        </p:txBody>
      </p:sp>
      <p:sp>
        <p:nvSpPr>
          <p:cNvPr id="460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FontTx/>
              <a:buNone/>
              <a:defRPr sz="1200"/>
            </a:lvl1pPr>
          </a:lstStyle>
          <a:p>
            <a:endParaRPr lang="ru-RU"/>
          </a:p>
        </p:txBody>
      </p:sp>
      <p:sp>
        <p:nvSpPr>
          <p:cNvPr id="460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FontTx/>
              <a:buNone/>
              <a:defRPr sz="1200"/>
            </a:lvl1pPr>
          </a:lstStyle>
          <a:p>
            <a:fld id="{AA62F889-06AF-422F-ACEB-BC1380736CC3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FontTx/>
              <a:buNone/>
              <a:defRPr sz="1200"/>
            </a:lvl1pPr>
          </a:lstStyle>
          <a:p>
            <a:endParaRPr lang="ru-RU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FontTx/>
              <a:buNone/>
              <a:defRPr sz="1200"/>
            </a:lvl1pPr>
          </a:lstStyle>
          <a:p>
            <a:endParaRPr lang="ru-RU"/>
          </a:p>
        </p:txBody>
      </p:sp>
      <p:sp>
        <p:nvSpPr>
          <p:cNvPr id="450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FontTx/>
              <a:buNone/>
              <a:defRPr sz="1200"/>
            </a:lvl1pPr>
          </a:lstStyle>
          <a:p>
            <a:endParaRPr lang="ru-RU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FontTx/>
              <a:buNone/>
              <a:defRPr sz="1200"/>
            </a:lvl1pPr>
          </a:lstStyle>
          <a:p>
            <a:fld id="{47BBDCE6-D29B-4E9D-B97F-34EFA0E6249B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03B42D8-A8B1-4138-9F82-2AD22D34F233}" type="slidenum">
              <a:rPr lang="ru-RU"/>
              <a:pPr/>
              <a:t>1</a:t>
            </a:fld>
            <a:endParaRPr lang="ru-RU"/>
          </a:p>
        </p:txBody>
      </p:sp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C19AE57-EA06-4990-90FF-893282446B36}" type="slidenum">
              <a:rPr lang="ru-RU"/>
              <a:pPr/>
              <a:t>10</a:t>
            </a:fld>
            <a:endParaRPr lang="ru-RU"/>
          </a:p>
        </p:txBody>
      </p:sp>
      <p:sp>
        <p:nvSpPr>
          <p:cNvPr id="56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83E5A23-1226-4BAB-A72B-CBDC7940A7E6}" type="slidenum">
              <a:rPr lang="ru-RU"/>
              <a:pPr/>
              <a:t>11</a:t>
            </a:fld>
            <a:endParaRPr lang="ru-RU"/>
          </a:p>
        </p:txBody>
      </p:sp>
      <p:sp>
        <p:nvSpPr>
          <p:cNvPr id="57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F5CF722-5A4A-413E-8123-A2EEA3F5F051}" type="slidenum">
              <a:rPr lang="ru-RU"/>
              <a:pPr/>
              <a:t>12</a:t>
            </a:fld>
            <a:endParaRPr lang="ru-RU"/>
          </a:p>
        </p:txBody>
      </p:sp>
      <p:sp>
        <p:nvSpPr>
          <p:cNvPr id="58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8D517BE-06DC-4860-8EAA-202F3261E5B9}" type="slidenum">
              <a:rPr lang="ru-RU"/>
              <a:pPr/>
              <a:t>13</a:t>
            </a:fld>
            <a:endParaRPr lang="ru-RU"/>
          </a:p>
        </p:txBody>
      </p:sp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E4BF848-3761-4DF0-9B30-6ABBE6389CE3}" type="slidenum">
              <a:rPr lang="ru-RU"/>
              <a:pPr/>
              <a:t>14</a:t>
            </a:fld>
            <a:endParaRPr lang="ru-RU"/>
          </a:p>
        </p:txBody>
      </p:sp>
      <p:sp>
        <p:nvSpPr>
          <p:cNvPr id="60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EC253E3-F012-4F69-BADA-65E8BBDE56C2}" type="slidenum">
              <a:rPr lang="ru-RU"/>
              <a:pPr/>
              <a:t>15</a:t>
            </a:fld>
            <a:endParaRPr lang="ru-RU"/>
          </a:p>
        </p:txBody>
      </p:sp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168CE57-F312-4B45-B1E7-E4C5E00BBE7C}" type="slidenum">
              <a:rPr lang="ru-RU"/>
              <a:pPr/>
              <a:t>16</a:t>
            </a:fld>
            <a:endParaRPr lang="ru-RU"/>
          </a:p>
        </p:txBody>
      </p:sp>
      <p:sp>
        <p:nvSpPr>
          <p:cNvPr id="62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B1597D6-3BAD-4700-9BA1-B06A9E29FD9C}" type="slidenum">
              <a:rPr lang="ru-RU"/>
              <a:pPr/>
              <a:t>2</a:t>
            </a:fld>
            <a:endParaRPr lang="ru-RU"/>
          </a:p>
        </p:txBody>
      </p:sp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BB8900F-B5EC-4F57-BE0B-CF1CA0D046A0}" type="slidenum">
              <a:rPr lang="ru-RU"/>
              <a:pPr/>
              <a:t>3</a:t>
            </a:fld>
            <a:endParaRPr lang="ru-RU"/>
          </a:p>
        </p:txBody>
      </p:sp>
      <p:sp>
        <p:nvSpPr>
          <p:cNvPr id="49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71B6CE-D1DB-4961-A8DD-42C2FBC9CFAE}" type="slidenum">
              <a:rPr lang="ru-RU"/>
              <a:pPr/>
              <a:t>4</a:t>
            </a:fld>
            <a:endParaRPr lang="ru-RU"/>
          </a:p>
        </p:txBody>
      </p:sp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D14AC94-2137-4344-9F3E-86D85D9595E0}" type="slidenum">
              <a:rPr lang="ru-RU"/>
              <a:pPr/>
              <a:t>5</a:t>
            </a:fld>
            <a:endParaRPr lang="ru-RU"/>
          </a:p>
        </p:txBody>
      </p:sp>
      <p:sp>
        <p:nvSpPr>
          <p:cNvPr id="5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1DD00E9-7379-400C-9E22-38652C7A359B}" type="slidenum">
              <a:rPr lang="ru-RU"/>
              <a:pPr/>
              <a:t>6</a:t>
            </a:fld>
            <a:endParaRPr lang="ru-RU"/>
          </a:p>
        </p:txBody>
      </p:sp>
      <p:sp>
        <p:nvSpPr>
          <p:cNvPr id="52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ADA301E-A2FA-4476-A134-D64D52E4EF04}" type="slidenum">
              <a:rPr lang="ru-RU"/>
              <a:pPr/>
              <a:t>7</a:t>
            </a:fld>
            <a:endParaRPr lang="ru-RU"/>
          </a:p>
        </p:txBody>
      </p:sp>
      <p:sp>
        <p:nvSpPr>
          <p:cNvPr id="53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6358B2D-EE2E-42B3-9B2E-074D5C307FEF}" type="slidenum">
              <a:rPr lang="ru-RU"/>
              <a:pPr/>
              <a:t>8</a:t>
            </a:fld>
            <a:endParaRPr lang="ru-RU"/>
          </a:p>
        </p:txBody>
      </p:sp>
      <p:sp>
        <p:nvSpPr>
          <p:cNvPr id="54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B6D4865-519C-42C8-A263-495B8F57A1A2}" type="slidenum">
              <a:rPr lang="ru-RU"/>
              <a:pPr/>
              <a:t>9</a:t>
            </a:fld>
            <a:endParaRPr lang="ru-RU"/>
          </a:p>
        </p:txBody>
      </p:sp>
      <p:sp>
        <p:nvSpPr>
          <p:cNvPr id="55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0801A1-57B1-4552-A0D5-E35935736B3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258B60-D27E-46A7-8FF4-7C271766A57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2C9C88-8701-4359-B999-608EE1A7ABC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59EB50DE-F753-4D3D-A138-721C5CE9BAA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Заголовок и объект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40FC0BE5-2BD0-4F7B-B865-9D8EA49B329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E4174B2C-0FA4-4383-A002-860A613303C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Заголовок, два объект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FD5BE962-FF33-42B2-A065-04C444F574A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Заголовок, текст и кли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Клип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41EECF25-332F-4B7D-91E4-5CA78BA9CAF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C4016051-45D6-4071-8C74-8559A58FFA5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A2FC4A-9087-4C73-9FA2-419F1C27098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ABCDB6-1E4B-4764-BF70-48181B38A2A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4F92BE-5839-48CD-A9AD-0F5345878F5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6E479E-66D9-4844-B548-5439799DF6A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AE0583-5914-4DB6-9838-41CEB84D0BA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9C4CA8-63A6-4D1A-B2B4-65552A35B0B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25C83D-459B-4DDC-8947-29DD45A445F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DDBC25-B7BE-462B-A9E4-5BED07C76F0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FontTx/>
              <a:buNone/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FontTx/>
              <a:buNone/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FontTx/>
              <a:buNone/>
              <a:defRPr sz="1400"/>
            </a:lvl1pPr>
          </a:lstStyle>
          <a:p>
            <a:fld id="{AF63E5C2-439F-406F-946D-99B820B128A1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116013" y="4941888"/>
            <a:ext cx="7772400" cy="1511300"/>
          </a:xfrm>
        </p:spPr>
        <p:txBody>
          <a:bodyPr/>
          <a:lstStyle/>
          <a:p>
            <a:r>
              <a:rPr lang="ru-RU" sz="3200" b="1" i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Развитие познавательного интереса на уроках географии и истории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u="sng">
                <a:solidFill>
                  <a:srgbClr val="0000FF"/>
                </a:solidFill>
              </a:rPr>
              <a:t>Разбивка на кластеры</a:t>
            </a:r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539750" y="1773238"/>
            <a:ext cx="4038600" cy="4525962"/>
          </a:xfrm>
        </p:spPr>
        <p:txBody>
          <a:bodyPr/>
          <a:lstStyle/>
          <a:p>
            <a:pPr>
              <a:buFontTx/>
              <a:buNone/>
            </a:pPr>
            <a:r>
              <a:rPr lang="ru-RU" sz="1400" i="1" dirty="0">
                <a:solidFill>
                  <a:srgbClr val="0000FF"/>
                </a:solidFill>
              </a:rPr>
              <a:t>       Для начала пишется тема урока на доске или листе бумаги </a:t>
            </a:r>
            <a:r>
              <a:rPr lang="ru-RU" sz="2400" i="1" u="sng" dirty="0">
                <a:solidFill>
                  <a:srgbClr val="FF33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«Золотая Орда и Русь»</a:t>
            </a:r>
          </a:p>
          <a:p>
            <a:pPr>
              <a:buFontTx/>
              <a:buNone/>
            </a:pPr>
            <a:r>
              <a:rPr lang="ru-RU" sz="2400" i="1" dirty="0">
                <a:solidFill>
                  <a:srgbClr val="0000FF"/>
                </a:solidFill>
              </a:rPr>
              <a:t>     </a:t>
            </a:r>
            <a:r>
              <a:rPr lang="ru-RU" sz="1400" i="1" dirty="0">
                <a:solidFill>
                  <a:srgbClr val="0000FF"/>
                </a:solidFill>
              </a:rPr>
              <a:t>Затем появляются идеи-спутники. Когда учащиеся разместят кластеры, прошу их указать, где осталось маловато информации. Если ребята в чем-то не уверены, рядом с кружочками ставится вопросительный знак. Далее при чтении текста прошу учащихся обратить особое внимание </a:t>
            </a:r>
            <a:r>
              <a:rPr lang="ru-RU" sz="1400" i="1" dirty="0" smtClean="0">
                <a:solidFill>
                  <a:srgbClr val="0000FF"/>
                </a:solidFill>
              </a:rPr>
              <a:t>на </a:t>
            </a:r>
            <a:r>
              <a:rPr lang="ru-RU" sz="1400" i="1" dirty="0">
                <a:solidFill>
                  <a:srgbClr val="0000FF"/>
                </a:solidFill>
              </a:rPr>
              <a:t>записи, которые они сделали к теме.</a:t>
            </a:r>
          </a:p>
          <a:p>
            <a:pPr>
              <a:buFontTx/>
              <a:buNone/>
            </a:pPr>
            <a:r>
              <a:rPr lang="ru-RU" sz="1400" i="1" dirty="0">
                <a:solidFill>
                  <a:srgbClr val="0000FF"/>
                </a:solidFill>
              </a:rPr>
              <a:t>       Все новое ребята фиксируют в тетрадь.</a:t>
            </a:r>
            <a:r>
              <a:rPr lang="ru-RU" sz="1400" dirty="0">
                <a:solidFill>
                  <a:srgbClr val="0000FF"/>
                </a:solidFill>
              </a:rPr>
              <a:t> </a:t>
            </a:r>
          </a:p>
        </p:txBody>
      </p:sp>
      <p:pic>
        <p:nvPicPr>
          <p:cNvPr id="27657" name="Picture 9" descr="2031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4643438" y="2424113"/>
            <a:ext cx="4038600" cy="29337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1">
                <a:gamma/>
                <a:shade val="46275"/>
                <a:invGamma/>
              </a:schemeClr>
            </a:gs>
            <a:gs pos="100000">
              <a:schemeClr val="accent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8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60350"/>
            <a:ext cx="8229600" cy="1296988"/>
          </a:xfrm>
        </p:spPr>
        <p:txBody>
          <a:bodyPr/>
          <a:lstStyle/>
          <a:p>
            <a:r>
              <a:rPr lang="ru-RU" sz="2400" b="1" i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Знаем, хотим узнать, узнали</a:t>
            </a:r>
            <a:br>
              <a:rPr lang="ru-RU" sz="2400" b="1" i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2400" u="sng">
                <a:solidFill>
                  <a:srgbClr val="0000FF"/>
                </a:solidFill>
              </a:rPr>
              <a:t/>
            </a:r>
            <a:br>
              <a:rPr lang="ru-RU" sz="2400" u="sng">
                <a:solidFill>
                  <a:srgbClr val="0000FF"/>
                </a:solidFill>
              </a:rPr>
            </a:br>
            <a:r>
              <a:rPr lang="ru-RU" sz="2400" u="sng">
                <a:solidFill>
                  <a:srgbClr val="0000FF"/>
                </a:solidFill>
              </a:rPr>
              <a:t>Тема</a:t>
            </a:r>
            <a:r>
              <a:rPr lang="ru-RU" sz="2400" u="sng"/>
              <a:t> </a:t>
            </a:r>
            <a:r>
              <a:rPr lang="ru-RU" sz="2400" u="sng">
                <a:solidFill>
                  <a:srgbClr val="FF3399"/>
                </a:solidFill>
              </a:rPr>
              <a:t>«Атмосферные осадки»</a:t>
            </a:r>
          </a:p>
        </p:txBody>
      </p:sp>
      <p:graphicFrame>
        <p:nvGraphicFramePr>
          <p:cNvPr id="31772" name="Group 28"/>
          <p:cNvGraphicFramePr>
            <a:graphicFrameLocks noGrp="1"/>
          </p:cNvGraphicFramePr>
          <p:nvPr>
            <p:ph idx="1"/>
          </p:nvPr>
        </p:nvGraphicFramePr>
        <p:xfrm>
          <a:off x="468313" y="1700213"/>
          <a:ext cx="8229600" cy="3868103"/>
        </p:xfrm>
        <a:graphic>
          <a:graphicData uri="http://schemas.openxmlformats.org/drawingml/2006/table">
            <a:tbl>
              <a:tblPr/>
              <a:tblGrid>
                <a:gridCol w="2743200"/>
                <a:gridCol w="2743200"/>
                <a:gridCol w="2743200"/>
              </a:tblGrid>
              <a:tr h="576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cs typeface="Arial" charset="0"/>
                        </a:rPr>
                        <a:t> Знаем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cs typeface="Arial" charset="0"/>
                        </a:rPr>
                        <a:t>Хотим узнать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cs typeface="Arial" charset="0"/>
                        </a:rPr>
                        <a:t>Узнали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749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Виды атмосферных осадков: дождь, снег, иней, роса, гололед, град, изморозь.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Круговорот воды  в природе.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Почему осадки выпадают не из каждого облака?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Почему летом выпадает град?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Как измеряют количество осадков?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Причины, влияющие на количество осадков?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Ветра, каких направлений приносят к нам наибольшее количество осадков?</a:t>
                      </a: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Что такое атмосферные осадки.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Капельки воды в облаке находятся в постоянном движении.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Осадкомер - прибор для измерения количества выпавших осадков.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Причины, влияющие на количество осадков: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Близость территории к морю;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Ветры, преобладающие над территориями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Rectangle 4"/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r>
              <a:rPr lang="ru-RU" sz="3200" b="1" i="1" u="sng">
                <a:solidFill>
                  <a:srgbClr val="0000FF"/>
                </a:solidFill>
              </a:rPr>
              <a:t>Осмысление</a:t>
            </a:r>
          </a:p>
        </p:txBody>
      </p:sp>
      <p:sp>
        <p:nvSpPr>
          <p:cNvPr id="33798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5435600" y="981075"/>
            <a:ext cx="3251200" cy="4525963"/>
          </a:xfrm>
        </p:spPr>
        <p:txBody>
          <a:bodyPr/>
          <a:lstStyle/>
          <a:p>
            <a:pPr>
              <a:buFontTx/>
              <a:buNone/>
            </a:pPr>
            <a:endParaRPr lang="ru-RU" sz="2000"/>
          </a:p>
          <a:p>
            <a:pPr>
              <a:buFontTx/>
              <a:buNone/>
            </a:pPr>
            <a:endParaRPr lang="ru-RU" sz="2000"/>
          </a:p>
          <a:p>
            <a:pPr>
              <a:buFontTx/>
              <a:buNone/>
            </a:pPr>
            <a:endParaRPr lang="ru-RU" sz="2400" b="1" i="1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buFontTx/>
              <a:buNone/>
            </a:pPr>
            <a:r>
              <a:rPr lang="ru-RU" sz="2400" b="1" i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Методические приемы:</a:t>
            </a:r>
          </a:p>
          <a:p>
            <a:pPr>
              <a:buFontTx/>
              <a:buNone/>
            </a:pPr>
            <a:endParaRPr lang="ru-RU" sz="2400" b="1" i="1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r>
              <a:rPr lang="ru-RU" sz="2400" b="1" i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Система маркировки текста</a:t>
            </a:r>
          </a:p>
          <a:p>
            <a:endParaRPr lang="ru-RU" sz="2400" b="1" i="1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r>
              <a:rPr lang="ru-RU" sz="2400" b="1" i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Взаимоопрос</a:t>
            </a:r>
          </a:p>
        </p:txBody>
      </p:sp>
      <p:pic>
        <p:nvPicPr>
          <p:cNvPr id="33803" name="Picture 11" descr="DSCN0698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457200" y="1989138"/>
            <a:ext cx="4330700" cy="3387725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1">
                <a:gamma/>
                <a:shade val="46275"/>
                <a:invGamma/>
              </a:schemeClr>
            </a:gs>
            <a:gs pos="100000">
              <a:schemeClr val="accent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4" name="Rectangle 4"/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r>
              <a:rPr lang="ru-RU" sz="3600" b="1" i="1" u="sng">
                <a:solidFill>
                  <a:srgbClr val="0000FF"/>
                </a:solidFill>
              </a:rPr>
              <a:t>Размышление</a:t>
            </a:r>
          </a:p>
        </p:txBody>
      </p:sp>
      <p:sp>
        <p:nvSpPr>
          <p:cNvPr id="35845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539750" y="1628775"/>
            <a:ext cx="4038600" cy="3992563"/>
          </a:xfrm>
        </p:spPr>
        <p:txBody>
          <a:bodyPr/>
          <a:lstStyle/>
          <a:p>
            <a:pPr>
              <a:buFontTx/>
              <a:buNone/>
            </a:pPr>
            <a:r>
              <a:rPr lang="ru-RU" sz="2000" i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Возврат  к записям в тетради для сравнения своих знаний до и после прочтения текста.</a:t>
            </a:r>
          </a:p>
          <a:p>
            <a:pPr>
              <a:buFontTx/>
              <a:buNone/>
            </a:pPr>
            <a:r>
              <a:rPr lang="ru-RU" sz="2000" i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Возвращение к кластерам для отражения действительного соотношения понятий и идей -так, как это дано в тексте.</a:t>
            </a:r>
          </a:p>
          <a:p>
            <a:pPr>
              <a:buFontTx/>
              <a:buNone/>
            </a:pPr>
            <a:r>
              <a:rPr lang="ru-RU" sz="2000" i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Решение проблемных ситуаций.</a:t>
            </a:r>
          </a:p>
          <a:p>
            <a:pPr>
              <a:buFontTx/>
              <a:buNone/>
            </a:pPr>
            <a:r>
              <a:rPr lang="ru-RU" sz="2000" i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Ответы на вопросы учителя или учащихся.</a:t>
            </a:r>
          </a:p>
          <a:p>
            <a:pPr>
              <a:buFontTx/>
              <a:buNone/>
            </a:pPr>
            <a:endParaRPr lang="ru-RU" sz="2000" i="1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35847" name="Picture 7" descr="DSCN0398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648200" y="1916113"/>
            <a:ext cx="4038600" cy="3817937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i="1" u="sng" dirty="0">
                <a:solidFill>
                  <a:srgbClr val="0000FF"/>
                </a:solidFill>
              </a:rPr>
              <a:t>Другие формы и методы формирования у школьников познавательного интереса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2332038"/>
            <a:ext cx="8229600" cy="4525962"/>
          </a:xfrm>
        </p:spPr>
        <p:txBody>
          <a:bodyPr/>
          <a:lstStyle/>
          <a:p>
            <a:r>
              <a:rPr lang="ru-RU" sz="2000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Комментированное упражнение или определение</a:t>
            </a:r>
          </a:p>
          <a:p>
            <a:r>
              <a:rPr lang="ru-RU" sz="2000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Деление учебного материала на небольшие порции и шаги</a:t>
            </a:r>
          </a:p>
          <a:p>
            <a:r>
              <a:rPr lang="ru-RU" sz="2000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Прием новизны</a:t>
            </a:r>
          </a:p>
          <a:p>
            <a:r>
              <a:rPr lang="ru-RU" sz="2000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Использование способности к </a:t>
            </a:r>
            <a:r>
              <a:rPr lang="ru-RU" sz="2000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сопереживанию</a:t>
            </a:r>
            <a:endParaRPr lang="ru-RU" sz="2000" i="1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r>
              <a:rPr lang="ru-RU" sz="2000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Сравнение общего и отличного</a:t>
            </a:r>
          </a:p>
          <a:p>
            <a:r>
              <a:rPr lang="ru-RU" sz="2000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Различные приемы работы с книгой</a:t>
            </a:r>
          </a:p>
          <a:p>
            <a:r>
              <a:rPr lang="ru-RU" sz="2000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Сообщения, доклады</a:t>
            </a:r>
          </a:p>
          <a:p>
            <a:r>
              <a:rPr lang="ru-RU" sz="2000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Работа с рисунками, таблицами, графиками</a:t>
            </a:r>
          </a:p>
          <a:p>
            <a:pPr>
              <a:buFontTx/>
              <a:buNone/>
            </a:pPr>
            <a:endParaRPr lang="ru-RU" sz="2000" i="1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endParaRPr lang="ru-RU" sz="20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20" name="Rectangle 8"/>
          <p:cNvSpPr>
            <a:spLocks noGrp="1" noChangeArrowheads="1"/>
          </p:cNvSpPr>
          <p:nvPr>
            <p:ph type="title" sz="quarter"/>
          </p:nvPr>
        </p:nvSpPr>
        <p:spPr/>
        <p:txBody>
          <a:bodyPr/>
          <a:lstStyle/>
          <a:p>
            <a:r>
              <a:rPr lang="ru-RU" sz="16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Большое значение в развитии познавательного интереса на уроках географии и истории играет: а) работа с натуральными объектами, б) географическими и историческими картами, в) ИКТ, г) проведение опытов, д) изучение исторических документов, е) исследовательская работа, ж) проектная работа.</a:t>
            </a:r>
            <a:r>
              <a:rPr lang="ru-RU" sz="1600">
                <a:solidFill>
                  <a:srgbClr val="0000FF"/>
                </a:solidFill>
              </a:rPr>
              <a:t> </a:t>
            </a:r>
          </a:p>
        </p:txBody>
      </p:sp>
      <p:pic>
        <p:nvPicPr>
          <p:cNvPr id="38937" name="Picture 25" descr="DSCN070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print"/>
          <a:srcRect/>
          <a:stretch>
            <a:fillRect/>
          </a:stretch>
        </p:blipFill>
        <p:spPr>
          <a:xfrm rot="21119948">
            <a:off x="611188" y="1557338"/>
            <a:ext cx="2914650" cy="2185987"/>
          </a:xfrm>
          <a:noFill/>
          <a:ln/>
        </p:spPr>
      </p:pic>
      <p:pic>
        <p:nvPicPr>
          <p:cNvPr id="38925" name="Picture 13" descr="DSCN070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5" cstate="print"/>
          <a:srcRect/>
          <a:stretch>
            <a:fillRect/>
          </a:stretch>
        </p:blipFill>
        <p:spPr>
          <a:xfrm rot="571018">
            <a:off x="5003800" y="1700213"/>
            <a:ext cx="2914650" cy="2185987"/>
          </a:xfrm>
          <a:noFill/>
          <a:ln/>
        </p:spPr>
      </p:pic>
      <p:pic>
        <p:nvPicPr>
          <p:cNvPr id="38941" name="Picture 29" descr="DSCN072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6" cstate="print"/>
          <a:srcRect/>
          <a:stretch>
            <a:fillRect/>
          </a:stretch>
        </p:blipFill>
        <p:spPr>
          <a:xfrm rot="708036">
            <a:off x="5076825" y="4221163"/>
            <a:ext cx="2916238" cy="2187575"/>
          </a:xfrm>
          <a:noFill/>
          <a:ln/>
        </p:spPr>
      </p:pic>
      <p:pic>
        <p:nvPicPr>
          <p:cNvPr id="38943" name="Picture 31" descr="DSCN0713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7" cstate="print"/>
          <a:srcRect/>
          <a:stretch>
            <a:fillRect/>
          </a:stretch>
        </p:blipFill>
        <p:spPr>
          <a:xfrm rot="20897062">
            <a:off x="1187450" y="4149725"/>
            <a:ext cx="2916238" cy="2187575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1"/>
            </a:gs>
            <a:gs pos="100000">
              <a:schemeClr val="accent1">
                <a:gamma/>
                <a:shade val="46275"/>
                <a:invGamma/>
              </a:schemeClr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i="1" u="sng">
                <a:solidFill>
                  <a:srgbClr val="0000FF"/>
                </a:solidFill>
              </a:rPr>
              <a:t>Развитию познавательного интереса способствуют уроки и мероприятия проводимые в нетрадиционной форме.</a:t>
            </a:r>
          </a:p>
        </p:txBody>
      </p:sp>
      <p:sp>
        <p:nvSpPr>
          <p:cNvPr id="43013" name="Rectangle 5"/>
          <p:cNvSpPr>
            <a:spLocks noGrp="1" noChangeArrowheads="1"/>
          </p:cNvSpPr>
          <p:nvPr>
            <p:ph sz="half" idx="1"/>
          </p:nvPr>
        </p:nvSpPr>
        <p:spPr>
          <a:xfrm>
            <a:off x="457200" y="2357430"/>
            <a:ext cx="7829576" cy="3768733"/>
          </a:xfrm>
        </p:spPr>
        <p:txBody>
          <a:bodyPr/>
          <a:lstStyle/>
          <a:p>
            <a:r>
              <a:rPr lang="ru-RU" sz="2800" dirty="0" smtClean="0"/>
              <a:t>Путешествие</a:t>
            </a:r>
          </a:p>
          <a:p>
            <a:r>
              <a:rPr lang="ru-RU" sz="2800" dirty="0" smtClean="0"/>
              <a:t>Рекламное агентство</a:t>
            </a:r>
          </a:p>
          <a:p>
            <a:r>
              <a:rPr lang="ru-RU" sz="2800" dirty="0" smtClean="0"/>
              <a:t>Средневековый рынок</a:t>
            </a:r>
          </a:p>
          <a:p>
            <a:r>
              <a:rPr lang="ru-RU" sz="2800" dirty="0" smtClean="0"/>
              <a:t>Алтай- вчера, сегодня, завтра.</a:t>
            </a:r>
          </a:p>
          <a:p>
            <a:r>
              <a:rPr lang="ru-RU" sz="2800" dirty="0" smtClean="0"/>
              <a:t>Путешествие в прошлое</a:t>
            </a:r>
          </a:p>
          <a:p>
            <a:r>
              <a:rPr lang="ru-RU" sz="2800" dirty="0" smtClean="0"/>
              <a:t>Фестиваль «По странам и континентам»</a:t>
            </a:r>
            <a:endParaRPr lang="ru-RU" sz="2800" dirty="0"/>
          </a:p>
        </p:txBody>
      </p:sp>
      <p:sp>
        <p:nvSpPr>
          <p:cNvPr id="43014" name="Rectangle 6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ru-RU" sz="2800" dirty="0">
                <a:solidFill>
                  <a:srgbClr val="0000FF"/>
                </a:solidFill>
              </a:rPr>
              <a:t>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42910" y="5715000"/>
            <a:ext cx="8229600" cy="1143000"/>
          </a:xfrm>
        </p:spPr>
        <p:txBody>
          <a:bodyPr/>
          <a:lstStyle/>
          <a:p>
            <a:r>
              <a:rPr lang="ru-RU" sz="2800" dirty="0" smtClean="0">
                <a:solidFill>
                  <a:srgbClr val="0000FF"/>
                </a:solidFill>
              </a:rPr>
              <a:t>Средневековый рынок</a:t>
            </a:r>
            <a:endParaRPr lang="ru-RU" sz="28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u="sng">
                <a:solidFill>
                  <a:srgbClr val="0000FF"/>
                </a:solidFill>
              </a:rPr>
              <a:t>Любая деятельность человека имеет определенную цель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420938"/>
            <a:ext cx="8229600" cy="3705225"/>
          </a:xfrm>
        </p:spPr>
        <p:txBody>
          <a:bodyPr/>
          <a:lstStyle/>
          <a:p>
            <a:r>
              <a:rPr lang="ru-RU" sz="2000" b="1" i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Основной целью моей работы по активизации познавательной деятельности учащихся я выделила развитие их творческих способностей.</a:t>
            </a:r>
          </a:p>
          <a:p>
            <a:r>
              <a:rPr lang="ru-RU" sz="2000" b="1" i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Достижение этой цели позволяет решить многие задачи обучения: обеспечить прочные и осознанные знания изучаемого материала, подготовить учащихся к умению самостоятельно пополнять знания, применять полученные знания  в жизни, творчески подходить к решению задач.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>
                <a:solidFill>
                  <a:schemeClr val="bg1"/>
                </a:solidFill>
              </a:rPr>
              <a:t>Фестиваль «По странам и континентам»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72132" y="5429264"/>
            <a:ext cx="2967030" cy="739749"/>
          </a:xfrm>
        </p:spPr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Шотландия </a:t>
            </a:r>
            <a:endParaRPr lang="ru-RU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429256" y="5572140"/>
            <a:ext cx="3257544" cy="554023"/>
          </a:xfrm>
        </p:spPr>
        <p:txBody>
          <a:bodyPr/>
          <a:lstStyle/>
          <a:p>
            <a:r>
              <a:rPr lang="ru-RU" sz="2800" dirty="0" smtClean="0">
                <a:solidFill>
                  <a:srgbClr val="0000FF"/>
                </a:solidFill>
              </a:rPr>
              <a:t>Молдавия</a:t>
            </a:r>
            <a:endParaRPr lang="ru-RU" sz="28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DSCN1107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457200" y="3857628"/>
            <a:ext cx="2328850" cy="2571768"/>
          </a:xfrm>
        </p:spPr>
      </p:pic>
      <p:sp>
        <p:nvSpPr>
          <p:cNvPr id="6" name="Прямоугольник 5"/>
          <p:cNvSpPr/>
          <p:nvPr/>
        </p:nvSpPr>
        <p:spPr>
          <a:xfrm>
            <a:off x="3071802" y="5357826"/>
            <a:ext cx="564357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  <a:buNone/>
            </a:pPr>
            <a:r>
              <a:rPr lang="ru-RU" sz="2000" kern="0" dirty="0" smtClean="0">
                <a:solidFill>
                  <a:srgbClr val="0000FF"/>
                </a:solidFill>
                <a:latin typeface="Arial"/>
                <a:ea typeface="+mj-ea"/>
                <a:cs typeface="Arial"/>
              </a:rPr>
              <a:t>Наиболее популярной учебной деятельностью на моих уроках являются сообщения и проекты приготовленные учащимися</a:t>
            </a:r>
            <a:endParaRPr lang="ru-RU" sz="2000" kern="0" dirty="0">
              <a:solidFill>
                <a:srgbClr val="0000FF"/>
              </a:solidFill>
              <a:latin typeface="Arial"/>
              <a:ea typeface="+mj-ea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14282" y="2857472"/>
            <a:ext cx="4038600" cy="4000528"/>
          </a:xfrm>
        </p:spPr>
        <p:txBody>
          <a:bodyPr/>
          <a:lstStyle/>
          <a:p>
            <a:r>
              <a:rPr lang="ru-RU" sz="1800" dirty="0" smtClean="0">
                <a:solidFill>
                  <a:schemeClr val="bg1"/>
                </a:solidFill>
              </a:rPr>
              <a:t>Разнообразные формы и методы учебных занятий дают возможность: выявить способности каждого учащегося, вызвать интерес к предмету, укрепить сотрудничество учителя и учащегося, ученику стать активным участником учебного процесса, научиться отстаивать свое мнение, суждение, сопереживать друг за друга, усваивать материал непосредственно на уроке.</a:t>
            </a:r>
            <a:endParaRPr lang="ru-RU" sz="1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i="1" u="sng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Все способности человека развиваются в процессе деятельности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4076700"/>
            <a:ext cx="8229600" cy="2952750"/>
          </a:xfrm>
          <a:noFill/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 sz="2800" b="1" i="1" dirty="0">
                <a:solidFill>
                  <a:srgbClr val="FFFF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</a:t>
            </a:r>
            <a:r>
              <a:rPr lang="ru-RU" sz="2000" i="1" dirty="0">
                <a:solidFill>
                  <a:srgbClr val="FFFF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Нет другого пути развития познавательных способностей учащихся, кроме организации их активной деятельности. Умелое применение приемов и методов, обеспечивающих активность учащегося в обучении, их способность в учебном познавании, является средством развития познавательных способностей обучаемых. Но, применяя те или иные методы и приемы активизации, я всегда учитываю имеющийся уровень развития познавательных способностей учащегося.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4"/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r>
              <a:rPr lang="ru-RU" sz="3200" u="sng">
                <a:solidFill>
                  <a:srgbClr val="0000FF"/>
                </a:solidFill>
              </a:rPr>
              <a:t>Развитие познавательных способностей учащихся- длительный процесс</a:t>
            </a:r>
          </a:p>
        </p:txBody>
      </p:sp>
      <p:sp>
        <p:nvSpPr>
          <p:cNvPr id="12293" name="Rectangle 5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buFontTx/>
              <a:buNone/>
            </a:pPr>
            <a:endParaRPr lang="ru-RU" sz="1800"/>
          </a:p>
          <a:p>
            <a:pPr>
              <a:buFontTx/>
              <a:buNone/>
            </a:pPr>
            <a:endParaRPr lang="ru-RU" sz="1800"/>
          </a:p>
          <a:p>
            <a:pPr>
              <a:buFontTx/>
              <a:buNone/>
            </a:pPr>
            <a:r>
              <a:rPr lang="ru-RU" sz="1800" b="1" i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 </a:t>
            </a:r>
          </a:p>
          <a:p>
            <a:pPr>
              <a:buFontTx/>
              <a:buNone/>
            </a:pPr>
            <a:r>
              <a:rPr lang="ru-RU" sz="1800" b="1" i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Система моей работы по активизации познавательной деятельности школьников строилась с учетом постепенного, планомерного и целенаправленного достижения желаемой цели- развитие познавательных творческих способностей учащихся.</a:t>
            </a:r>
          </a:p>
        </p:txBody>
      </p:sp>
      <p:pic>
        <p:nvPicPr>
          <p:cNvPr id="12295" name="Picture 7" descr="DSCN0469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4932363" y="1628775"/>
            <a:ext cx="3743325" cy="424815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                </a:t>
            </a:r>
            <a:r>
              <a:rPr lang="ru-RU" b="1" i="1" u="sng">
                <a:solidFill>
                  <a:srgbClr val="0000FF"/>
                </a:solidFill>
              </a:rPr>
              <a:t>Цель работы: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468313" y="4292600"/>
            <a:ext cx="8229600" cy="2187575"/>
          </a:xfrm>
        </p:spPr>
        <p:txBody>
          <a:bodyPr/>
          <a:lstStyle/>
          <a:p>
            <a:endParaRPr lang="ru-RU" sz="1800"/>
          </a:p>
          <a:p>
            <a:endParaRPr lang="ru-RU" sz="1800"/>
          </a:p>
          <a:p>
            <a:pPr>
              <a:buFontTx/>
              <a:buNone/>
            </a:pPr>
            <a:r>
              <a:rPr lang="ru-RU" sz="1800">
                <a:solidFill>
                  <a:srgbClr val="0000FF"/>
                </a:solidFill>
              </a:rPr>
              <a:t>       </a:t>
            </a:r>
            <a:r>
              <a:rPr lang="ru-RU" sz="1800" b="1" i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Показать, что интерес учащегося к познанию нового, творческое решение научных, жизненных проблем - венец учебной работы школы, а систематическое решение познавательных разнотипных задач- средство достижений этой цели.</a:t>
            </a:r>
          </a:p>
        </p:txBody>
      </p:sp>
      <p:pic>
        <p:nvPicPr>
          <p:cNvPr id="14350" name="Picture 14" descr="DSCN0397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print"/>
          <a:srcRect/>
          <a:stretch>
            <a:fillRect/>
          </a:stretch>
        </p:blipFill>
        <p:spPr>
          <a:xfrm rot="1366769">
            <a:off x="5989638" y="1439863"/>
            <a:ext cx="2692400" cy="2160587"/>
          </a:xfrm>
          <a:noFill/>
          <a:ln/>
        </p:spPr>
      </p:pic>
      <p:pic>
        <p:nvPicPr>
          <p:cNvPr id="14351" name="Picture 15" descr="DSCN070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-833880">
            <a:off x="395288" y="836613"/>
            <a:ext cx="2879725" cy="2232025"/>
          </a:xfrm>
          <a:prstGeom prst="rect">
            <a:avLst/>
          </a:prstGeom>
          <a:noFill/>
        </p:spPr>
      </p:pic>
      <p:pic>
        <p:nvPicPr>
          <p:cNvPr id="14352" name="Picture 16" descr="DSCN072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03575" y="2060575"/>
            <a:ext cx="2808288" cy="2362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u="sng">
                <a:solidFill>
                  <a:srgbClr val="0000FF"/>
                </a:solidFill>
              </a:rPr>
              <a:t>Главные задачи:</a:t>
            </a:r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787900" y="1844675"/>
            <a:ext cx="4038600" cy="4525963"/>
          </a:xfrm>
        </p:spPr>
        <p:txBody>
          <a:bodyPr/>
          <a:lstStyle/>
          <a:p>
            <a:r>
              <a:rPr lang="ru-RU" sz="2800" b="1" i="1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ru-RU" sz="1800" b="1" i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показать, что познавательный интерес ведет к созданию разнообразных способов решения задач, новых средств поиска знаний;</a:t>
            </a:r>
          </a:p>
          <a:p>
            <a:r>
              <a:rPr lang="ru-RU" sz="1800" b="1" i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рассмотреть основные приемы и методы, пробуждающие у учащихся интерес к изучению географии и истории, которые можно применять на различных этапах урока, раскрыть их сущность.</a:t>
            </a:r>
          </a:p>
          <a:p>
            <a:endParaRPr lang="ru-RU" sz="1800" b="1" i="1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16391" name="Picture 7" descr="DSCN0670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457200" y="1844675"/>
            <a:ext cx="4038600" cy="4105275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u="sng">
                <a:solidFill>
                  <a:srgbClr val="0000FF"/>
                </a:solidFill>
              </a:rPr>
              <a:t>Познавательный интерес как способ формирования любви к предмету</a:t>
            </a:r>
          </a:p>
        </p:txBody>
      </p:sp>
      <p:sp>
        <p:nvSpPr>
          <p:cNvPr id="18439" name="Rectangle 7"/>
          <p:cNvSpPr>
            <a:spLocks noGrp="1" noChangeArrowheads="1"/>
          </p:cNvSpPr>
          <p:nvPr>
            <p:ph type="body" sz="half" idx="3"/>
          </p:nvPr>
        </p:nvSpPr>
        <p:spPr>
          <a:xfrm>
            <a:off x="4787900" y="1700213"/>
            <a:ext cx="4038600" cy="4525962"/>
          </a:xfrm>
        </p:spPr>
        <p:txBody>
          <a:bodyPr/>
          <a:lstStyle/>
          <a:p>
            <a:r>
              <a:rPr lang="ru-RU" sz="14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Вопросы ученика, обращенные к учителю, более всего указывают на познавательный интерес. Самостоятельно заданный вопрос выражает поиск, активное стремление найти первопричину.</a:t>
            </a:r>
          </a:p>
          <a:p>
            <a:r>
              <a:rPr lang="ru-RU" sz="14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Стремление ученика по собственному желанию участвовать в деятельности, в обсуждении поднятых на уроках вопросов, в дополнениях, поправках ответов товарищей, в желании высказать свою точку зрения.</a:t>
            </a:r>
          </a:p>
          <a:p>
            <a:r>
              <a:rPr lang="ru-RU" sz="14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Активное оперирование приобретенным багажом знаний и умений.</a:t>
            </a:r>
          </a:p>
          <a:p>
            <a:r>
              <a:rPr lang="ru-RU" sz="14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Стремление поделиться с другими новой свежей информацией, почерпнутой из различных источников за пределами обучения</a:t>
            </a:r>
          </a:p>
        </p:txBody>
      </p:sp>
      <p:pic>
        <p:nvPicPr>
          <p:cNvPr id="18440" name="Picture 8" descr="DSCN0671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684213" y="1412875"/>
            <a:ext cx="3816350" cy="2373313"/>
          </a:xfrm>
          <a:noFill/>
          <a:ln/>
        </p:spPr>
      </p:pic>
      <p:pic>
        <p:nvPicPr>
          <p:cNvPr id="18441" name="Picture 9" descr="DSCN0808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5" cstate="print"/>
          <a:srcRect/>
          <a:stretch>
            <a:fillRect/>
          </a:stretch>
        </p:blipFill>
        <p:spPr>
          <a:xfrm rot="21033900">
            <a:off x="611188" y="3933825"/>
            <a:ext cx="3673475" cy="2187575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6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i="1" u="sng">
                <a:solidFill>
                  <a:srgbClr val="0000FF"/>
                </a:solidFill>
              </a:rPr>
              <a:t>Формы и методы формирования у школьников познавательного интереса</a:t>
            </a:r>
          </a:p>
        </p:txBody>
      </p:sp>
      <p:sp>
        <p:nvSpPr>
          <p:cNvPr id="20487" name="Rectangle 7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ru-RU" sz="2000">
                <a:solidFill>
                  <a:srgbClr val="FF33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Вызов-осмысление-размышление</a:t>
            </a:r>
          </a:p>
          <a:p>
            <a:endParaRPr lang="ru-RU" sz="2000">
              <a:solidFill>
                <a:srgbClr val="FF3399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endParaRPr lang="ru-RU" sz="200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>
              <a:buFontTx/>
              <a:buNone/>
            </a:pPr>
            <a:r>
              <a:rPr lang="ru-RU" sz="2400">
                <a:solidFill>
                  <a:srgbClr val="FF33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Вызов:</a:t>
            </a:r>
          </a:p>
          <a:p>
            <a:pPr>
              <a:buFontTx/>
              <a:buNone/>
            </a:pPr>
            <a:endParaRPr lang="ru-RU" sz="2400">
              <a:solidFill>
                <a:srgbClr val="FF3399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buFontTx/>
              <a:buNone/>
            </a:pPr>
            <a:r>
              <a:rPr lang="ru-RU" sz="180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Парная мозговая атака</a:t>
            </a:r>
          </a:p>
          <a:p>
            <a:pPr>
              <a:buFontTx/>
              <a:buNone/>
            </a:pPr>
            <a:r>
              <a:rPr lang="ru-RU" sz="180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Лобное место</a:t>
            </a:r>
          </a:p>
          <a:p>
            <a:pPr>
              <a:buFontTx/>
              <a:buNone/>
            </a:pPr>
            <a:r>
              <a:rPr lang="ru-RU" sz="180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Ключевые термины</a:t>
            </a:r>
          </a:p>
          <a:p>
            <a:pPr>
              <a:buFontTx/>
              <a:buNone/>
            </a:pPr>
            <a:r>
              <a:rPr lang="ru-RU" sz="180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Разбивка на кластеры (блоки идей)</a:t>
            </a:r>
          </a:p>
          <a:p>
            <a:pPr>
              <a:buFontTx/>
              <a:buNone/>
            </a:pPr>
            <a:r>
              <a:rPr lang="ru-RU" sz="180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Знаем, хотим узнать, узнаем</a:t>
            </a:r>
          </a:p>
          <a:p>
            <a:endParaRPr lang="ru-RU" sz="180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20489" name="Picture 9" descr="DSCN0701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4648200" y="1773238"/>
            <a:ext cx="4038600" cy="403225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i="1" u="sng">
                <a:solidFill>
                  <a:srgbClr val="0000FF"/>
                </a:solidFill>
              </a:rPr>
              <a:t>Ключевые термины</a:t>
            </a:r>
          </a:p>
        </p:txBody>
      </p:sp>
      <p:sp>
        <p:nvSpPr>
          <p:cNvPr id="25606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572000" y="2565400"/>
            <a:ext cx="4038600" cy="4525963"/>
          </a:xfrm>
        </p:spPr>
        <p:txBody>
          <a:bodyPr/>
          <a:lstStyle/>
          <a:p>
            <a:pPr>
              <a:buFontTx/>
              <a:buNone/>
            </a:pPr>
            <a:r>
              <a:rPr lang="ru-RU" sz="1800"/>
              <a:t>      </a:t>
            </a:r>
            <a:r>
              <a:rPr lang="ru-RU" sz="18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Выбираю из текста 4-5 ключевых слов, которые выписываются на доску. Ребята предполагают, как эти термины будут применяться при изучении темы</a:t>
            </a:r>
            <a:r>
              <a:rPr lang="ru-RU" sz="1800" b="1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ru-RU" sz="1800" b="1">
                <a:solidFill>
                  <a:srgbClr val="FF33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«Западная Сибирь»</a:t>
            </a:r>
            <a:r>
              <a:rPr lang="ru-RU" sz="1800" b="1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</a:p>
        </p:txBody>
      </p:sp>
      <p:pic>
        <p:nvPicPr>
          <p:cNvPr id="25607" name="Picture 7" descr="2032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755650" y="1557338"/>
            <a:ext cx="3287713" cy="4525962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ru-RU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ru-RU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374</TotalTime>
  <Words>868</Words>
  <Application>Microsoft Office PowerPoint</Application>
  <PresentationFormat>Экран (4:3)</PresentationFormat>
  <Paragraphs>111</Paragraphs>
  <Slides>27</Slides>
  <Notes>16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Оформление по умолчанию</vt:lpstr>
      <vt:lpstr>Развитие познавательного интереса на уроках географии и истории</vt:lpstr>
      <vt:lpstr>Любая деятельность человека имеет определенную цель</vt:lpstr>
      <vt:lpstr>Все способности человека развиваются в процессе деятельности</vt:lpstr>
      <vt:lpstr>Развитие познавательных способностей учащихся- длительный процесс</vt:lpstr>
      <vt:lpstr>                Цель работы:</vt:lpstr>
      <vt:lpstr>Главные задачи:</vt:lpstr>
      <vt:lpstr>Познавательный интерес как способ формирования любви к предмету</vt:lpstr>
      <vt:lpstr>Формы и методы формирования у школьников познавательного интереса</vt:lpstr>
      <vt:lpstr>Ключевые термины</vt:lpstr>
      <vt:lpstr>Разбивка на кластеры</vt:lpstr>
      <vt:lpstr>Знаем, хотим узнать, узнали  Тема «Атмосферные осадки»</vt:lpstr>
      <vt:lpstr>Осмысление</vt:lpstr>
      <vt:lpstr>Размышление</vt:lpstr>
      <vt:lpstr>Другие формы и методы формирования у школьников познавательного интереса</vt:lpstr>
      <vt:lpstr>Большое значение в развитии познавательного интереса на уроках географии и истории играет: а) работа с натуральными объектами, б) географическими и историческими картами, в) ИКТ, г) проведение опытов, д) изучение исторических документов, е) исследовательская работа, ж) проектная работа. </vt:lpstr>
      <vt:lpstr>Развитию познавательного интереса способствуют уроки и мероприятия проводимые в нетрадиционной форме.</vt:lpstr>
      <vt:lpstr>Средневековый рынок</vt:lpstr>
      <vt:lpstr>Слайд 18</vt:lpstr>
      <vt:lpstr>Слайд 19</vt:lpstr>
      <vt:lpstr>Фестиваль «По странам и континентам»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</vt:vector>
  </TitlesOfParts>
  <Company>DNA Project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Развитие познавательного интереса на уроках географии и истории</dc:title>
  <dc:creator>DNA7 X86</dc:creator>
  <cp:lastModifiedBy>Admin</cp:lastModifiedBy>
  <cp:revision>9</cp:revision>
  <dcterms:created xsi:type="dcterms:W3CDTF">2010-04-05T11:50:20Z</dcterms:created>
  <dcterms:modified xsi:type="dcterms:W3CDTF">2011-11-27T16:03:58Z</dcterms:modified>
</cp:coreProperties>
</file>