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7" r:id="rId9"/>
    <p:sldId id="263" r:id="rId10"/>
    <p:sldId id="268" r:id="rId11"/>
    <p:sldId id="264" r:id="rId12"/>
    <p:sldId id="269" r:id="rId13"/>
    <p:sldId id="265" r:id="rId14"/>
    <p:sldId id="270" r:id="rId15"/>
    <p:sldId id="273" r:id="rId16"/>
    <p:sldId id="266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56623-AFDF-451C-B90C-5350F4181519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E192-C295-4E76-939E-2117AB9A8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56623-AFDF-451C-B90C-5350F4181519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E192-C295-4E76-939E-2117AB9A8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56623-AFDF-451C-B90C-5350F4181519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E192-C295-4E76-939E-2117AB9A8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56623-AFDF-451C-B90C-5350F4181519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E192-C295-4E76-939E-2117AB9A8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56623-AFDF-451C-B90C-5350F4181519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E192-C295-4E76-939E-2117AB9A8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56623-AFDF-451C-B90C-5350F4181519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E192-C295-4E76-939E-2117AB9A8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56623-AFDF-451C-B90C-5350F4181519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E192-C295-4E76-939E-2117AB9A8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56623-AFDF-451C-B90C-5350F4181519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E192-C295-4E76-939E-2117AB9A8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56623-AFDF-451C-B90C-5350F4181519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E192-C295-4E76-939E-2117AB9A8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56623-AFDF-451C-B90C-5350F4181519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E192-C295-4E76-939E-2117AB9A8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56623-AFDF-451C-B90C-5350F4181519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AE192-C295-4E76-939E-2117AB9A8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56623-AFDF-451C-B90C-5350F4181519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AE192-C295-4E76-939E-2117AB9A8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548680"/>
            <a:ext cx="614366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урока:</a:t>
            </a:r>
            <a:r>
              <a:rPr lang="ru-RU" sz="8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8000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339752" y="1500174"/>
            <a:ext cx="4681830" cy="5035489"/>
            <a:chOff x="2339752" y="1500174"/>
            <a:chExt cx="4681830" cy="503548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39752" y="2780928"/>
              <a:ext cx="4681830" cy="3754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3143240" y="1500174"/>
              <a:ext cx="321471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i="1" u="sng" dirty="0" smtClean="0">
                  <a:solidFill>
                    <a:schemeClr val="tx2">
                      <a:satMod val="13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РЕКИ</a:t>
              </a:r>
              <a:endParaRPr lang="ru-RU" sz="8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260648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Река может начинаться из</a:t>
            </a:r>
            <a:r>
              <a:rPr lang="ru-RU" sz="3600" b="1" dirty="0" smtClean="0"/>
              <a:t>: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908720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Родника…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16216" y="908720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Озера...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6357950" y="1412776"/>
            <a:ext cx="2643206" cy="3202152"/>
            <a:chOff x="6357950" y="1412776"/>
            <a:chExt cx="2643206" cy="3202152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516216" y="1412776"/>
              <a:ext cx="2104756" cy="280831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6357950" y="4214818"/>
              <a:ext cx="26432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Рис. 3 Исток р. Ангара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347864" y="980728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Болота…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3286116" y="1571612"/>
            <a:ext cx="2952328" cy="2471812"/>
            <a:chOff x="3286116" y="1571612"/>
            <a:chExt cx="2952328" cy="2471812"/>
          </a:xfrm>
        </p:grpSpPr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86116" y="1571612"/>
              <a:ext cx="2952328" cy="205555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3357554" y="3643314"/>
              <a:ext cx="28575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Рис. 2 Исток р. Москва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428860" y="3929066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Гор…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1614542" y="4365104"/>
            <a:ext cx="3600400" cy="2272318"/>
            <a:chOff x="1614542" y="4365104"/>
            <a:chExt cx="3600400" cy="2272318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14542" y="4365104"/>
              <a:ext cx="3600400" cy="1898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2121448" y="6237312"/>
              <a:ext cx="27363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Рис. 4 Исток р. Терек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214282" y="1571613"/>
            <a:ext cx="2904585" cy="2328935"/>
            <a:chOff x="214282" y="1571613"/>
            <a:chExt cx="2904585" cy="2328935"/>
          </a:xfrm>
        </p:grpSpPr>
        <p:sp>
          <p:nvSpPr>
            <p:cNvPr id="3" name="TextBox 2"/>
            <p:cNvSpPr txBox="1"/>
            <p:nvPr/>
          </p:nvSpPr>
          <p:spPr>
            <a:xfrm>
              <a:off x="467544" y="3500438"/>
              <a:ext cx="25328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Рис.1 Исток  р. Ока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8194" name="Picture 2" descr="http://pics.livejournal.com/alan666def/pic/000qec97/s640x64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4282" y="1571613"/>
              <a:ext cx="2904585" cy="192882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571480"/>
            <a:ext cx="642942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место впадения реки</a:t>
            </a:r>
          </a:p>
          <a:p>
            <a:endParaRPr lang="ru-RU" dirty="0"/>
          </a:p>
        </p:txBody>
      </p:sp>
      <p:pic>
        <p:nvPicPr>
          <p:cNvPr id="3074" name="Picture 2" descr="C:\Users\связной\Desktop\усть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348880"/>
            <a:ext cx="3255963" cy="37274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286116" y="586727"/>
            <a:ext cx="300039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Устье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357166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Река может впадать в…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1142984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Море…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642910" y="1643050"/>
            <a:ext cx="2571768" cy="3186192"/>
            <a:chOff x="642910" y="1643050"/>
            <a:chExt cx="2571768" cy="3186192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348" y="1643050"/>
              <a:ext cx="2071702" cy="27622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642910" y="4429132"/>
              <a:ext cx="2571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Рис. 5 Устье р. Волга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357950" y="1214422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Озеро…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1802" y="3324525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Или в другую реку…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6286512" y="1643050"/>
            <a:ext cx="2786082" cy="3043316"/>
            <a:chOff x="6286512" y="1643050"/>
            <a:chExt cx="2786082" cy="3043316"/>
          </a:xfrm>
        </p:grpSpPr>
        <p:pic>
          <p:nvPicPr>
            <p:cNvPr id="1026" name="Picture 2" descr="I:\Школа 726\Открытый урок 6 кл\Росс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57949" y="1643050"/>
              <a:ext cx="2244511" cy="264320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6286512" y="4286256"/>
              <a:ext cx="27860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Рис. 6 Устье р. Селенга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071802" y="3786190"/>
            <a:ext cx="2945904" cy="2614688"/>
            <a:chOff x="3071802" y="3786190"/>
            <a:chExt cx="2945904" cy="2614688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71802" y="3786190"/>
              <a:ext cx="2945904" cy="220942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3071802" y="6000768"/>
              <a:ext cx="29289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Рис. 7 Устье р. Иртыш 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85728"/>
            <a:ext cx="692948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река, впадающая в более крупную реку</a:t>
            </a:r>
          </a:p>
          <a:p>
            <a:endParaRPr lang="ru-RU" dirty="0"/>
          </a:p>
        </p:txBody>
      </p:sp>
      <p:pic>
        <p:nvPicPr>
          <p:cNvPr id="2050" name="Picture 2" descr="I:\Школа 726\Открытый урок 6 кл\Реки\прито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0449" y="2357430"/>
            <a:ext cx="3718939" cy="39100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214678" y="285728"/>
            <a:ext cx="307183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Приток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2428860" y="1571612"/>
            <a:ext cx="4786346" cy="5043580"/>
            <a:chOff x="2428860" y="1571612"/>
            <a:chExt cx="4786346" cy="5043580"/>
          </a:xfrm>
        </p:grpSpPr>
        <p:pic>
          <p:nvPicPr>
            <p:cNvPr id="3074" name="Picture 2" descr="I:\Школа 726\Открытый урок 6 кл\Реки\Безымянный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786050" y="1571612"/>
              <a:ext cx="3429024" cy="468942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2428860" y="6215082"/>
              <a:ext cx="47863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Рис. 8 Левые и правые притоки реки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57224" y="357166"/>
            <a:ext cx="71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Притоки бывают: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1857364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Правые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72264" y="1785926"/>
            <a:ext cx="1643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Левые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2285984" y="1000108"/>
            <a:ext cx="1428760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214942" y="1000108"/>
            <a:ext cx="1428760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857356" y="2428868"/>
            <a:ext cx="1571636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 flipV="1">
            <a:off x="5500694" y="2428868"/>
            <a:ext cx="1357322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24" y="500042"/>
          <a:ext cx="7429552" cy="5888012"/>
        </p:xfrm>
        <a:graphic>
          <a:graphicData uri="http://schemas.openxmlformats.org/drawingml/2006/table">
            <a:tbl>
              <a:tblPr/>
              <a:tblGrid>
                <a:gridCol w="2601273"/>
                <a:gridCol w="2284255"/>
                <a:gridCol w="2544024"/>
              </a:tblGrid>
              <a:tr h="3905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Исток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Устье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Притоки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467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latin typeface="Times New Roman"/>
                          <a:ea typeface="Calibri"/>
                          <a:cs typeface="Times New Roman"/>
                        </a:rPr>
                        <a:t>Исток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 – место, где река берет начало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latin typeface="Times New Roman"/>
                          <a:ea typeface="Calibri"/>
                          <a:cs typeface="Times New Roman"/>
                        </a:rPr>
                        <a:t>Откуда река может начинаться?</a:t>
                      </a:r>
                      <a:endParaRPr lang="ru-RU" sz="2000" u="sng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Calibri"/>
                          <a:cs typeface="Times New Roman"/>
                        </a:rPr>
                        <a:t>(из родника, из болота, из озера, в горах)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latin typeface="Times New Roman"/>
                          <a:ea typeface="Calibri"/>
                          <a:cs typeface="Times New Roman"/>
                        </a:rPr>
                        <a:t>Примеры: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р.Ока- из родника</a:t>
                      </a:r>
                      <a:b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р.Москва- из болота</a:t>
                      </a:r>
                      <a:b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р.Ангара –из озера</a:t>
                      </a:r>
                      <a:b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р.Терек – из гор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latin typeface="Times New Roman"/>
                          <a:ea typeface="Calibri"/>
                          <a:cs typeface="Times New Roman"/>
                        </a:rPr>
                        <a:t>Устье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 – место впадения реки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latin typeface="Times New Roman"/>
                          <a:ea typeface="Calibri"/>
                          <a:cs typeface="Times New Roman"/>
                        </a:rPr>
                        <a:t>Куда река может впадать?</a:t>
                      </a:r>
                      <a:endParaRPr lang="ru-RU" sz="2000" u="sng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Calibri"/>
                          <a:cs typeface="Times New Roman"/>
                        </a:rPr>
                        <a:t>(в море, озеро, или в другую реку)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latin typeface="Times New Roman"/>
                          <a:ea typeface="Calibri"/>
                          <a:cs typeface="Times New Roman"/>
                        </a:rPr>
                        <a:t>Примеры:</a:t>
                      </a:r>
                      <a:br>
                        <a:rPr lang="ru-RU" sz="2000" u="sng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2000" dirty="0" err="1">
                          <a:latin typeface="Times New Roman"/>
                          <a:ea typeface="Calibri"/>
                          <a:cs typeface="Times New Roman"/>
                        </a:rPr>
                        <a:t>р.Волга-в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 Каспийское море</a:t>
                      </a:r>
                      <a:b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2000" dirty="0" err="1">
                          <a:latin typeface="Times New Roman"/>
                          <a:ea typeface="Calibri"/>
                          <a:cs typeface="Times New Roman"/>
                        </a:rPr>
                        <a:t>р.Селенга-в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 озеро Байкал</a:t>
                      </a:r>
                      <a:b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2000" dirty="0" err="1">
                          <a:latin typeface="Times New Roman"/>
                          <a:ea typeface="Calibri"/>
                          <a:cs typeface="Times New Roman"/>
                        </a:rPr>
                        <a:t>р.Иртыш-в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 реку </a:t>
                      </a: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Обь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latin typeface="Times New Roman"/>
                          <a:ea typeface="Calibri"/>
                          <a:cs typeface="Times New Roman"/>
                        </a:rPr>
                        <a:t>Приток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– река, впадающая в более крупную реку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latin typeface="Times New Roman"/>
                          <a:ea typeface="Calibri"/>
                          <a:cs typeface="Times New Roman"/>
                        </a:rPr>
                        <a:t>Какие притоки есть у реки?</a:t>
                      </a:r>
                      <a:endParaRPr lang="ru-RU" sz="2000" u="sng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Calibri"/>
                          <a:cs typeface="Times New Roman"/>
                        </a:rPr>
                        <a:t>(правые и левые)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latin typeface="Times New Roman"/>
                          <a:ea typeface="Calibri"/>
                          <a:cs typeface="Times New Roman"/>
                        </a:rPr>
                        <a:t>Как же определить, какой приток – правый или левый? </a:t>
                      </a:r>
                      <a:endParaRPr lang="ru-RU" sz="2000" u="sng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Calibri"/>
                          <a:cs typeface="Times New Roman"/>
                        </a:rPr>
                        <a:t>(Встать лицом по течению и справа будет правый приток, а слева – левый приток).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899" marR="588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Рисунок 1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4027706" cy="4071966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357686" y="1785926"/>
          <a:ext cx="4403110" cy="3495690"/>
        </p:xfrm>
        <a:graphic>
          <a:graphicData uri="http://schemas.openxmlformats.org/drawingml/2006/table">
            <a:tbl>
              <a:tblPr/>
              <a:tblGrid>
                <a:gridCol w="1952135"/>
                <a:gridCol w="1880378"/>
                <a:gridCol w="570597"/>
              </a:tblGrid>
              <a:tr h="6991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Calibri"/>
                        </a:rPr>
                        <a:t>Исток </a:t>
                      </a:r>
                      <a:endParaRPr lang="ru-RU" sz="20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120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8580" marR="68580" marT="120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  <a:endParaRPr lang="ru-RU" sz="20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1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Calibri"/>
                        </a:rPr>
                        <a:t>Речной бассейн</a:t>
                      </a:r>
                      <a:endParaRPr lang="ru-RU" sz="20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120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  <a:endParaRPr lang="ru-RU" sz="20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1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Calibri"/>
                        </a:rPr>
                        <a:t>Устье</a:t>
                      </a:r>
                      <a:endParaRPr lang="ru-RU" sz="20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120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  <a:endParaRPr lang="ru-RU" sz="20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1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Calibri"/>
                        </a:rPr>
                        <a:t>Водораздел </a:t>
                      </a:r>
                      <a:endParaRPr lang="ru-RU" sz="20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120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  <a:endParaRPr lang="ru-RU" sz="200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1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Calibri"/>
                        </a:rPr>
                        <a:t>Приток </a:t>
                      </a:r>
                      <a:endParaRPr lang="ru-RU" sz="20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120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Calibri"/>
                        </a:rPr>
                        <a:t>5</a:t>
                      </a:r>
                      <a:endParaRPr lang="ru-RU" sz="20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6357950" y="2071678"/>
            <a:ext cx="1714512" cy="785818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6250793" y="3036091"/>
            <a:ext cx="2000264" cy="1643074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6429388" y="2214554"/>
            <a:ext cx="1643074" cy="1357322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6357950" y="3500438"/>
            <a:ext cx="1785950" cy="142876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429388" y="4143380"/>
            <a:ext cx="1643074" cy="71438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28596" y="500042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Укажите стрелками соответствие цифры на карте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названием части реки.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66"/>
            <a:ext cx="7572428" cy="6057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214678" y="1214422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latin typeface="Comic Sans MS" pitchFamily="66" charset="0"/>
                <a:cs typeface="Times New Roman" pitchFamily="18" charset="0"/>
              </a:rPr>
              <a:t>Спасибо за внимание!</a:t>
            </a:r>
            <a:endParaRPr lang="ru-RU" sz="3600" i="1" dirty="0"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14356"/>
            <a:ext cx="8366153" cy="55721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803" y="714356"/>
            <a:ext cx="8454039" cy="57578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428604"/>
            <a:ext cx="75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 поток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воды, текущий в выработанном им углублении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928802"/>
            <a:ext cx="7643866" cy="4480502"/>
          </a:xfrm>
          <a:prstGeom prst="rect">
            <a:avLst/>
          </a:prstGeom>
          <a:solidFill>
            <a:srgbClr val="FFFFFF">
              <a:shade val="85000"/>
            </a:srgbClr>
          </a:solidFill>
          <a:ln w="254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785786" y="428604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Река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это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357166"/>
            <a:ext cx="72866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-это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участок суши, с которого вся вода стекает в реку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500306"/>
            <a:ext cx="3143272" cy="37217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57488" y="357166"/>
            <a:ext cx="414340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Речной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бассейн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57222" y="571480"/>
            <a:ext cx="9929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граница, разделяющая речные бассейны</a:t>
            </a:r>
          </a:p>
        </p:txBody>
      </p:sp>
      <p:pic>
        <p:nvPicPr>
          <p:cNvPr id="3074" name="Picture 2" descr="C:\Users\Игумняторы\Desktop\Безымян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357430"/>
            <a:ext cx="5196234" cy="36957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214546" y="515289"/>
            <a:ext cx="478634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Водораздел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928670"/>
            <a:ext cx="7990721" cy="51673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785794"/>
            <a:ext cx="6983677" cy="52377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357166"/>
            <a:ext cx="65722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место, где река берет начало</a:t>
            </a:r>
          </a:p>
          <a:p>
            <a:endParaRPr lang="ru-RU" dirty="0"/>
          </a:p>
        </p:txBody>
      </p:sp>
      <p:pic>
        <p:nvPicPr>
          <p:cNvPr id="1027" name="Picture 3" descr="C:\Users\связной\Desktop\Рисунок2=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564904"/>
            <a:ext cx="3021013" cy="36845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143240" y="357166"/>
            <a:ext cx="35719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Исток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272</Words>
  <Application>Microsoft Office PowerPoint</Application>
  <PresentationFormat>Экран (4:3)</PresentationFormat>
  <Paragraphs>68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Игумняторы</dc:creator>
  <cp:lastModifiedBy>Игумняторы</cp:lastModifiedBy>
  <cp:revision>64</cp:revision>
  <dcterms:created xsi:type="dcterms:W3CDTF">2013-03-14T19:40:50Z</dcterms:created>
  <dcterms:modified xsi:type="dcterms:W3CDTF">2013-03-21T18:44:12Z</dcterms:modified>
</cp:coreProperties>
</file>