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7" r:id="rId2"/>
    <p:sldId id="256" r:id="rId3"/>
    <p:sldId id="261" r:id="rId4"/>
    <p:sldId id="258" r:id="rId5"/>
    <p:sldId id="262" r:id="rId6"/>
    <p:sldId id="263" r:id="rId7"/>
    <p:sldId id="264" r:id="rId8"/>
    <p:sldId id="266" r:id="rId9"/>
    <p:sldId id="267" r:id="rId10"/>
    <p:sldId id="268" r:id="rId11"/>
    <p:sldId id="282" r:id="rId12"/>
    <p:sldId id="283" r:id="rId13"/>
    <p:sldId id="269" r:id="rId14"/>
    <p:sldId id="284" r:id="rId15"/>
    <p:sldId id="270" r:id="rId16"/>
    <p:sldId id="271" r:id="rId17"/>
    <p:sldId id="273" r:id="rId18"/>
    <p:sldId id="274" r:id="rId19"/>
    <p:sldId id="279" r:id="rId20"/>
    <p:sldId id="275" r:id="rId21"/>
    <p:sldId id="276" r:id="rId22"/>
    <p:sldId id="272" r:id="rId23"/>
    <p:sldId id="285" r:id="rId24"/>
    <p:sldId id="281" r:id="rId25"/>
    <p:sldId id="277" r:id="rId2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4" d="100"/>
          <a:sy n="94" d="100"/>
        </p:scale>
        <p:origin x="-882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1795D4-2BFA-4AF0-BCA0-D13FF95BA122}" type="datetimeFigureOut">
              <a:rPr lang="ru-RU" smtClean="0"/>
              <a:t>19.11.2014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1413BD-8716-4977-9D64-1FE2D83D1D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9857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69636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43CA7FC-35A1-42DB-8BE4-D30225F64691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24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9" name="Picture 7" descr="road-016-rd-0016"/>
          <p:cNvPicPr>
            <a:picLocks noChangeAspect="1" noChangeArrowheads="1"/>
          </p:cNvPicPr>
          <p:nvPr/>
        </p:nvPicPr>
        <p:blipFill>
          <a:blip r:embed="rId2">
            <a:lum brigh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29725" cy="685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4213" y="404813"/>
            <a:ext cx="7772400" cy="1470025"/>
          </a:xfrm>
        </p:spPr>
        <p:txBody>
          <a:bodyPr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2708275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DB56A778-C984-470A-AD19-5F60A4F1E72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3A18C5-8628-4CF6-89E5-E1520182F42E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0826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496119-4A44-4436-A4C8-CDD9AF0BDCC8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7251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29EDAA-5FC0-4CD9-8780-2E9598451E35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03634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98539D-278F-47C9-B2A8-3224B49E7ED5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14259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A3565D-8819-43B6-BD24-BAB948F9C5EE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3795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8A2AB6-48B6-4473-845B-984080D8A964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94191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E124DC-3498-4BE8-A491-20C5237F069C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98125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9627D4-85A0-429E-BF8C-3F0FBFD06766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71813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1C70F5-0953-4EF2-82A7-15853A90AB9B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32453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221EE6-5CF6-4CD3-A473-C88BED87B9AE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31803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 descr="road-016-rd-0016"/>
          <p:cNvPicPr>
            <a:picLocks noChangeAspect="1" noChangeArrowheads="1"/>
          </p:cNvPicPr>
          <p:nvPr/>
        </p:nvPicPr>
        <p:blipFill>
          <a:blip r:embed="rId13">
            <a:lum brigh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29725" cy="685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1484313"/>
            <a:ext cx="9213850" cy="5373687"/>
          </a:xfrm>
          <a:prstGeom prst="rect">
            <a:avLst/>
          </a:prstGeom>
          <a:gradFill rotWithShape="1">
            <a:gsLst>
              <a:gs pos="0">
                <a:srgbClr val="99CCFF">
                  <a:alpha val="58000"/>
                </a:srgbClr>
              </a:gs>
              <a:gs pos="100000">
                <a:schemeClr val="bg1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A4C6C48F-F538-4456-85C6-419D6A094E30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Проверка домашнего задания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507288" cy="4525963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ru-RU" sz="2400" dirty="0" smtClean="0"/>
              <a:t>Как называется горячий источник? Запишите последнюю букву.</a:t>
            </a:r>
          </a:p>
          <a:p>
            <a:pPr marL="514350" indent="-514350">
              <a:buAutoNum type="arabicPeriod"/>
            </a:pPr>
            <a:r>
              <a:rPr lang="ru-RU" sz="2400" dirty="0" smtClean="0"/>
              <a:t>Вертикальный или наклонный канал, по которому вытекает лава. Запишите вторую букву.</a:t>
            </a:r>
          </a:p>
          <a:p>
            <a:pPr marL="514350" indent="-514350">
              <a:buAutoNum type="arabicPeriod"/>
            </a:pPr>
            <a:r>
              <a:rPr lang="ru-RU" sz="2400" dirty="0" smtClean="0"/>
              <a:t>Магма, излившаяся на поверхность. Первая буква.</a:t>
            </a:r>
          </a:p>
          <a:p>
            <a:pPr marL="514350" indent="-514350">
              <a:buAutoNum type="arabicPeriod"/>
            </a:pPr>
            <a:r>
              <a:rPr lang="ru-RU" sz="2400" dirty="0" smtClean="0"/>
              <a:t>Координаты вулкана:  43°с.ш.42°в.д</a:t>
            </a:r>
            <a:r>
              <a:rPr lang="ru-RU" sz="2400" dirty="0"/>
              <a:t>. ﻿</a:t>
            </a:r>
            <a:r>
              <a:rPr lang="ru-RU" sz="2400" dirty="0" smtClean="0"/>
              <a:t>Запиши третью букву.</a:t>
            </a:r>
          </a:p>
          <a:p>
            <a:pPr marL="514350" indent="-514350">
              <a:buAutoNum type="arabicPeriod"/>
            </a:pPr>
            <a:r>
              <a:rPr lang="ru-RU" sz="2400" dirty="0" smtClean="0"/>
              <a:t>Продукт извержения вулкана.(5 букв) Запиши вторую букву.</a:t>
            </a:r>
          </a:p>
          <a:p>
            <a:pPr marL="514350" indent="-514350">
              <a:buAutoNum type="arabicPeriod"/>
            </a:pPr>
            <a:r>
              <a:rPr lang="ru-RU" sz="2400" dirty="0" smtClean="0"/>
              <a:t>Действующий вулкан на Японском острове Хонсю. Запиши первую букву.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606594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1" name="Picture 7" descr="Click to see next pictur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1438"/>
            <a:ext cx="9144000" cy="692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5" descr="Click to see next pictur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b="1" smtClean="0">
                <a:solidFill>
                  <a:srgbClr val="993300"/>
                </a:solidFill>
              </a:rPr>
              <a:t>Горная долина  - понижение между хребтами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3400772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  <p:bldP spid="6147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476" name="Picture 4" descr="Nature_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547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250825" y="1268413"/>
            <a:ext cx="5184775" cy="1673225"/>
          </a:xfrm>
        </p:spPr>
        <p:txBody>
          <a:bodyPr/>
          <a:lstStyle/>
          <a:p>
            <a:pPr eaLnBrk="1" hangingPunct="1">
              <a:defRPr/>
            </a:pPr>
            <a:endParaRPr lang="ru-RU" sz="2400" dirty="0" smtClean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4727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105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5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1" dur="500"/>
                                        <p:tgtEl>
                                          <p:spTgt spid="105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47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4" descr="Горы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3249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649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95288" y="5426075"/>
            <a:ext cx="8385175" cy="1431925"/>
          </a:xfrm>
        </p:spPr>
        <p:txBody>
          <a:bodyPr/>
          <a:lstStyle/>
          <a:p>
            <a:pPr eaLnBrk="1" hangingPunct="1">
              <a:defRPr/>
            </a:pPr>
            <a:r>
              <a:rPr lang="ru-RU" sz="3200" dirty="0" smtClean="0">
                <a:solidFill>
                  <a:schemeClr val="bg1"/>
                </a:solidFill>
              </a:rPr>
              <a:t>Горная система</a:t>
            </a:r>
            <a:r>
              <a:rPr lang="ru-RU" sz="2800" dirty="0" smtClean="0">
                <a:solidFill>
                  <a:schemeClr val="bg1"/>
                </a:solidFill>
              </a:rPr>
              <a:t> – это большая группа горных хребтов, межгорных впадин и нагорий.</a:t>
            </a:r>
            <a:r>
              <a:rPr lang="ru-RU" sz="4000" dirty="0" smtClean="0">
                <a:solidFill>
                  <a:schemeClr val="bg1"/>
                </a:solidFill>
              </a:rPr>
              <a:t/>
            </a:r>
            <a:br>
              <a:rPr lang="ru-RU" sz="4000" dirty="0" smtClean="0">
                <a:solidFill>
                  <a:schemeClr val="bg1"/>
                </a:solidFill>
              </a:rPr>
            </a:br>
            <a:endParaRPr lang="ru-RU" sz="40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24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Содержимое 3" descr="горная страна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1520" y="16128"/>
            <a:ext cx="8572500" cy="6429375"/>
          </a:xfrm>
        </p:spPr>
      </p:pic>
      <p:sp>
        <p:nvSpPr>
          <p:cNvPr id="1331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Горная страна</a:t>
            </a:r>
          </a:p>
        </p:txBody>
      </p:sp>
    </p:spTree>
    <p:extLst>
      <p:ext uri="{BB962C8B-B14F-4D97-AF65-F5344CB8AC3E}">
        <p14:creationId xmlns:p14="http://schemas.microsoft.com/office/powerpoint/2010/main" val="30696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524" name="Picture 4" descr="SAHARA_AFTER_RAI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7523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250825" y="4941888"/>
            <a:ext cx="8640763" cy="1341437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dirty="0" smtClean="0">
                <a:solidFill>
                  <a:schemeClr val="bg1"/>
                </a:solidFill>
              </a:rPr>
              <a:t>Нагорье – обширное горное поднятие, состоящее из горных хребтов и массивов</a:t>
            </a:r>
            <a:r>
              <a:rPr lang="ru-RU" dirty="0" smtClean="0">
                <a:solidFill>
                  <a:schemeClr val="tx2"/>
                </a:solidFill>
              </a:rPr>
              <a:t>.</a:t>
            </a:r>
          </a:p>
          <a:p>
            <a:pPr eaLnBrk="1" hangingPunct="1">
              <a:defRPr/>
            </a:pPr>
            <a:endParaRPr lang="ru-RU" dirty="0" smtClean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9101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107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0" dur="1000"/>
                                        <p:tgtEl>
                                          <p:spTgt spid="1075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52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19872" y="1556792"/>
            <a:ext cx="5133256" cy="4525963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Наши гости пошли на посадку и спустились на высоту 1000 м. и продолжают двигаться вокруг Земли по 50°с.ш. Посмотрите на карту полушарий, смогут ли они на этой широте сделать полный оборот вокруг Земли?</a:t>
            </a:r>
            <a:endParaRPr lang="ru-RU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419872" cy="34198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39838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Различие гор по высоте.</a:t>
            </a:r>
            <a:endParaRPr lang="ru-RU" dirty="0"/>
          </a:p>
        </p:txBody>
      </p:sp>
      <p:pic>
        <p:nvPicPr>
          <p:cNvPr id="4" name="Объект 3" descr="IM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204864"/>
            <a:ext cx="8136903" cy="388843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89239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dirty="0" smtClean="0"/>
              <a:t>Высокие горы – высота  </a:t>
            </a:r>
            <a:br>
              <a:rPr lang="ru-RU" sz="4000" dirty="0" smtClean="0"/>
            </a:br>
            <a:r>
              <a:rPr lang="ru-RU" sz="4000" dirty="0" smtClean="0"/>
              <a:t>2000 метров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0484" name="Picture 4" descr="Гималайские-горы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36700"/>
            <a:ext cx="9144000" cy="548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44811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Содержимое 3" descr="высочайшие горы гималаи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85750" y="131763"/>
            <a:ext cx="8643938" cy="6323012"/>
          </a:xfrm>
        </p:spPr>
      </p:pic>
      <p:sp>
        <p:nvSpPr>
          <p:cNvPr id="2355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Гималаи – высочайшие горы Земли</a:t>
            </a:r>
          </a:p>
        </p:txBody>
      </p:sp>
    </p:spTree>
    <p:extLst>
      <p:ext uri="{BB962C8B-B14F-4D97-AF65-F5344CB8AC3E}">
        <p14:creationId xmlns:p14="http://schemas.microsoft.com/office/powerpoint/2010/main" val="2953562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Содержимое 3" descr="эверст с севера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09550" y="285750"/>
            <a:ext cx="8720138" cy="6223000"/>
          </a:xfrm>
        </p:spPr>
      </p:pic>
      <p:sp>
        <p:nvSpPr>
          <p:cNvPr id="25603" name="Заголовок 1"/>
          <p:cNvSpPr>
            <a:spLocks noGrp="1"/>
          </p:cNvSpPr>
          <p:nvPr>
            <p:ph type="title"/>
          </p:nvPr>
        </p:nvSpPr>
        <p:spPr>
          <a:xfrm>
            <a:off x="571500" y="5286375"/>
            <a:ext cx="8229600" cy="1143000"/>
          </a:xfrm>
        </p:spPr>
        <p:txBody>
          <a:bodyPr/>
          <a:lstStyle/>
          <a:p>
            <a:r>
              <a:rPr lang="ru-RU" smtClean="0"/>
              <a:t>Эверест 8 848 метров</a:t>
            </a:r>
          </a:p>
        </p:txBody>
      </p:sp>
    </p:spTree>
    <p:extLst>
      <p:ext uri="{BB962C8B-B14F-4D97-AF65-F5344CB8AC3E}">
        <p14:creationId xmlns:p14="http://schemas.microsoft.com/office/powerpoint/2010/main" val="3590883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Рельеф суши.</a:t>
            </a:r>
            <a:endParaRPr lang="ru-RU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395536" y="1772816"/>
            <a:ext cx="403244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Горы</a:t>
            </a:r>
            <a:endParaRPr lang="ru-RU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b="1" dirty="0" smtClean="0"/>
              <a:t>Средневысотные горы – высоты от 1000 м. до 2000 м.</a:t>
            </a:r>
          </a:p>
        </p:txBody>
      </p:sp>
      <p:pic>
        <p:nvPicPr>
          <p:cNvPr id="18435" name="Picture 4" descr="Уральские-горы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1539875"/>
            <a:ext cx="9144000" cy="5318125"/>
          </a:xfrm>
          <a:noFill/>
        </p:spPr>
      </p:pic>
    </p:spTree>
    <p:extLst>
      <p:ext uri="{BB962C8B-B14F-4D97-AF65-F5344CB8AC3E}">
        <p14:creationId xmlns:p14="http://schemas.microsoft.com/office/powerpoint/2010/main" val="783027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4638"/>
            <a:ext cx="8686800" cy="1143000"/>
          </a:xfrm>
        </p:spPr>
        <p:txBody>
          <a:bodyPr/>
          <a:lstStyle/>
          <a:p>
            <a:pPr eaLnBrk="1" hangingPunct="1"/>
            <a:r>
              <a:rPr lang="ru-RU" sz="4000" b="1" dirty="0" smtClean="0"/>
              <a:t>Низкие горы высоты  </a:t>
            </a:r>
            <a:br>
              <a:rPr lang="ru-RU" sz="4000" b="1" dirty="0" smtClean="0"/>
            </a:br>
            <a:r>
              <a:rPr lang="ru-RU" sz="4000" b="1" dirty="0" smtClean="0"/>
              <a:t>от 200 </a:t>
            </a:r>
            <a:r>
              <a:rPr lang="ru-RU" sz="4000" b="1" dirty="0" err="1" smtClean="0"/>
              <a:t>м.до</a:t>
            </a:r>
            <a:r>
              <a:rPr lang="ru-RU" sz="4000" b="1" dirty="0" smtClean="0"/>
              <a:t> 1000м.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6388" name="Text Box 10"/>
          <p:cNvSpPr txBox="1">
            <a:spLocks noChangeArrowheads="1"/>
          </p:cNvSpPr>
          <p:nvPr/>
        </p:nvSpPr>
        <p:spPr bwMode="auto">
          <a:xfrm>
            <a:off x="2627313" y="5589588"/>
            <a:ext cx="34575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ru-RU" sz="2400" b="1"/>
          </a:p>
        </p:txBody>
      </p:sp>
      <p:pic>
        <p:nvPicPr>
          <p:cNvPr id="16389" name="Picture 11" descr="Предгорья-Кордильер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71625"/>
            <a:ext cx="9144000" cy="4967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39176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План описания ГП гор: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19872" y="1663933"/>
            <a:ext cx="5735464" cy="4525963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ru-RU" sz="2800" dirty="0" smtClean="0"/>
              <a:t>На каком материке находятся и в какой его части.</a:t>
            </a:r>
          </a:p>
          <a:p>
            <a:pPr marL="514350" indent="-514350">
              <a:buAutoNum type="arabicPeriod"/>
            </a:pPr>
            <a:r>
              <a:rPr lang="ru-RU" sz="2800" dirty="0" smtClean="0"/>
              <a:t>Высота. Самая высокая точка.</a:t>
            </a:r>
          </a:p>
          <a:p>
            <a:pPr marL="514350" indent="-514350">
              <a:buAutoNum type="arabicPeriod"/>
            </a:pPr>
            <a:r>
              <a:rPr lang="ru-RU" sz="2800" dirty="0" smtClean="0"/>
              <a:t>Направление, протяженность.</a:t>
            </a:r>
          </a:p>
          <a:p>
            <a:pPr marL="514350" indent="-514350">
              <a:buAutoNum type="arabicPeriod"/>
            </a:pPr>
            <a:r>
              <a:rPr lang="ru-RU" sz="2800" dirty="0" smtClean="0"/>
              <a:t>Между какими параллелями, меридианами находятся.</a:t>
            </a:r>
          </a:p>
          <a:p>
            <a:pPr marL="514350" indent="-514350">
              <a:buAutoNum type="arabicPeriod"/>
            </a:pPr>
            <a:r>
              <a:rPr lang="ru-RU" sz="2800" dirty="0" smtClean="0"/>
              <a:t>По отношению к другим объектам.</a:t>
            </a:r>
          </a:p>
          <a:p>
            <a:pPr marL="514350" indent="-514350">
              <a:buAutoNum type="arabicPeriod"/>
            </a:pPr>
            <a:endParaRPr lang="ru-RU" sz="2800" dirty="0" smtClean="0"/>
          </a:p>
          <a:p>
            <a:pPr marL="514350" indent="-514350">
              <a:buAutoNum type="arabicPeriod"/>
            </a:pPr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80928"/>
            <a:ext cx="3419872" cy="34198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60173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2699792" y="1556792"/>
            <a:ext cx="461665" cy="1224136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736" y="44728"/>
            <a:ext cx="4788024" cy="65246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414" y="166688"/>
            <a:ext cx="4440292" cy="60418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Дуга 23"/>
          <p:cNvSpPr/>
          <p:nvPr/>
        </p:nvSpPr>
        <p:spPr>
          <a:xfrm>
            <a:off x="1115616" y="1700808"/>
            <a:ext cx="1944216" cy="3600400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34" name="Полилиния 1033"/>
          <p:cNvSpPr/>
          <p:nvPr/>
        </p:nvSpPr>
        <p:spPr>
          <a:xfrm>
            <a:off x="1056640" y="1574800"/>
            <a:ext cx="2580640" cy="3810004"/>
          </a:xfrm>
          <a:custGeom>
            <a:avLst/>
            <a:gdLst>
              <a:gd name="connsiteX0" fmla="*/ 0 w 2580640"/>
              <a:gd name="connsiteY0" fmla="*/ 0 h 3810004"/>
              <a:gd name="connsiteX1" fmla="*/ 142240 w 2580640"/>
              <a:gd name="connsiteY1" fmla="*/ 20320 h 3810004"/>
              <a:gd name="connsiteX2" fmla="*/ 213360 w 2580640"/>
              <a:gd name="connsiteY2" fmla="*/ 40640 h 3810004"/>
              <a:gd name="connsiteX3" fmla="*/ 325120 w 2580640"/>
              <a:gd name="connsiteY3" fmla="*/ 71120 h 3810004"/>
              <a:gd name="connsiteX4" fmla="*/ 355600 w 2580640"/>
              <a:gd name="connsiteY4" fmla="*/ 81280 h 3810004"/>
              <a:gd name="connsiteX5" fmla="*/ 416560 w 2580640"/>
              <a:gd name="connsiteY5" fmla="*/ 111760 h 3810004"/>
              <a:gd name="connsiteX6" fmla="*/ 477520 w 2580640"/>
              <a:gd name="connsiteY6" fmla="*/ 152400 h 3810004"/>
              <a:gd name="connsiteX7" fmla="*/ 508000 w 2580640"/>
              <a:gd name="connsiteY7" fmla="*/ 172720 h 3810004"/>
              <a:gd name="connsiteX8" fmla="*/ 518160 w 2580640"/>
              <a:gd name="connsiteY8" fmla="*/ 203200 h 3810004"/>
              <a:gd name="connsiteX9" fmla="*/ 528320 w 2580640"/>
              <a:gd name="connsiteY9" fmla="*/ 254000 h 3810004"/>
              <a:gd name="connsiteX10" fmla="*/ 548640 w 2580640"/>
              <a:gd name="connsiteY10" fmla="*/ 304800 h 3810004"/>
              <a:gd name="connsiteX11" fmla="*/ 558800 w 2580640"/>
              <a:gd name="connsiteY11" fmla="*/ 335280 h 3810004"/>
              <a:gd name="connsiteX12" fmla="*/ 579120 w 2580640"/>
              <a:gd name="connsiteY12" fmla="*/ 365760 h 3810004"/>
              <a:gd name="connsiteX13" fmla="*/ 589280 w 2580640"/>
              <a:gd name="connsiteY13" fmla="*/ 406400 h 3810004"/>
              <a:gd name="connsiteX14" fmla="*/ 629920 w 2580640"/>
              <a:gd name="connsiteY14" fmla="*/ 467360 h 3810004"/>
              <a:gd name="connsiteX15" fmla="*/ 670560 w 2580640"/>
              <a:gd name="connsiteY15" fmla="*/ 579120 h 3810004"/>
              <a:gd name="connsiteX16" fmla="*/ 690880 w 2580640"/>
              <a:gd name="connsiteY16" fmla="*/ 609600 h 3810004"/>
              <a:gd name="connsiteX17" fmla="*/ 711200 w 2580640"/>
              <a:gd name="connsiteY17" fmla="*/ 670560 h 3810004"/>
              <a:gd name="connsiteX18" fmla="*/ 731520 w 2580640"/>
              <a:gd name="connsiteY18" fmla="*/ 792480 h 3810004"/>
              <a:gd name="connsiteX19" fmla="*/ 751840 w 2580640"/>
              <a:gd name="connsiteY19" fmla="*/ 873760 h 3810004"/>
              <a:gd name="connsiteX20" fmla="*/ 762000 w 2580640"/>
              <a:gd name="connsiteY20" fmla="*/ 955040 h 3810004"/>
              <a:gd name="connsiteX21" fmla="*/ 782320 w 2580640"/>
              <a:gd name="connsiteY21" fmla="*/ 1026160 h 3810004"/>
              <a:gd name="connsiteX22" fmla="*/ 792480 w 2580640"/>
              <a:gd name="connsiteY22" fmla="*/ 1493520 h 3810004"/>
              <a:gd name="connsiteX23" fmla="*/ 812800 w 2580640"/>
              <a:gd name="connsiteY23" fmla="*/ 1574800 h 3810004"/>
              <a:gd name="connsiteX24" fmla="*/ 822960 w 2580640"/>
              <a:gd name="connsiteY24" fmla="*/ 1625600 h 3810004"/>
              <a:gd name="connsiteX25" fmla="*/ 833120 w 2580640"/>
              <a:gd name="connsiteY25" fmla="*/ 1686560 h 3810004"/>
              <a:gd name="connsiteX26" fmla="*/ 843280 w 2580640"/>
              <a:gd name="connsiteY26" fmla="*/ 1717040 h 3810004"/>
              <a:gd name="connsiteX27" fmla="*/ 873760 w 2580640"/>
              <a:gd name="connsiteY27" fmla="*/ 1920240 h 3810004"/>
              <a:gd name="connsiteX28" fmla="*/ 883920 w 2580640"/>
              <a:gd name="connsiteY28" fmla="*/ 1950720 h 3810004"/>
              <a:gd name="connsiteX29" fmla="*/ 904240 w 2580640"/>
              <a:gd name="connsiteY29" fmla="*/ 2082800 h 3810004"/>
              <a:gd name="connsiteX30" fmla="*/ 924560 w 2580640"/>
              <a:gd name="connsiteY30" fmla="*/ 2153920 h 3810004"/>
              <a:gd name="connsiteX31" fmla="*/ 944880 w 2580640"/>
              <a:gd name="connsiteY31" fmla="*/ 2316480 h 3810004"/>
              <a:gd name="connsiteX32" fmla="*/ 965200 w 2580640"/>
              <a:gd name="connsiteY32" fmla="*/ 2387600 h 3810004"/>
              <a:gd name="connsiteX33" fmla="*/ 995680 w 2580640"/>
              <a:gd name="connsiteY33" fmla="*/ 2479040 h 3810004"/>
              <a:gd name="connsiteX34" fmla="*/ 1016000 w 2580640"/>
              <a:gd name="connsiteY34" fmla="*/ 2509520 h 3810004"/>
              <a:gd name="connsiteX35" fmla="*/ 1026160 w 2580640"/>
              <a:gd name="connsiteY35" fmla="*/ 2540000 h 3810004"/>
              <a:gd name="connsiteX36" fmla="*/ 1036320 w 2580640"/>
              <a:gd name="connsiteY36" fmla="*/ 2580640 h 3810004"/>
              <a:gd name="connsiteX37" fmla="*/ 1066800 w 2580640"/>
              <a:gd name="connsiteY37" fmla="*/ 2600960 h 3810004"/>
              <a:gd name="connsiteX38" fmla="*/ 1087120 w 2580640"/>
              <a:gd name="connsiteY38" fmla="*/ 2631440 h 3810004"/>
              <a:gd name="connsiteX39" fmla="*/ 1127760 w 2580640"/>
              <a:gd name="connsiteY39" fmla="*/ 2651760 h 3810004"/>
              <a:gd name="connsiteX40" fmla="*/ 1168400 w 2580640"/>
              <a:gd name="connsiteY40" fmla="*/ 2733040 h 3810004"/>
              <a:gd name="connsiteX41" fmla="*/ 1198880 w 2580640"/>
              <a:gd name="connsiteY41" fmla="*/ 2794000 h 3810004"/>
              <a:gd name="connsiteX42" fmla="*/ 1239520 w 2580640"/>
              <a:gd name="connsiteY42" fmla="*/ 2865120 h 3810004"/>
              <a:gd name="connsiteX43" fmla="*/ 1270000 w 2580640"/>
              <a:gd name="connsiteY43" fmla="*/ 2946400 h 3810004"/>
              <a:gd name="connsiteX44" fmla="*/ 1290320 w 2580640"/>
              <a:gd name="connsiteY44" fmla="*/ 3007360 h 3810004"/>
              <a:gd name="connsiteX45" fmla="*/ 1300480 w 2580640"/>
              <a:gd name="connsiteY45" fmla="*/ 3048000 h 3810004"/>
              <a:gd name="connsiteX46" fmla="*/ 1330960 w 2580640"/>
              <a:gd name="connsiteY46" fmla="*/ 3078480 h 3810004"/>
              <a:gd name="connsiteX47" fmla="*/ 1351280 w 2580640"/>
              <a:gd name="connsiteY47" fmla="*/ 3108960 h 3810004"/>
              <a:gd name="connsiteX48" fmla="*/ 1361440 w 2580640"/>
              <a:gd name="connsiteY48" fmla="*/ 3149600 h 3810004"/>
              <a:gd name="connsiteX49" fmla="*/ 1452880 w 2580640"/>
              <a:gd name="connsiteY49" fmla="*/ 3220720 h 3810004"/>
              <a:gd name="connsiteX50" fmla="*/ 1483360 w 2580640"/>
              <a:gd name="connsiteY50" fmla="*/ 3241040 h 3810004"/>
              <a:gd name="connsiteX51" fmla="*/ 1513840 w 2580640"/>
              <a:gd name="connsiteY51" fmla="*/ 3261360 h 3810004"/>
              <a:gd name="connsiteX52" fmla="*/ 1534160 w 2580640"/>
              <a:gd name="connsiteY52" fmla="*/ 3302000 h 3810004"/>
              <a:gd name="connsiteX53" fmla="*/ 1544320 w 2580640"/>
              <a:gd name="connsiteY53" fmla="*/ 3342640 h 3810004"/>
              <a:gd name="connsiteX54" fmla="*/ 1584960 w 2580640"/>
              <a:gd name="connsiteY54" fmla="*/ 3352800 h 3810004"/>
              <a:gd name="connsiteX55" fmla="*/ 1645920 w 2580640"/>
              <a:gd name="connsiteY55" fmla="*/ 3393440 h 3810004"/>
              <a:gd name="connsiteX56" fmla="*/ 1706880 w 2580640"/>
              <a:gd name="connsiteY56" fmla="*/ 3444240 h 3810004"/>
              <a:gd name="connsiteX57" fmla="*/ 1798320 w 2580640"/>
              <a:gd name="connsiteY57" fmla="*/ 3464560 h 3810004"/>
              <a:gd name="connsiteX58" fmla="*/ 1879600 w 2580640"/>
              <a:gd name="connsiteY58" fmla="*/ 3495040 h 3810004"/>
              <a:gd name="connsiteX59" fmla="*/ 1910080 w 2580640"/>
              <a:gd name="connsiteY59" fmla="*/ 3515360 h 3810004"/>
              <a:gd name="connsiteX60" fmla="*/ 2001520 w 2580640"/>
              <a:gd name="connsiteY60" fmla="*/ 3535680 h 3810004"/>
              <a:gd name="connsiteX61" fmla="*/ 2062480 w 2580640"/>
              <a:gd name="connsiteY61" fmla="*/ 3556000 h 3810004"/>
              <a:gd name="connsiteX62" fmla="*/ 2072640 w 2580640"/>
              <a:gd name="connsiteY62" fmla="*/ 3596640 h 3810004"/>
              <a:gd name="connsiteX63" fmla="*/ 2103120 w 2580640"/>
              <a:gd name="connsiteY63" fmla="*/ 3606800 h 3810004"/>
              <a:gd name="connsiteX64" fmla="*/ 2133600 w 2580640"/>
              <a:gd name="connsiteY64" fmla="*/ 3627120 h 3810004"/>
              <a:gd name="connsiteX65" fmla="*/ 2184400 w 2580640"/>
              <a:gd name="connsiteY65" fmla="*/ 3667760 h 3810004"/>
              <a:gd name="connsiteX66" fmla="*/ 2265680 w 2580640"/>
              <a:gd name="connsiteY66" fmla="*/ 3759200 h 3810004"/>
              <a:gd name="connsiteX67" fmla="*/ 2336800 w 2580640"/>
              <a:gd name="connsiteY67" fmla="*/ 3769360 h 3810004"/>
              <a:gd name="connsiteX68" fmla="*/ 2367280 w 2580640"/>
              <a:gd name="connsiteY68" fmla="*/ 3779520 h 3810004"/>
              <a:gd name="connsiteX69" fmla="*/ 2509520 w 2580640"/>
              <a:gd name="connsiteY69" fmla="*/ 3799840 h 3810004"/>
              <a:gd name="connsiteX70" fmla="*/ 2580640 w 2580640"/>
              <a:gd name="connsiteY70" fmla="*/ 3810000 h 3810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2580640" h="3810004">
                <a:moveTo>
                  <a:pt x="0" y="0"/>
                </a:moveTo>
                <a:cubicBezTo>
                  <a:pt x="49946" y="6243"/>
                  <a:pt x="93411" y="10554"/>
                  <a:pt x="142240" y="20320"/>
                </a:cubicBezTo>
                <a:cubicBezTo>
                  <a:pt x="237262" y="39324"/>
                  <a:pt x="135893" y="21273"/>
                  <a:pt x="213360" y="40640"/>
                </a:cubicBezTo>
                <a:cubicBezTo>
                  <a:pt x="328245" y="69361"/>
                  <a:pt x="194341" y="27527"/>
                  <a:pt x="325120" y="71120"/>
                </a:cubicBezTo>
                <a:cubicBezTo>
                  <a:pt x="335280" y="74507"/>
                  <a:pt x="346689" y="75339"/>
                  <a:pt x="355600" y="81280"/>
                </a:cubicBezTo>
                <a:cubicBezTo>
                  <a:pt x="490912" y="171488"/>
                  <a:pt x="290367" y="41653"/>
                  <a:pt x="416560" y="111760"/>
                </a:cubicBezTo>
                <a:cubicBezTo>
                  <a:pt x="437908" y="123620"/>
                  <a:pt x="457200" y="138853"/>
                  <a:pt x="477520" y="152400"/>
                </a:cubicBezTo>
                <a:lnTo>
                  <a:pt x="508000" y="172720"/>
                </a:lnTo>
                <a:cubicBezTo>
                  <a:pt x="511387" y="182880"/>
                  <a:pt x="515563" y="192810"/>
                  <a:pt x="518160" y="203200"/>
                </a:cubicBezTo>
                <a:cubicBezTo>
                  <a:pt x="522348" y="219953"/>
                  <a:pt x="523358" y="237460"/>
                  <a:pt x="528320" y="254000"/>
                </a:cubicBezTo>
                <a:cubicBezTo>
                  <a:pt x="533561" y="271469"/>
                  <a:pt x="542236" y="287723"/>
                  <a:pt x="548640" y="304800"/>
                </a:cubicBezTo>
                <a:cubicBezTo>
                  <a:pt x="552400" y="314828"/>
                  <a:pt x="554011" y="325701"/>
                  <a:pt x="558800" y="335280"/>
                </a:cubicBezTo>
                <a:cubicBezTo>
                  <a:pt x="564261" y="346202"/>
                  <a:pt x="572347" y="355600"/>
                  <a:pt x="579120" y="365760"/>
                </a:cubicBezTo>
                <a:cubicBezTo>
                  <a:pt x="582507" y="379307"/>
                  <a:pt x="583035" y="393911"/>
                  <a:pt x="589280" y="406400"/>
                </a:cubicBezTo>
                <a:cubicBezTo>
                  <a:pt x="600202" y="428243"/>
                  <a:pt x="622197" y="444192"/>
                  <a:pt x="629920" y="467360"/>
                </a:cubicBezTo>
                <a:cubicBezTo>
                  <a:pt x="639404" y="495811"/>
                  <a:pt x="656423" y="550845"/>
                  <a:pt x="670560" y="579120"/>
                </a:cubicBezTo>
                <a:cubicBezTo>
                  <a:pt x="676021" y="590042"/>
                  <a:pt x="685921" y="598442"/>
                  <a:pt x="690880" y="609600"/>
                </a:cubicBezTo>
                <a:cubicBezTo>
                  <a:pt x="699579" y="629173"/>
                  <a:pt x="711200" y="670560"/>
                  <a:pt x="711200" y="670560"/>
                </a:cubicBezTo>
                <a:cubicBezTo>
                  <a:pt x="718652" y="722721"/>
                  <a:pt x="720378" y="744196"/>
                  <a:pt x="731520" y="792480"/>
                </a:cubicBezTo>
                <a:cubicBezTo>
                  <a:pt x="737800" y="819692"/>
                  <a:pt x="748376" y="846048"/>
                  <a:pt x="751840" y="873760"/>
                </a:cubicBezTo>
                <a:cubicBezTo>
                  <a:pt x="755227" y="900853"/>
                  <a:pt x="757511" y="928107"/>
                  <a:pt x="762000" y="955040"/>
                </a:cubicBezTo>
                <a:cubicBezTo>
                  <a:pt x="766252" y="980555"/>
                  <a:pt x="774267" y="1002002"/>
                  <a:pt x="782320" y="1026160"/>
                </a:cubicBezTo>
                <a:cubicBezTo>
                  <a:pt x="785707" y="1181947"/>
                  <a:pt x="783836" y="1337936"/>
                  <a:pt x="792480" y="1493520"/>
                </a:cubicBezTo>
                <a:cubicBezTo>
                  <a:pt x="794029" y="1521404"/>
                  <a:pt x="807323" y="1547415"/>
                  <a:pt x="812800" y="1574800"/>
                </a:cubicBezTo>
                <a:cubicBezTo>
                  <a:pt x="816187" y="1591733"/>
                  <a:pt x="819871" y="1608610"/>
                  <a:pt x="822960" y="1625600"/>
                </a:cubicBezTo>
                <a:cubicBezTo>
                  <a:pt x="826645" y="1645868"/>
                  <a:pt x="828651" y="1666450"/>
                  <a:pt x="833120" y="1686560"/>
                </a:cubicBezTo>
                <a:cubicBezTo>
                  <a:pt x="835443" y="1697015"/>
                  <a:pt x="840957" y="1706585"/>
                  <a:pt x="843280" y="1717040"/>
                </a:cubicBezTo>
                <a:cubicBezTo>
                  <a:pt x="852700" y="1759428"/>
                  <a:pt x="870554" y="1910623"/>
                  <a:pt x="873760" y="1920240"/>
                </a:cubicBezTo>
                <a:lnTo>
                  <a:pt x="883920" y="1950720"/>
                </a:lnTo>
                <a:cubicBezTo>
                  <a:pt x="887161" y="1973406"/>
                  <a:pt x="898601" y="2057426"/>
                  <a:pt x="904240" y="2082800"/>
                </a:cubicBezTo>
                <a:cubicBezTo>
                  <a:pt x="926002" y="2180731"/>
                  <a:pt x="902432" y="2032217"/>
                  <a:pt x="924560" y="2153920"/>
                </a:cubicBezTo>
                <a:cubicBezTo>
                  <a:pt x="942308" y="2251535"/>
                  <a:pt x="927912" y="2206188"/>
                  <a:pt x="944880" y="2316480"/>
                </a:cubicBezTo>
                <a:cubicBezTo>
                  <a:pt x="950174" y="2350889"/>
                  <a:pt x="956349" y="2356621"/>
                  <a:pt x="965200" y="2387600"/>
                </a:cubicBezTo>
                <a:cubicBezTo>
                  <a:pt x="978135" y="2432872"/>
                  <a:pt x="972327" y="2432334"/>
                  <a:pt x="995680" y="2479040"/>
                </a:cubicBezTo>
                <a:cubicBezTo>
                  <a:pt x="1001141" y="2489962"/>
                  <a:pt x="1010539" y="2498598"/>
                  <a:pt x="1016000" y="2509520"/>
                </a:cubicBezTo>
                <a:cubicBezTo>
                  <a:pt x="1020789" y="2519099"/>
                  <a:pt x="1023218" y="2529702"/>
                  <a:pt x="1026160" y="2540000"/>
                </a:cubicBezTo>
                <a:cubicBezTo>
                  <a:pt x="1029996" y="2553426"/>
                  <a:pt x="1028574" y="2569022"/>
                  <a:pt x="1036320" y="2580640"/>
                </a:cubicBezTo>
                <a:cubicBezTo>
                  <a:pt x="1043093" y="2590800"/>
                  <a:pt x="1056640" y="2594187"/>
                  <a:pt x="1066800" y="2600960"/>
                </a:cubicBezTo>
                <a:cubicBezTo>
                  <a:pt x="1073573" y="2611120"/>
                  <a:pt x="1077739" y="2623623"/>
                  <a:pt x="1087120" y="2631440"/>
                </a:cubicBezTo>
                <a:cubicBezTo>
                  <a:pt x="1098755" y="2641136"/>
                  <a:pt x="1118299" y="2639933"/>
                  <a:pt x="1127760" y="2651760"/>
                </a:cubicBezTo>
                <a:cubicBezTo>
                  <a:pt x="1146683" y="2675414"/>
                  <a:pt x="1151597" y="2707836"/>
                  <a:pt x="1168400" y="2733040"/>
                </a:cubicBezTo>
                <a:cubicBezTo>
                  <a:pt x="1207450" y="2791615"/>
                  <a:pt x="1173641" y="2735110"/>
                  <a:pt x="1198880" y="2794000"/>
                </a:cubicBezTo>
                <a:cubicBezTo>
                  <a:pt x="1214349" y="2830093"/>
                  <a:pt x="1219113" y="2834509"/>
                  <a:pt x="1239520" y="2865120"/>
                </a:cubicBezTo>
                <a:cubicBezTo>
                  <a:pt x="1261517" y="2953109"/>
                  <a:pt x="1234580" y="2857851"/>
                  <a:pt x="1270000" y="2946400"/>
                </a:cubicBezTo>
                <a:cubicBezTo>
                  <a:pt x="1277955" y="2966287"/>
                  <a:pt x="1285125" y="2986580"/>
                  <a:pt x="1290320" y="3007360"/>
                </a:cubicBezTo>
                <a:cubicBezTo>
                  <a:pt x="1293707" y="3020907"/>
                  <a:pt x="1293552" y="3035876"/>
                  <a:pt x="1300480" y="3048000"/>
                </a:cubicBezTo>
                <a:cubicBezTo>
                  <a:pt x="1307609" y="3060475"/>
                  <a:pt x="1321762" y="3067442"/>
                  <a:pt x="1330960" y="3078480"/>
                </a:cubicBezTo>
                <a:cubicBezTo>
                  <a:pt x="1338777" y="3087861"/>
                  <a:pt x="1344507" y="3098800"/>
                  <a:pt x="1351280" y="3108960"/>
                </a:cubicBezTo>
                <a:cubicBezTo>
                  <a:pt x="1354667" y="3122507"/>
                  <a:pt x="1354512" y="3137476"/>
                  <a:pt x="1361440" y="3149600"/>
                </a:cubicBezTo>
                <a:cubicBezTo>
                  <a:pt x="1376132" y="3175311"/>
                  <a:pt x="1436150" y="3209567"/>
                  <a:pt x="1452880" y="3220720"/>
                </a:cubicBezTo>
                <a:lnTo>
                  <a:pt x="1483360" y="3241040"/>
                </a:lnTo>
                <a:lnTo>
                  <a:pt x="1513840" y="3261360"/>
                </a:lnTo>
                <a:cubicBezTo>
                  <a:pt x="1520613" y="3274907"/>
                  <a:pt x="1528842" y="3287819"/>
                  <a:pt x="1534160" y="3302000"/>
                </a:cubicBezTo>
                <a:cubicBezTo>
                  <a:pt x="1539063" y="3315075"/>
                  <a:pt x="1534446" y="3332766"/>
                  <a:pt x="1544320" y="3342640"/>
                </a:cubicBezTo>
                <a:cubicBezTo>
                  <a:pt x="1554194" y="3352514"/>
                  <a:pt x="1571413" y="3349413"/>
                  <a:pt x="1584960" y="3352800"/>
                </a:cubicBezTo>
                <a:cubicBezTo>
                  <a:pt x="1620675" y="3406373"/>
                  <a:pt x="1584686" y="3367197"/>
                  <a:pt x="1645920" y="3393440"/>
                </a:cubicBezTo>
                <a:cubicBezTo>
                  <a:pt x="1692457" y="3413384"/>
                  <a:pt x="1662939" y="3414946"/>
                  <a:pt x="1706880" y="3444240"/>
                </a:cubicBezTo>
                <a:cubicBezTo>
                  <a:pt x="1724034" y="3455676"/>
                  <a:pt x="1790022" y="3462716"/>
                  <a:pt x="1798320" y="3464560"/>
                </a:cubicBezTo>
                <a:cubicBezTo>
                  <a:pt x="1814148" y="3468077"/>
                  <a:pt x="1873272" y="3491876"/>
                  <a:pt x="1879600" y="3495040"/>
                </a:cubicBezTo>
                <a:cubicBezTo>
                  <a:pt x="1890522" y="3500501"/>
                  <a:pt x="1898857" y="3510550"/>
                  <a:pt x="1910080" y="3515360"/>
                </a:cubicBezTo>
                <a:cubicBezTo>
                  <a:pt x="1926046" y="3522203"/>
                  <a:pt x="1988260" y="3532064"/>
                  <a:pt x="2001520" y="3535680"/>
                </a:cubicBezTo>
                <a:cubicBezTo>
                  <a:pt x="2022184" y="3541316"/>
                  <a:pt x="2062480" y="3556000"/>
                  <a:pt x="2062480" y="3556000"/>
                </a:cubicBezTo>
                <a:cubicBezTo>
                  <a:pt x="2065867" y="3569547"/>
                  <a:pt x="2063917" y="3585736"/>
                  <a:pt x="2072640" y="3596640"/>
                </a:cubicBezTo>
                <a:cubicBezTo>
                  <a:pt x="2079330" y="3605003"/>
                  <a:pt x="2093541" y="3602011"/>
                  <a:pt x="2103120" y="3606800"/>
                </a:cubicBezTo>
                <a:cubicBezTo>
                  <a:pt x="2114042" y="3612261"/>
                  <a:pt x="2123440" y="3620347"/>
                  <a:pt x="2133600" y="3627120"/>
                </a:cubicBezTo>
                <a:cubicBezTo>
                  <a:pt x="2166440" y="3725640"/>
                  <a:pt x="2109556" y="3583561"/>
                  <a:pt x="2184400" y="3667760"/>
                </a:cubicBezTo>
                <a:cubicBezTo>
                  <a:pt x="2263799" y="3757084"/>
                  <a:pt x="2180665" y="3743743"/>
                  <a:pt x="2265680" y="3759200"/>
                </a:cubicBezTo>
                <a:cubicBezTo>
                  <a:pt x="2289241" y="3763484"/>
                  <a:pt x="2313093" y="3765973"/>
                  <a:pt x="2336800" y="3769360"/>
                </a:cubicBezTo>
                <a:cubicBezTo>
                  <a:pt x="2346960" y="3772747"/>
                  <a:pt x="2356825" y="3777197"/>
                  <a:pt x="2367280" y="3779520"/>
                </a:cubicBezTo>
                <a:cubicBezTo>
                  <a:pt x="2410916" y="3789217"/>
                  <a:pt x="2466458" y="3793688"/>
                  <a:pt x="2509520" y="3799840"/>
                </a:cubicBezTo>
                <a:cubicBezTo>
                  <a:pt x="2584537" y="3810557"/>
                  <a:pt x="2548118" y="3810000"/>
                  <a:pt x="2580640" y="3810000"/>
                </a:cubicBezTo>
              </a:path>
            </a:pathLst>
          </a:custGeom>
          <a:noFill/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35" name="TextBox 1034"/>
          <p:cNvSpPr txBox="1"/>
          <p:nvPr/>
        </p:nvSpPr>
        <p:spPr>
          <a:xfrm>
            <a:off x="1403648" y="1700808"/>
            <a:ext cx="461665" cy="2880320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ru-RU" dirty="0" smtClean="0"/>
              <a:t>К  о  р  д  и  л  ь  е  р  ы</a:t>
            </a:r>
            <a:endParaRPr lang="ru-RU" dirty="0"/>
          </a:p>
        </p:txBody>
      </p:sp>
      <p:sp>
        <p:nvSpPr>
          <p:cNvPr id="1036" name="Блок-схема: узел 1035"/>
          <p:cNvSpPr/>
          <p:nvPr/>
        </p:nvSpPr>
        <p:spPr>
          <a:xfrm>
            <a:off x="1259632" y="1574800"/>
            <a:ext cx="72008" cy="63004"/>
          </a:xfrm>
          <a:prstGeom prst="flowChartConnector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39" name="TextBox 1038"/>
          <p:cNvSpPr txBox="1"/>
          <p:nvPr/>
        </p:nvSpPr>
        <p:spPr>
          <a:xfrm>
            <a:off x="539552" y="1124744"/>
            <a:ext cx="16561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/>
              <a:t>г</a:t>
            </a:r>
            <a:r>
              <a:rPr lang="ru-RU" sz="1400" dirty="0" smtClean="0"/>
              <a:t>. Мак-Кинли</a:t>
            </a:r>
          </a:p>
          <a:p>
            <a:pPr algn="ctr"/>
            <a:r>
              <a:rPr lang="ru-RU" sz="1400" dirty="0" smtClean="0"/>
              <a:t>6194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818197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0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" grpId="0" animBg="1"/>
      <p:bldP spid="1035" grpId="0"/>
      <p:bldP spid="103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1763713" y="381000"/>
            <a:ext cx="6465887" cy="887413"/>
          </a:xfrm>
        </p:spPr>
        <p:txBody>
          <a:bodyPr/>
          <a:lstStyle/>
          <a:p>
            <a:pPr eaLnBrk="1" hangingPunct="1"/>
            <a:r>
              <a:rPr lang="ru-RU" smtClean="0">
                <a:solidFill>
                  <a:srgbClr val="000066"/>
                </a:solidFill>
              </a:rPr>
              <a:t> «Синквейн»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3" y="1373188"/>
            <a:ext cx="6840537" cy="4719637"/>
          </a:xfrm>
        </p:spPr>
        <p:txBody>
          <a:bodyPr/>
          <a:lstStyle/>
          <a:p>
            <a:pPr marL="457200" indent="-457200" eaLnBrk="1" hangingPunct="1">
              <a:lnSpc>
                <a:spcPct val="90000"/>
              </a:lnSpc>
              <a:buFontTx/>
              <a:buNone/>
              <a:defRPr/>
            </a:pPr>
            <a:r>
              <a:rPr lang="ru-RU" sz="2000" b="1" i="1" dirty="0" smtClean="0">
                <a:solidFill>
                  <a:srgbClr val="000066"/>
                </a:solidFill>
              </a:rPr>
              <a:t>       </a:t>
            </a:r>
            <a:r>
              <a:rPr lang="ru-RU" sz="2000" b="1" dirty="0" err="1" smtClean="0">
                <a:solidFill>
                  <a:srgbClr val="000066"/>
                </a:solidFill>
              </a:rPr>
              <a:t>Синквейн</a:t>
            </a:r>
            <a:r>
              <a:rPr lang="ru-RU" sz="2000" dirty="0" smtClean="0">
                <a:solidFill>
                  <a:srgbClr val="000066"/>
                </a:solidFill>
              </a:rPr>
              <a:t> – это стихотворение, которое требует синтеза информации и материала в кратких выражениях.</a:t>
            </a:r>
          </a:p>
          <a:p>
            <a:pPr marL="457200" indent="-457200" eaLnBrk="1" hangingPunct="1">
              <a:lnSpc>
                <a:spcPct val="90000"/>
              </a:lnSpc>
              <a:buFontTx/>
              <a:buNone/>
              <a:defRPr/>
            </a:pPr>
            <a:endParaRPr lang="ru-RU" sz="2000" dirty="0" smtClean="0">
              <a:solidFill>
                <a:srgbClr val="000066"/>
              </a:solidFill>
            </a:endParaRPr>
          </a:p>
          <a:p>
            <a:pPr marL="457200" indent="-457200" eaLnBrk="1" hangingPunct="1">
              <a:lnSpc>
                <a:spcPct val="90000"/>
              </a:lnSpc>
              <a:buFontTx/>
              <a:buNone/>
              <a:defRPr/>
            </a:pPr>
            <a:r>
              <a:rPr lang="ru-RU" sz="2000" b="1" dirty="0" smtClean="0">
                <a:solidFill>
                  <a:srgbClr val="000066"/>
                </a:solidFill>
              </a:rPr>
              <a:t>Правила написания:</a:t>
            </a:r>
          </a:p>
          <a:p>
            <a:pPr marL="457200" indent="-457200" eaLnBrk="1" hangingPunct="1">
              <a:lnSpc>
                <a:spcPct val="90000"/>
              </a:lnSpc>
              <a:buFontTx/>
              <a:buAutoNum type="arabicPeriod"/>
              <a:defRPr/>
            </a:pPr>
            <a:r>
              <a:rPr lang="ru-RU" sz="2000" dirty="0" smtClean="0">
                <a:solidFill>
                  <a:srgbClr val="000066"/>
                </a:solidFill>
              </a:rPr>
              <a:t>Первая строчка – название темы в одном слове (существительное)</a:t>
            </a:r>
          </a:p>
          <a:p>
            <a:pPr marL="457200" indent="-457200" eaLnBrk="1" hangingPunct="1">
              <a:lnSpc>
                <a:spcPct val="90000"/>
              </a:lnSpc>
              <a:buFontTx/>
              <a:buAutoNum type="arabicPeriod"/>
              <a:defRPr/>
            </a:pPr>
            <a:r>
              <a:rPr lang="ru-RU" sz="2000" dirty="0" smtClean="0">
                <a:solidFill>
                  <a:srgbClr val="000066"/>
                </a:solidFill>
              </a:rPr>
              <a:t>Вторая строчка – описание темы в двух словах (прилагательные или причастия)</a:t>
            </a:r>
          </a:p>
          <a:p>
            <a:pPr marL="457200" indent="-457200" eaLnBrk="1" hangingPunct="1">
              <a:lnSpc>
                <a:spcPct val="90000"/>
              </a:lnSpc>
              <a:buFontTx/>
              <a:buAutoNum type="arabicPeriod"/>
              <a:defRPr/>
            </a:pPr>
            <a:r>
              <a:rPr lang="ru-RU" sz="2000" dirty="0" smtClean="0">
                <a:solidFill>
                  <a:srgbClr val="000066"/>
                </a:solidFill>
              </a:rPr>
              <a:t>Третья строчка – описание действия в трёх словах(глаголы или деепричастия)</a:t>
            </a:r>
          </a:p>
          <a:p>
            <a:pPr marL="457200" indent="-457200" eaLnBrk="1" hangingPunct="1">
              <a:lnSpc>
                <a:spcPct val="90000"/>
              </a:lnSpc>
              <a:buFontTx/>
              <a:buAutoNum type="arabicPeriod"/>
              <a:defRPr/>
            </a:pPr>
            <a:r>
              <a:rPr lang="ru-RU" sz="2000" dirty="0" smtClean="0">
                <a:solidFill>
                  <a:srgbClr val="000066"/>
                </a:solidFill>
              </a:rPr>
              <a:t>Четвёртая строчка – это фраза их четырёх слов, показывающая отношение к теме</a:t>
            </a:r>
          </a:p>
          <a:p>
            <a:pPr marL="457200" indent="-457200" eaLnBrk="1" hangingPunct="1">
              <a:lnSpc>
                <a:spcPct val="90000"/>
              </a:lnSpc>
              <a:buFontTx/>
              <a:buAutoNum type="arabicPeriod"/>
              <a:defRPr/>
            </a:pPr>
            <a:r>
              <a:rPr lang="ru-RU" sz="2000" dirty="0" smtClean="0">
                <a:solidFill>
                  <a:srgbClr val="000066"/>
                </a:solidFill>
              </a:rPr>
              <a:t>Синоним из одного слова, который повторяет суть темы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  <a:defRPr/>
            </a:pPr>
            <a:endParaRPr lang="ru-RU" sz="2000" dirty="0" smtClean="0">
              <a:solidFill>
                <a:srgbClr val="000066"/>
              </a:solidFill>
            </a:endParaRPr>
          </a:p>
          <a:p>
            <a:pPr marL="0" indent="0" algn="ctr" eaLnBrk="1" hangingPunct="1">
              <a:lnSpc>
                <a:spcPct val="90000"/>
              </a:lnSpc>
              <a:buFontTx/>
              <a:buNone/>
              <a:defRPr/>
            </a:pPr>
            <a:r>
              <a:rPr lang="ru-RU" sz="2000" dirty="0" smtClean="0">
                <a:solidFill>
                  <a:srgbClr val="FF0000"/>
                </a:solidFill>
              </a:rPr>
              <a:t>Задание: Создайте свой </a:t>
            </a:r>
            <a:r>
              <a:rPr lang="ru-RU" sz="2000" dirty="0" err="1" smtClean="0">
                <a:solidFill>
                  <a:srgbClr val="FF0000"/>
                </a:solidFill>
              </a:rPr>
              <a:t>синквейн</a:t>
            </a:r>
            <a:r>
              <a:rPr lang="ru-RU" sz="2000" dirty="0" smtClean="0">
                <a:solidFill>
                  <a:srgbClr val="FF0000"/>
                </a:solidFill>
              </a:rPr>
              <a:t> к слову «Горы»</a:t>
            </a:r>
          </a:p>
        </p:txBody>
      </p:sp>
      <p:pic>
        <p:nvPicPr>
          <p:cNvPr id="10244" name="Picture 4" descr="j0434871[1]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7988" y="188913"/>
            <a:ext cx="914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21284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1. § 20 </a:t>
            </a:r>
          </a:p>
          <a:p>
            <a:pPr marL="0" indent="0">
              <a:buNone/>
            </a:pPr>
            <a:r>
              <a:rPr lang="ru-RU" dirty="0" smtClean="0"/>
              <a:t>2. Найти стихи о горах и подготовить творческое их чтение</a:t>
            </a:r>
          </a:p>
          <a:p>
            <a:pPr marL="0" indent="0">
              <a:buNone/>
            </a:pPr>
            <a:r>
              <a:rPr lang="ru-RU" dirty="0" smtClean="0"/>
              <a:t>3. Отметить горы в контурных картах.</a:t>
            </a: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 smtClean="0"/>
              <a:t>На дополнительную оценку: Составить рассказ от имени вершины горы.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905066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Цель: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Углубить понятие горы, рельеф, формы рельефа.</a:t>
            </a:r>
          </a:p>
          <a:p>
            <a:r>
              <a:rPr lang="ru-RU" dirty="0" smtClean="0"/>
              <a:t>Сформировать представление о горных системах, хребтах, типах гор по высоте.</a:t>
            </a:r>
          </a:p>
          <a:p>
            <a:r>
              <a:rPr lang="ru-RU" dirty="0" smtClean="0"/>
              <a:t>Научиться определять ГП гор, их высоту.</a:t>
            </a:r>
          </a:p>
          <a:p>
            <a:r>
              <a:rPr lang="ru-RU" dirty="0" smtClean="0"/>
              <a:t>Наносить горы </a:t>
            </a:r>
            <a:r>
              <a:rPr lang="ru-RU" smtClean="0"/>
              <a:t>на контурную карту.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06822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276872"/>
            <a:ext cx="3810000" cy="381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Овальная выноска 3"/>
          <p:cNvSpPr/>
          <p:nvPr/>
        </p:nvSpPr>
        <p:spPr>
          <a:xfrm>
            <a:off x="3851920" y="1628800"/>
            <a:ext cx="4824536" cy="1764776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rgbClr val="FF0000"/>
                </a:solidFill>
              </a:rPr>
              <a:t>Что такое ГОРА?</a:t>
            </a:r>
            <a:endParaRPr lang="ru-RU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4035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" descr="Карпаты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2000250"/>
            <a:ext cx="6480175" cy="437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620713"/>
            <a:ext cx="8229600" cy="1143000"/>
          </a:xfrm>
        </p:spPr>
        <p:txBody>
          <a:bodyPr/>
          <a:lstStyle/>
          <a:p>
            <a:pPr eaLnBrk="1" hangingPunct="1"/>
            <a:r>
              <a:rPr lang="ru-RU" sz="4000" dirty="0" smtClean="0"/>
              <a:t>Подпишите: </a:t>
            </a:r>
            <a:r>
              <a:rPr lang="ru-RU" sz="4000" dirty="0"/>
              <a:t>в</a:t>
            </a:r>
            <a:r>
              <a:rPr lang="ru-RU" sz="4000" dirty="0" smtClean="0"/>
              <a:t>ершина, подошва, склон</a:t>
            </a:r>
          </a:p>
        </p:txBody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0063" y="2571750"/>
            <a:ext cx="8229600" cy="4525963"/>
          </a:xfrm>
        </p:spPr>
        <p:txBody>
          <a:bodyPr/>
          <a:lstStyle/>
          <a:p>
            <a:pPr lvl="2" eaLnBrk="1" hangingPunct="1"/>
            <a:endParaRPr lang="ru-RU" dirty="0" smtClean="0"/>
          </a:p>
        </p:txBody>
      </p:sp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3779838" y="2924175"/>
            <a:ext cx="1512887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b="1" dirty="0">
                <a:solidFill>
                  <a:srgbClr val="993300"/>
                </a:solidFill>
              </a:rPr>
              <a:t>Вершина</a:t>
            </a:r>
          </a:p>
        </p:txBody>
      </p:sp>
      <p:sp>
        <p:nvSpPr>
          <p:cNvPr id="4102" name="WordArt 6"/>
          <p:cNvSpPr>
            <a:spLocks noChangeArrowheads="1" noChangeShapeType="1" noTextEdit="1"/>
          </p:cNvSpPr>
          <p:nvPr/>
        </p:nvSpPr>
        <p:spPr bwMode="auto">
          <a:xfrm>
            <a:off x="1476375" y="6381750"/>
            <a:ext cx="5976938" cy="2873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509"/>
              </a:avLst>
            </a:prstTxWarp>
          </a:bodyPr>
          <a:lstStyle/>
          <a:p>
            <a:pPr algn="ctr"/>
            <a:r>
              <a:rPr lang="ru-RU" sz="3600" kern="10" spc="720" dirty="0">
                <a:ln w="9525">
                  <a:solidFill>
                    <a:srgbClr val="FF3300"/>
                  </a:solidFill>
                  <a:round/>
                  <a:headEnd/>
                  <a:tailEnd/>
                </a:ln>
                <a:solidFill>
                  <a:srgbClr val="FF3300"/>
                </a:soli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Arial"/>
                <a:cs typeface="Arial"/>
              </a:rPr>
              <a:t>Подошва</a:t>
            </a:r>
          </a:p>
        </p:txBody>
      </p:sp>
      <p:sp>
        <p:nvSpPr>
          <p:cNvPr id="4103" name="WordArt 7"/>
          <p:cNvSpPr>
            <a:spLocks noChangeArrowheads="1" noChangeShapeType="1" noTextEdit="1"/>
          </p:cNvSpPr>
          <p:nvPr/>
        </p:nvSpPr>
        <p:spPr bwMode="auto">
          <a:xfrm rot="2708744">
            <a:off x="5413376" y="3884612"/>
            <a:ext cx="1655762" cy="601663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Склон</a:t>
            </a:r>
          </a:p>
        </p:txBody>
      </p:sp>
      <p:sp>
        <p:nvSpPr>
          <p:cNvPr id="4104" name="WordArt 8"/>
          <p:cNvSpPr>
            <a:spLocks noChangeArrowheads="1" noChangeShapeType="1" noTextEdit="1"/>
          </p:cNvSpPr>
          <p:nvPr/>
        </p:nvSpPr>
        <p:spPr bwMode="auto">
          <a:xfrm rot="-1253207">
            <a:off x="1692275" y="3933825"/>
            <a:ext cx="1655763" cy="601663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Склон</a:t>
            </a:r>
          </a:p>
        </p:txBody>
      </p:sp>
    </p:spTree>
    <p:extLst>
      <p:ext uri="{BB962C8B-B14F-4D97-AF65-F5344CB8AC3E}">
        <p14:creationId xmlns:p14="http://schemas.microsoft.com/office/powerpoint/2010/main" val="526669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101" grpId="0"/>
      <p:bldP spid="4102" grpId="0"/>
      <p:bldP spid="4103" grpId="0"/>
      <p:bldP spid="410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Сравните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556791"/>
            <a:ext cx="4104455" cy="30783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3131934"/>
            <a:ext cx="4930657" cy="35988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27584" y="3988801"/>
            <a:ext cx="2376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Холм</a:t>
            </a:r>
            <a:endParaRPr lang="ru-RU" sz="3600" dirty="0"/>
          </a:p>
        </p:txBody>
      </p:sp>
      <p:sp>
        <p:nvSpPr>
          <p:cNvPr id="6" name="TextBox 5"/>
          <p:cNvSpPr txBox="1"/>
          <p:nvPr/>
        </p:nvSpPr>
        <p:spPr>
          <a:xfrm>
            <a:off x="4716016" y="3284984"/>
            <a:ext cx="208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Гора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818643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619"/>
            <a:ext cx="9252520" cy="68248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76398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5" descr="gigan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304925"/>
            <a:ext cx="8467725" cy="555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b="1" smtClean="0"/>
              <a:t>Горный хребет – горы расположенные в ряд одна за другой</a:t>
            </a:r>
          </a:p>
        </p:txBody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5127" name="WordArt 7"/>
          <p:cNvSpPr>
            <a:spLocks noChangeArrowheads="1" noChangeShapeType="1" noTextEdit="1"/>
          </p:cNvSpPr>
          <p:nvPr/>
        </p:nvSpPr>
        <p:spPr bwMode="auto">
          <a:xfrm rot="-551731">
            <a:off x="1203325" y="3067050"/>
            <a:ext cx="6049963" cy="576263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94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Горный хребет</a:t>
            </a:r>
          </a:p>
        </p:txBody>
      </p:sp>
    </p:spTree>
    <p:extLst>
      <p:ext uri="{BB962C8B-B14F-4D97-AF65-F5344CB8AC3E}">
        <p14:creationId xmlns:p14="http://schemas.microsoft.com/office/powerpoint/2010/main" val="1975850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12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Содержимое 3" descr="хребет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9512" y="116632"/>
            <a:ext cx="8859837" cy="6383337"/>
          </a:xfrm>
        </p:spPr>
      </p:pic>
      <p:sp>
        <p:nvSpPr>
          <p:cNvPr id="614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Горный хребет</a:t>
            </a:r>
          </a:p>
        </p:txBody>
      </p:sp>
    </p:spTree>
    <p:extLst>
      <p:ext uri="{BB962C8B-B14F-4D97-AF65-F5344CB8AC3E}">
        <p14:creationId xmlns:p14="http://schemas.microsoft.com/office/powerpoint/2010/main" val="3508641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19_Road-9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Тема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119_Road-9</Template>
  <TotalTime>536</TotalTime>
  <Words>400</Words>
  <Application>Microsoft Office PowerPoint</Application>
  <PresentationFormat>Экран (4:3)</PresentationFormat>
  <Paragraphs>65</Paragraphs>
  <Slides>25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119_Road-9</vt:lpstr>
      <vt:lpstr>Проверка домашнего задания</vt:lpstr>
      <vt:lpstr>Рельеф суши.</vt:lpstr>
      <vt:lpstr>Цель:</vt:lpstr>
      <vt:lpstr>Презентация PowerPoint</vt:lpstr>
      <vt:lpstr>Подпишите: вершина, подошва, склон</vt:lpstr>
      <vt:lpstr>Сравните</vt:lpstr>
      <vt:lpstr>Презентация PowerPoint</vt:lpstr>
      <vt:lpstr>Горный хребет – горы расположенные в ряд одна за другой</vt:lpstr>
      <vt:lpstr>Горный хребет</vt:lpstr>
      <vt:lpstr>Горная долина  - понижение между хребтами</vt:lpstr>
      <vt:lpstr>Презентация PowerPoint</vt:lpstr>
      <vt:lpstr>Горная система – это большая группа горных хребтов, межгорных впадин и нагорий. </vt:lpstr>
      <vt:lpstr>Горная страна</vt:lpstr>
      <vt:lpstr>Презентация PowerPoint</vt:lpstr>
      <vt:lpstr>Презентация PowerPoint</vt:lpstr>
      <vt:lpstr>Различие гор по высоте.</vt:lpstr>
      <vt:lpstr>Высокие горы – высота   2000 метров</vt:lpstr>
      <vt:lpstr>Гималаи – высочайшие горы Земли</vt:lpstr>
      <vt:lpstr>Эверест 8 848 метров</vt:lpstr>
      <vt:lpstr>Средневысотные горы – высоты от 1000 м. до 2000 м.</vt:lpstr>
      <vt:lpstr>Низкие горы высоты   от 200 м.до 1000м.</vt:lpstr>
      <vt:lpstr>План описания ГП гор:</vt:lpstr>
      <vt:lpstr>Презентация PowerPoint</vt:lpstr>
      <vt:lpstr> «Синквейн»</vt:lpstr>
      <vt:lpstr>Домашнее задание: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12345</dc:creator>
  <cp:lastModifiedBy>12345</cp:lastModifiedBy>
  <cp:revision>22</cp:revision>
  <dcterms:created xsi:type="dcterms:W3CDTF">2014-11-07T14:06:07Z</dcterms:created>
  <dcterms:modified xsi:type="dcterms:W3CDTF">2014-11-19T11:25:54Z</dcterms:modified>
</cp:coreProperties>
</file>