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46"/>
  </p:notesMasterIdLst>
  <p:sldIdLst>
    <p:sldId id="288" r:id="rId2"/>
    <p:sldId id="290" r:id="rId3"/>
    <p:sldId id="291" r:id="rId4"/>
    <p:sldId id="292" r:id="rId5"/>
    <p:sldId id="258" r:id="rId6"/>
    <p:sldId id="293" r:id="rId7"/>
    <p:sldId id="294" r:id="rId8"/>
    <p:sldId id="295" r:id="rId9"/>
    <p:sldId id="296" r:id="rId10"/>
    <p:sldId id="297" r:id="rId11"/>
    <p:sldId id="305" r:id="rId12"/>
    <p:sldId id="299" r:id="rId13"/>
    <p:sldId id="300" r:id="rId14"/>
    <p:sldId id="301" r:id="rId15"/>
    <p:sldId id="302" r:id="rId16"/>
    <p:sldId id="303" r:id="rId17"/>
    <p:sldId id="304" r:id="rId18"/>
    <p:sldId id="259" r:id="rId19"/>
    <p:sldId id="260" r:id="rId20"/>
    <p:sldId id="261" r:id="rId21"/>
    <p:sldId id="262" r:id="rId22"/>
    <p:sldId id="263" r:id="rId23"/>
    <p:sldId id="264" r:id="rId24"/>
    <p:sldId id="279" r:id="rId25"/>
    <p:sldId id="280" r:id="rId26"/>
    <p:sldId id="281" r:id="rId27"/>
    <p:sldId id="282" r:id="rId28"/>
    <p:sldId id="283" r:id="rId29"/>
    <p:sldId id="284" r:id="rId30"/>
    <p:sldId id="267" r:id="rId31"/>
    <p:sldId id="285" r:id="rId32"/>
    <p:sldId id="268" r:id="rId33"/>
    <p:sldId id="286" r:id="rId34"/>
    <p:sldId id="269" r:id="rId35"/>
    <p:sldId id="287" r:id="rId36"/>
    <p:sldId id="271" r:id="rId37"/>
    <p:sldId id="272" r:id="rId38"/>
    <p:sldId id="274" r:id="rId39"/>
    <p:sldId id="273" r:id="rId40"/>
    <p:sldId id="275" r:id="rId41"/>
    <p:sldId id="276" r:id="rId42"/>
    <p:sldId id="277" r:id="rId43"/>
    <p:sldId id="278" r:id="rId44"/>
    <p:sldId id="289" r:id="rId4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298" autoAdjust="0"/>
  </p:normalViewPr>
  <p:slideViewPr>
    <p:cSldViewPr>
      <p:cViewPr varScale="1">
        <p:scale>
          <a:sx n="86" d="100"/>
          <a:sy n="86" d="100"/>
        </p:scale>
        <p:origin x="1122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4.xml"/><Relationship Id="rId2" Type="http://schemas.openxmlformats.org/officeDocument/2006/relationships/slide" Target="../slides/slide5.xml"/><Relationship Id="rId1" Type="http://schemas.openxmlformats.org/officeDocument/2006/relationships/slide" Target="../slides/slide3.xml"/><Relationship Id="rId5" Type="http://schemas.openxmlformats.org/officeDocument/2006/relationships/slide" Target="../slides/slide36.xml"/><Relationship Id="rId4" Type="http://schemas.openxmlformats.org/officeDocument/2006/relationships/slide" Target="../slides/slide3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A5BD3DA-D76E-4E41-8E56-D802AAD24F85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0E017E2-6A2E-41CF-8B18-DB52187B14BD}">
      <dgm:prSet phldrT="[Текст]" custT="1"/>
      <dgm:spPr/>
      <dgm:t>
        <a:bodyPr/>
        <a:lstStyle/>
        <a:p>
          <a:r>
            <a:rPr lang="ru-RU" sz="2800" dirty="0" smtClean="0">
              <a:solidFill>
                <a:schemeClr val="tx2">
                  <a:lumMod val="25000"/>
                </a:schemeClr>
              </a:solidFill>
              <a:hlinkClick xmlns:r="http://schemas.openxmlformats.org/officeDocument/2006/relationships" r:id="rId1" action="ppaction://hlinksldjump"/>
            </a:rPr>
            <a:t>Разминка «Правда - неправда»</a:t>
          </a:r>
          <a:endParaRPr lang="ru-RU" sz="2800" dirty="0">
            <a:solidFill>
              <a:schemeClr val="tx2">
                <a:lumMod val="25000"/>
              </a:schemeClr>
            </a:solidFill>
          </a:endParaRPr>
        </a:p>
      </dgm:t>
    </dgm:pt>
    <dgm:pt modelId="{665DECCB-69B9-425D-8542-9990BBC10815}" type="parTrans" cxnId="{F8ECE100-71F7-4851-A3AF-41C805B65C1B}">
      <dgm:prSet/>
      <dgm:spPr/>
      <dgm:t>
        <a:bodyPr/>
        <a:lstStyle/>
        <a:p>
          <a:endParaRPr lang="ru-RU"/>
        </a:p>
      </dgm:t>
    </dgm:pt>
    <dgm:pt modelId="{1EAFABE4-DA7A-40D4-8D07-ABC4E31CB6E1}" type="sibTrans" cxnId="{F8ECE100-71F7-4851-A3AF-41C805B65C1B}">
      <dgm:prSet/>
      <dgm:spPr/>
      <dgm:t>
        <a:bodyPr/>
        <a:lstStyle/>
        <a:p>
          <a:endParaRPr lang="ru-RU"/>
        </a:p>
      </dgm:t>
    </dgm:pt>
    <dgm:pt modelId="{22DDFD0C-10C8-45F7-90A9-8BC63CD04CEA}">
      <dgm:prSet phldrT="[Текст]"/>
      <dgm:spPr/>
      <dgm:t>
        <a:bodyPr/>
        <a:lstStyle/>
        <a:p>
          <a:r>
            <a:rPr lang="ru-RU" dirty="0" smtClean="0">
              <a:hlinkClick xmlns:r="http://schemas.openxmlformats.org/officeDocument/2006/relationships" r:id="rId2" action="ppaction://hlinksldjump"/>
            </a:rPr>
            <a:t>Конкурс вопросов и ответов «Эрудит»</a:t>
          </a:r>
          <a:endParaRPr lang="ru-RU" dirty="0"/>
        </a:p>
      </dgm:t>
    </dgm:pt>
    <dgm:pt modelId="{EF95B1DA-2A7B-4FB2-81FD-41AEEED5BE45}" type="parTrans" cxnId="{9967F9E0-3D08-4EE6-9F3A-354AAED1F60F}">
      <dgm:prSet/>
      <dgm:spPr/>
      <dgm:t>
        <a:bodyPr/>
        <a:lstStyle/>
        <a:p>
          <a:endParaRPr lang="ru-RU"/>
        </a:p>
      </dgm:t>
    </dgm:pt>
    <dgm:pt modelId="{5B3284A0-50CF-43E9-9D84-BBDD378CFC75}" type="sibTrans" cxnId="{9967F9E0-3D08-4EE6-9F3A-354AAED1F60F}">
      <dgm:prSet/>
      <dgm:spPr/>
      <dgm:t>
        <a:bodyPr/>
        <a:lstStyle/>
        <a:p>
          <a:endParaRPr lang="ru-RU"/>
        </a:p>
      </dgm:t>
    </dgm:pt>
    <dgm:pt modelId="{BCD8A22B-E4CC-4F24-98AA-532CA26D191A}">
      <dgm:prSet/>
      <dgm:spPr/>
      <dgm:t>
        <a:bodyPr/>
        <a:lstStyle/>
        <a:p>
          <a:r>
            <a:rPr lang="ru-RU" dirty="0" smtClean="0">
              <a:hlinkClick xmlns:r="http://schemas.openxmlformats.org/officeDocument/2006/relationships" r:id="rId3" action="ppaction://hlinksldjump"/>
            </a:rPr>
            <a:t>Конкурс капитанов</a:t>
          </a:r>
          <a:endParaRPr lang="ru-RU" dirty="0"/>
        </a:p>
      </dgm:t>
    </dgm:pt>
    <dgm:pt modelId="{DD02EF94-1FEC-466E-9A0E-0BC9EE1079AA}" type="parTrans" cxnId="{97D5EA56-2B0D-42C7-AA76-688358676FEE}">
      <dgm:prSet/>
      <dgm:spPr/>
      <dgm:t>
        <a:bodyPr/>
        <a:lstStyle/>
        <a:p>
          <a:endParaRPr lang="ru-RU"/>
        </a:p>
      </dgm:t>
    </dgm:pt>
    <dgm:pt modelId="{60D8BB3C-F998-49FC-B748-A0EA178D4306}" type="sibTrans" cxnId="{97D5EA56-2B0D-42C7-AA76-688358676FEE}">
      <dgm:prSet/>
      <dgm:spPr/>
      <dgm:t>
        <a:bodyPr/>
        <a:lstStyle/>
        <a:p>
          <a:endParaRPr lang="ru-RU"/>
        </a:p>
      </dgm:t>
    </dgm:pt>
    <dgm:pt modelId="{EAE3B477-305B-48D5-AB64-D7532BEA80F3}">
      <dgm:prSet/>
      <dgm:spPr/>
      <dgm:t>
        <a:bodyPr/>
        <a:lstStyle/>
        <a:p>
          <a:r>
            <a:rPr lang="ru-RU" dirty="0" smtClean="0">
              <a:hlinkClick xmlns:r="http://schemas.openxmlformats.org/officeDocument/2006/relationships" r:id="rId4" action="ppaction://hlinksldjump"/>
            </a:rPr>
            <a:t>Мозаика стран</a:t>
          </a:r>
          <a:endParaRPr lang="ru-RU" dirty="0"/>
        </a:p>
      </dgm:t>
    </dgm:pt>
    <dgm:pt modelId="{18A3A7E6-0EB7-4EE2-BFD1-23D239523558}" type="parTrans" cxnId="{844AEFC8-1B34-406B-9A32-5306D323E1F7}">
      <dgm:prSet/>
      <dgm:spPr/>
      <dgm:t>
        <a:bodyPr/>
        <a:lstStyle/>
        <a:p>
          <a:endParaRPr lang="ru-RU"/>
        </a:p>
      </dgm:t>
    </dgm:pt>
    <dgm:pt modelId="{3D14C51F-C103-4E71-A755-52C69CFFE0DA}" type="sibTrans" cxnId="{844AEFC8-1B34-406B-9A32-5306D323E1F7}">
      <dgm:prSet/>
      <dgm:spPr/>
      <dgm:t>
        <a:bodyPr/>
        <a:lstStyle/>
        <a:p>
          <a:endParaRPr lang="ru-RU"/>
        </a:p>
      </dgm:t>
    </dgm:pt>
    <dgm:pt modelId="{FB956D1B-622E-4659-A525-DCE37EAB6837}">
      <dgm:prSet/>
      <dgm:spPr/>
      <dgm:t>
        <a:bodyPr/>
        <a:lstStyle/>
        <a:p>
          <a:r>
            <a:rPr lang="ru-RU" dirty="0" smtClean="0">
              <a:hlinkClick xmlns:r="http://schemas.openxmlformats.org/officeDocument/2006/relationships" r:id="rId5" action="ppaction://hlinksldjump"/>
            </a:rPr>
            <a:t>Чёрный ящик</a:t>
          </a:r>
          <a:endParaRPr lang="ru-RU" dirty="0"/>
        </a:p>
      </dgm:t>
    </dgm:pt>
    <dgm:pt modelId="{21795830-357D-4A5E-AE01-9FDF25DE3A40}" type="parTrans" cxnId="{1D1E24F2-A911-4461-8C75-2D29F01EB14F}">
      <dgm:prSet/>
      <dgm:spPr/>
      <dgm:t>
        <a:bodyPr/>
        <a:lstStyle/>
        <a:p>
          <a:endParaRPr lang="ru-RU"/>
        </a:p>
      </dgm:t>
    </dgm:pt>
    <dgm:pt modelId="{5EB185ED-A32E-41FD-9A75-B21FF836464A}" type="sibTrans" cxnId="{1D1E24F2-A911-4461-8C75-2D29F01EB14F}">
      <dgm:prSet/>
      <dgm:spPr/>
      <dgm:t>
        <a:bodyPr/>
        <a:lstStyle/>
        <a:p>
          <a:endParaRPr lang="ru-RU"/>
        </a:p>
      </dgm:t>
    </dgm:pt>
    <dgm:pt modelId="{BC5690F0-1FDB-42FB-ABCF-7851A3D0AD8D}" type="pres">
      <dgm:prSet presAssocID="{FA5BD3DA-D76E-4E41-8E56-D802AAD24F85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3792F05-9CA1-4B34-AF3C-2251BB5C8E72}" type="pres">
      <dgm:prSet presAssocID="{D0E017E2-6A2E-41CF-8B18-DB52187B14BD}" presName="parentLin" presStyleCnt="0"/>
      <dgm:spPr/>
    </dgm:pt>
    <dgm:pt modelId="{6BD3566B-E1E1-4C9A-928C-A21382CB04FD}" type="pres">
      <dgm:prSet presAssocID="{D0E017E2-6A2E-41CF-8B18-DB52187B14BD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0812A78A-8A10-48E2-A3AF-EEACF1AB0642}" type="pres">
      <dgm:prSet presAssocID="{D0E017E2-6A2E-41CF-8B18-DB52187B14BD}" presName="parentText" presStyleLbl="node1" presStyleIdx="0" presStyleCnt="5" custScaleX="100925" custLinFactNeighborX="-6542" custLinFactNeighborY="-428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4FC702-2B8D-41F2-8DD9-242EEF975C74}" type="pres">
      <dgm:prSet presAssocID="{D0E017E2-6A2E-41CF-8B18-DB52187B14BD}" presName="negativeSpace" presStyleCnt="0"/>
      <dgm:spPr/>
    </dgm:pt>
    <dgm:pt modelId="{3F2D6EA1-5A33-4290-BC7A-421C4B6256B6}" type="pres">
      <dgm:prSet presAssocID="{D0E017E2-6A2E-41CF-8B18-DB52187B14BD}" presName="childText" presStyleLbl="conFgAcc1" presStyleIdx="0" presStyleCnt="5">
        <dgm:presLayoutVars>
          <dgm:bulletEnabled val="1"/>
        </dgm:presLayoutVars>
      </dgm:prSet>
      <dgm:spPr/>
    </dgm:pt>
    <dgm:pt modelId="{51C3FD0D-290F-4A94-AF88-F2414FCD9EBC}" type="pres">
      <dgm:prSet presAssocID="{1EAFABE4-DA7A-40D4-8D07-ABC4E31CB6E1}" presName="spaceBetweenRectangles" presStyleCnt="0"/>
      <dgm:spPr/>
    </dgm:pt>
    <dgm:pt modelId="{EC0356BC-B43F-4D39-8605-A5B2B66AEA83}" type="pres">
      <dgm:prSet presAssocID="{22DDFD0C-10C8-45F7-90A9-8BC63CD04CEA}" presName="parentLin" presStyleCnt="0"/>
      <dgm:spPr/>
    </dgm:pt>
    <dgm:pt modelId="{F2809F35-C9FF-4F3C-A9BC-3AC6CB488B40}" type="pres">
      <dgm:prSet presAssocID="{22DDFD0C-10C8-45F7-90A9-8BC63CD04CEA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B91B854B-FF88-49F3-97FB-F9A88ABD6504}" type="pres">
      <dgm:prSet presAssocID="{22DDFD0C-10C8-45F7-90A9-8BC63CD04CEA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115154-8AE8-4DB3-BA0B-37D4B89CEB5C}" type="pres">
      <dgm:prSet presAssocID="{22DDFD0C-10C8-45F7-90A9-8BC63CD04CEA}" presName="negativeSpace" presStyleCnt="0"/>
      <dgm:spPr/>
    </dgm:pt>
    <dgm:pt modelId="{02B4D1EB-9DB5-4503-8BB6-3642FAAB6E2F}" type="pres">
      <dgm:prSet presAssocID="{22DDFD0C-10C8-45F7-90A9-8BC63CD04CEA}" presName="childText" presStyleLbl="conFgAcc1" presStyleIdx="1" presStyleCnt="5">
        <dgm:presLayoutVars>
          <dgm:bulletEnabled val="1"/>
        </dgm:presLayoutVars>
      </dgm:prSet>
      <dgm:spPr/>
    </dgm:pt>
    <dgm:pt modelId="{501BB414-4157-4A1F-90AC-079AABE6BDF6}" type="pres">
      <dgm:prSet presAssocID="{5B3284A0-50CF-43E9-9D84-BBDD378CFC75}" presName="spaceBetweenRectangles" presStyleCnt="0"/>
      <dgm:spPr/>
    </dgm:pt>
    <dgm:pt modelId="{C77270B6-B644-46CE-AB48-787BF2A4F304}" type="pres">
      <dgm:prSet presAssocID="{BCD8A22B-E4CC-4F24-98AA-532CA26D191A}" presName="parentLin" presStyleCnt="0"/>
      <dgm:spPr/>
    </dgm:pt>
    <dgm:pt modelId="{858F0368-69BD-4D26-AC33-BC923ADFEEF8}" type="pres">
      <dgm:prSet presAssocID="{BCD8A22B-E4CC-4F24-98AA-532CA26D191A}" presName="parentLeftMargin" presStyleLbl="node1" presStyleIdx="1" presStyleCnt="5"/>
      <dgm:spPr/>
      <dgm:t>
        <a:bodyPr/>
        <a:lstStyle/>
        <a:p>
          <a:endParaRPr lang="ru-RU"/>
        </a:p>
      </dgm:t>
    </dgm:pt>
    <dgm:pt modelId="{56E51E42-C9B5-452B-8190-607F2DD69FD3}" type="pres">
      <dgm:prSet presAssocID="{BCD8A22B-E4CC-4F24-98AA-532CA26D191A}" presName="parentText" presStyleLbl="node1" presStyleIdx="2" presStyleCnt="5" custLinFactNeighborX="-25234" custLinFactNeighborY="1307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9DC5A5-59A5-43AC-BC5B-5CF89C115B58}" type="pres">
      <dgm:prSet presAssocID="{BCD8A22B-E4CC-4F24-98AA-532CA26D191A}" presName="negativeSpace" presStyleCnt="0"/>
      <dgm:spPr/>
    </dgm:pt>
    <dgm:pt modelId="{B018C8C7-6036-4094-9C45-FF43C61767FB}" type="pres">
      <dgm:prSet presAssocID="{BCD8A22B-E4CC-4F24-98AA-532CA26D191A}" presName="childText" presStyleLbl="conFgAcc1" presStyleIdx="2" presStyleCnt="5">
        <dgm:presLayoutVars>
          <dgm:bulletEnabled val="1"/>
        </dgm:presLayoutVars>
      </dgm:prSet>
      <dgm:spPr/>
    </dgm:pt>
    <dgm:pt modelId="{4D8D6F93-75C3-4F5D-A11F-008156DE248F}" type="pres">
      <dgm:prSet presAssocID="{60D8BB3C-F998-49FC-B748-A0EA178D4306}" presName="spaceBetweenRectangles" presStyleCnt="0"/>
      <dgm:spPr/>
    </dgm:pt>
    <dgm:pt modelId="{918EB82D-747C-4B8A-9555-21B6F2D0FF19}" type="pres">
      <dgm:prSet presAssocID="{EAE3B477-305B-48D5-AB64-D7532BEA80F3}" presName="parentLin" presStyleCnt="0"/>
      <dgm:spPr/>
    </dgm:pt>
    <dgm:pt modelId="{087F3B0C-0D3B-440B-B36C-B555E6199190}" type="pres">
      <dgm:prSet presAssocID="{EAE3B477-305B-48D5-AB64-D7532BEA80F3}" presName="parentLeftMargin" presStyleLbl="node1" presStyleIdx="2" presStyleCnt="5"/>
      <dgm:spPr/>
      <dgm:t>
        <a:bodyPr/>
        <a:lstStyle/>
        <a:p>
          <a:endParaRPr lang="ru-RU"/>
        </a:p>
      </dgm:t>
    </dgm:pt>
    <dgm:pt modelId="{1382556D-6DA7-435E-BAA0-92AC50348EF5}" type="pres">
      <dgm:prSet presAssocID="{EAE3B477-305B-48D5-AB64-D7532BEA80F3}" presName="parentText" presStyleLbl="node1" presStyleIdx="3" presStyleCnt="5" custLinFactNeighborX="-6542" custLinFactNeighborY="-158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881DD9-2EDA-49DB-93FF-2B3ED3A0CD49}" type="pres">
      <dgm:prSet presAssocID="{EAE3B477-305B-48D5-AB64-D7532BEA80F3}" presName="negativeSpace" presStyleCnt="0"/>
      <dgm:spPr/>
    </dgm:pt>
    <dgm:pt modelId="{D818B539-825C-4E50-8741-7A057D6777E2}" type="pres">
      <dgm:prSet presAssocID="{EAE3B477-305B-48D5-AB64-D7532BEA80F3}" presName="childText" presStyleLbl="conFgAcc1" presStyleIdx="3" presStyleCnt="5">
        <dgm:presLayoutVars>
          <dgm:bulletEnabled val="1"/>
        </dgm:presLayoutVars>
      </dgm:prSet>
      <dgm:spPr/>
    </dgm:pt>
    <dgm:pt modelId="{C640D5B1-F9CA-48BA-A6DC-5B6EF5DD1962}" type="pres">
      <dgm:prSet presAssocID="{3D14C51F-C103-4E71-A755-52C69CFFE0DA}" presName="spaceBetweenRectangles" presStyleCnt="0"/>
      <dgm:spPr/>
    </dgm:pt>
    <dgm:pt modelId="{0DF31BAD-C712-4B1A-944A-3B943A396B59}" type="pres">
      <dgm:prSet presAssocID="{FB956D1B-622E-4659-A525-DCE37EAB6837}" presName="parentLin" presStyleCnt="0"/>
      <dgm:spPr/>
    </dgm:pt>
    <dgm:pt modelId="{814A289A-506E-440C-AE0F-5534B88F9150}" type="pres">
      <dgm:prSet presAssocID="{FB956D1B-622E-4659-A525-DCE37EAB6837}" presName="parentLeftMargin" presStyleLbl="node1" presStyleIdx="3" presStyleCnt="5"/>
      <dgm:spPr/>
      <dgm:t>
        <a:bodyPr/>
        <a:lstStyle/>
        <a:p>
          <a:endParaRPr lang="ru-RU"/>
        </a:p>
      </dgm:t>
    </dgm:pt>
    <dgm:pt modelId="{C377CE7E-4EB9-4340-B343-D2254A0A95BA}" type="pres">
      <dgm:prSet presAssocID="{FB956D1B-622E-4659-A525-DCE37EAB6837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0D52D3-C50C-4557-BFC1-40081EA47253}" type="pres">
      <dgm:prSet presAssocID="{FB956D1B-622E-4659-A525-DCE37EAB6837}" presName="negativeSpace" presStyleCnt="0"/>
      <dgm:spPr/>
    </dgm:pt>
    <dgm:pt modelId="{F68E48C2-8DE8-4923-B296-ED0C0893DB94}" type="pres">
      <dgm:prSet presAssocID="{FB956D1B-622E-4659-A525-DCE37EAB6837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6B8A61F0-999F-4A7F-9A3C-CC513063A520}" type="presOf" srcId="{EAE3B477-305B-48D5-AB64-D7532BEA80F3}" destId="{1382556D-6DA7-435E-BAA0-92AC50348EF5}" srcOrd="1" destOrd="0" presId="urn:microsoft.com/office/officeart/2005/8/layout/list1"/>
    <dgm:cxn modelId="{05CCE308-0BEB-4C1E-802B-BF252C32A27A}" type="presOf" srcId="{D0E017E2-6A2E-41CF-8B18-DB52187B14BD}" destId="{0812A78A-8A10-48E2-A3AF-EEACF1AB0642}" srcOrd="1" destOrd="0" presId="urn:microsoft.com/office/officeart/2005/8/layout/list1"/>
    <dgm:cxn modelId="{106C353B-6248-4AA5-8239-33AAE4D30AF9}" type="presOf" srcId="{22DDFD0C-10C8-45F7-90A9-8BC63CD04CEA}" destId="{B91B854B-FF88-49F3-97FB-F9A88ABD6504}" srcOrd="1" destOrd="0" presId="urn:microsoft.com/office/officeart/2005/8/layout/list1"/>
    <dgm:cxn modelId="{086B9D49-56B8-47C2-BDFF-D8BA9C124A8C}" type="presOf" srcId="{FA5BD3DA-D76E-4E41-8E56-D802AAD24F85}" destId="{BC5690F0-1FDB-42FB-ABCF-7851A3D0AD8D}" srcOrd="0" destOrd="0" presId="urn:microsoft.com/office/officeart/2005/8/layout/list1"/>
    <dgm:cxn modelId="{9967F9E0-3D08-4EE6-9F3A-354AAED1F60F}" srcId="{FA5BD3DA-D76E-4E41-8E56-D802AAD24F85}" destId="{22DDFD0C-10C8-45F7-90A9-8BC63CD04CEA}" srcOrd="1" destOrd="0" parTransId="{EF95B1DA-2A7B-4FB2-81FD-41AEEED5BE45}" sibTransId="{5B3284A0-50CF-43E9-9D84-BBDD378CFC75}"/>
    <dgm:cxn modelId="{FB767FF7-76B1-4A21-917E-0AC6B5DA2E6A}" type="presOf" srcId="{BCD8A22B-E4CC-4F24-98AA-532CA26D191A}" destId="{56E51E42-C9B5-452B-8190-607F2DD69FD3}" srcOrd="1" destOrd="0" presId="urn:microsoft.com/office/officeart/2005/8/layout/list1"/>
    <dgm:cxn modelId="{9BF25354-A40E-4136-A283-FDB8FFF3B055}" type="presOf" srcId="{FB956D1B-622E-4659-A525-DCE37EAB6837}" destId="{C377CE7E-4EB9-4340-B343-D2254A0A95BA}" srcOrd="1" destOrd="0" presId="urn:microsoft.com/office/officeart/2005/8/layout/list1"/>
    <dgm:cxn modelId="{FDE62033-956C-48E9-B435-2FE5E0EC8C97}" type="presOf" srcId="{FB956D1B-622E-4659-A525-DCE37EAB6837}" destId="{814A289A-506E-440C-AE0F-5534B88F9150}" srcOrd="0" destOrd="0" presId="urn:microsoft.com/office/officeart/2005/8/layout/list1"/>
    <dgm:cxn modelId="{F8ECE100-71F7-4851-A3AF-41C805B65C1B}" srcId="{FA5BD3DA-D76E-4E41-8E56-D802AAD24F85}" destId="{D0E017E2-6A2E-41CF-8B18-DB52187B14BD}" srcOrd="0" destOrd="0" parTransId="{665DECCB-69B9-425D-8542-9990BBC10815}" sibTransId="{1EAFABE4-DA7A-40D4-8D07-ABC4E31CB6E1}"/>
    <dgm:cxn modelId="{1D1E24F2-A911-4461-8C75-2D29F01EB14F}" srcId="{FA5BD3DA-D76E-4E41-8E56-D802AAD24F85}" destId="{FB956D1B-622E-4659-A525-DCE37EAB6837}" srcOrd="4" destOrd="0" parTransId="{21795830-357D-4A5E-AE01-9FDF25DE3A40}" sibTransId="{5EB185ED-A32E-41FD-9A75-B21FF836464A}"/>
    <dgm:cxn modelId="{4A205DAF-B70A-4B6C-8B7E-7C4C148554CC}" type="presOf" srcId="{22DDFD0C-10C8-45F7-90A9-8BC63CD04CEA}" destId="{F2809F35-C9FF-4F3C-A9BC-3AC6CB488B40}" srcOrd="0" destOrd="0" presId="urn:microsoft.com/office/officeart/2005/8/layout/list1"/>
    <dgm:cxn modelId="{79540A4B-15C7-4778-A8A8-AC79B2EAFDE0}" type="presOf" srcId="{BCD8A22B-E4CC-4F24-98AA-532CA26D191A}" destId="{858F0368-69BD-4D26-AC33-BC923ADFEEF8}" srcOrd="0" destOrd="0" presId="urn:microsoft.com/office/officeart/2005/8/layout/list1"/>
    <dgm:cxn modelId="{844AEFC8-1B34-406B-9A32-5306D323E1F7}" srcId="{FA5BD3DA-D76E-4E41-8E56-D802AAD24F85}" destId="{EAE3B477-305B-48D5-AB64-D7532BEA80F3}" srcOrd="3" destOrd="0" parTransId="{18A3A7E6-0EB7-4EE2-BFD1-23D239523558}" sibTransId="{3D14C51F-C103-4E71-A755-52C69CFFE0DA}"/>
    <dgm:cxn modelId="{40278771-2FD3-4259-B6C6-F06F98DDA010}" type="presOf" srcId="{EAE3B477-305B-48D5-AB64-D7532BEA80F3}" destId="{087F3B0C-0D3B-440B-B36C-B555E6199190}" srcOrd="0" destOrd="0" presId="urn:microsoft.com/office/officeart/2005/8/layout/list1"/>
    <dgm:cxn modelId="{97D5EA56-2B0D-42C7-AA76-688358676FEE}" srcId="{FA5BD3DA-D76E-4E41-8E56-D802AAD24F85}" destId="{BCD8A22B-E4CC-4F24-98AA-532CA26D191A}" srcOrd="2" destOrd="0" parTransId="{DD02EF94-1FEC-466E-9A0E-0BC9EE1079AA}" sibTransId="{60D8BB3C-F998-49FC-B748-A0EA178D4306}"/>
    <dgm:cxn modelId="{BC725192-400C-47FF-A32A-CF6001FDC990}" type="presOf" srcId="{D0E017E2-6A2E-41CF-8B18-DB52187B14BD}" destId="{6BD3566B-E1E1-4C9A-928C-A21382CB04FD}" srcOrd="0" destOrd="0" presId="urn:microsoft.com/office/officeart/2005/8/layout/list1"/>
    <dgm:cxn modelId="{C7B8320B-F990-40BE-8AFA-EFB0B2B43236}" type="presParOf" srcId="{BC5690F0-1FDB-42FB-ABCF-7851A3D0AD8D}" destId="{73792F05-9CA1-4B34-AF3C-2251BB5C8E72}" srcOrd="0" destOrd="0" presId="urn:microsoft.com/office/officeart/2005/8/layout/list1"/>
    <dgm:cxn modelId="{EF163E0F-5A6A-4B6F-B1DF-2A29E69B155D}" type="presParOf" srcId="{73792F05-9CA1-4B34-AF3C-2251BB5C8E72}" destId="{6BD3566B-E1E1-4C9A-928C-A21382CB04FD}" srcOrd="0" destOrd="0" presId="urn:microsoft.com/office/officeart/2005/8/layout/list1"/>
    <dgm:cxn modelId="{02BDADB2-DC25-41B5-8C4E-15136EE849E4}" type="presParOf" srcId="{73792F05-9CA1-4B34-AF3C-2251BB5C8E72}" destId="{0812A78A-8A10-48E2-A3AF-EEACF1AB0642}" srcOrd="1" destOrd="0" presId="urn:microsoft.com/office/officeart/2005/8/layout/list1"/>
    <dgm:cxn modelId="{955733B1-BE4D-41B0-8C5C-3169261196A7}" type="presParOf" srcId="{BC5690F0-1FDB-42FB-ABCF-7851A3D0AD8D}" destId="{5E4FC702-2B8D-41F2-8DD9-242EEF975C74}" srcOrd="1" destOrd="0" presId="urn:microsoft.com/office/officeart/2005/8/layout/list1"/>
    <dgm:cxn modelId="{DD3F9A0F-DE4F-46BF-8969-0BEA3C750899}" type="presParOf" srcId="{BC5690F0-1FDB-42FB-ABCF-7851A3D0AD8D}" destId="{3F2D6EA1-5A33-4290-BC7A-421C4B6256B6}" srcOrd="2" destOrd="0" presId="urn:microsoft.com/office/officeart/2005/8/layout/list1"/>
    <dgm:cxn modelId="{971ECC9D-4279-4C3E-B55F-CC2B885AAD05}" type="presParOf" srcId="{BC5690F0-1FDB-42FB-ABCF-7851A3D0AD8D}" destId="{51C3FD0D-290F-4A94-AF88-F2414FCD9EBC}" srcOrd="3" destOrd="0" presId="urn:microsoft.com/office/officeart/2005/8/layout/list1"/>
    <dgm:cxn modelId="{2E226D8D-489D-4683-8E51-389E8ECEF058}" type="presParOf" srcId="{BC5690F0-1FDB-42FB-ABCF-7851A3D0AD8D}" destId="{EC0356BC-B43F-4D39-8605-A5B2B66AEA83}" srcOrd="4" destOrd="0" presId="urn:microsoft.com/office/officeart/2005/8/layout/list1"/>
    <dgm:cxn modelId="{5EE4E2A8-158D-4387-BFA2-0C80F1BF696F}" type="presParOf" srcId="{EC0356BC-B43F-4D39-8605-A5B2B66AEA83}" destId="{F2809F35-C9FF-4F3C-A9BC-3AC6CB488B40}" srcOrd="0" destOrd="0" presId="urn:microsoft.com/office/officeart/2005/8/layout/list1"/>
    <dgm:cxn modelId="{7072265A-2D4A-40BD-91DE-7D024D61F7E4}" type="presParOf" srcId="{EC0356BC-B43F-4D39-8605-A5B2B66AEA83}" destId="{B91B854B-FF88-49F3-97FB-F9A88ABD6504}" srcOrd="1" destOrd="0" presId="urn:microsoft.com/office/officeart/2005/8/layout/list1"/>
    <dgm:cxn modelId="{740559A9-F07E-40D7-BC64-876F83404076}" type="presParOf" srcId="{BC5690F0-1FDB-42FB-ABCF-7851A3D0AD8D}" destId="{A0115154-8AE8-4DB3-BA0B-37D4B89CEB5C}" srcOrd="5" destOrd="0" presId="urn:microsoft.com/office/officeart/2005/8/layout/list1"/>
    <dgm:cxn modelId="{0AD7BF41-2319-4952-9DEC-A1643FC961D6}" type="presParOf" srcId="{BC5690F0-1FDB-42FB-ABCF-7851A3D0AD8D}" destId="{02B4D1EB-9DB5-4503-8BB6-3642FAAB6E2F}" srcOrd="6" destOrd="0" presId="urn:microsoft.com/office/officeart/2005/8/layout/list1"/>
    <dgm:cxn modelId="{F9BA02BB-1C6E-4359-B169-19DC3EC0DCCB}" type="presParOf" srcId="{BC5690F0-1FDB-42FB-ABCF-7851A3D0AD8D}" destId="{501BB414-4157-4A1F-90AC-079AABE6BDF6}" srcOrd="7" destOrd="0" presId="urn:microsoft.com/office/officeart/2005/8/layout/list1"/>
    <dgm:cxn modelId="{4452A9AD-A1D8-4821-A9B6-BA527BAD1755}" type="presParOf" srcId="{BC5690F0-1FDB-42FB-ABCF-7851A3D0AD8D}" destId="{C77270B6-B644-46CE-AB48-787BF2A4F304}" srcOrd="8" destOrd="0" presId="urn:microsoft.com/office/officeart/2005/8/layout/list1"/>
    <dgm:cxn modelId="{C8CCA534-B2FC-41BD-82D5-114C854695EF}" type="presParOf" srcId="{C77270B6-B644-46CE-AB48-787BF2A4F304}" destId="{858F0368-69BD-4D26-AC33-BC923ADFEEF8}" srcOrd="0" destOrd="0" presId="urn:microsoft.com/office/officeart/2005/8/layout/list1"/>
    <dgm:cxn modelId="{E3447160-2C5E-45A3-977D-282F63777135}" type="presParOf" srcId="{C77270B6-B644-46CE-AB48-787BF2A4F304}" destId="{56E51E42-C9B5-452B-8190-607F2DD69FD3}" srcOrd="1" destOrd="0" presId="urn:microsoft.com/office/officeart/2005/8/layout/list1"/>
    <dgm:cxn modelId="{6EDB8D7F-A66C-4657-A392-6744AABAA96B}" type="presParOf" srcId="{BC5690F0-1FDB-42FB-ABCF-7851A3D0AD8D}" destId="{479DC5A5-59A5-43AC-BC5B-5CF89C115B58}" srcOrd="9" destOrd="0" presId="urn:microsoft.com/office/officeart/2005/8/layout/list1"/>
    <dgm:cxn modelId="{9D25CBA5-AC0A-46D0-9EE9-204D1AF6EB5A}" type="presParOf" srcId="{BC5690F0-1FDB-42FB-ABCF-7851A3D0AD8D}" destId="{B018C8C7-6036-4094-9C45-FF43C61767FB}" srcOrd="10" destOrd="0" presId="urn:microsoft.com/office/officeart/2005/8/layout/list1"/>
    <dgm:cxn modelId="{DE4534C8-EB56-4169-ADB0-B2B7B2FE9C4A}" type="presParOf" srcId="{BC5690F0-1FDB-42FB-ABCF-7851A3D0AD8D}" destId="{4D8D6F93-75C3-4F5D-A11F-008156DE248F}" srcOrd="11" destOrd="0" presId="urn:microsoft.com/office/officeart/2005/8/layout/list1"/>
    <dgm:cxn modelId="{56BFF9BA-1BC8-4355-8926-2E30053929F4}" type="presParOf" srcId="{BC5690F0-1FDB-42FB-ABCF-7851A3D0AD8D}" destId="{918EB82D-747C-4B8A-9555-21B6F2D0FF19}" srcOrd="12" destOrd="0" presId="urn:microsoft.com/office/officeart/2005/8/layout/list1"/>
    <dgm:cxn modelId="{BFCF18AC-3995-4C3F-9F38-3664B235AEC8}" type="presParOf" srcId="{918EB82D-747C-4B8A-9555-21B6F2D0FF19}" destId="{087F3B0C-0D3B-440B-B36C-B555E6199190}" srcOrd="0" destOrd="0" presId="urn:microsoft.com/office/officeart/2005/8/layout/list1"/>
    <dgm:cxn modelId="{3CDDB3CA-429B-4438-9098-8E2D3220F7F5}" type="presParOf" srcId="{918EB82D-747C-4B8A-9555-21B6F2D0FF19}" destId="{1382556D-6DA7-435E-BAA0-92AC50348EF5}" srcOrd="1" destOrd="0" presId="urn:microsoft.com/office/officeart/2005/8/layout/list1"/>
    <dgm:cxn modelId="{5E56B09D-AECE-4707-B627-64E44CC99DE1}" type="presParOf" srcId="{BC5690F0-1FDB-42FB-ABCF-7851A3D0AD8D}" destId="{CE881DD9-2EDA-49DB-93FF-2B3ED3A0CD49}" srcOrd="13" destOrd="0" presId="urn:microsoft.com/office/officeart/2005/8/layout/list1"/>
    <dgm:cxn modelId="{5FDFAAFC-6B9A-49A4-A6F8-8C2673734E07}" type="presParOf" srcId="{BC5690F0-1FDB-42FB-ABCF-7851A3D0AD8D}" destId="{D818B539-825C-4E50-8741-7A057D6777E2}" srcOrd="14" destOrd="0" presId="urn:microsoft.com/office/officeart/2005/8/layout/list1"/>
    <dgm:cxn modelId="{5A5AE1F2-090B-4A48-841E-C6572C83BD15}" type="presParOf" srcId="{BC5690F0-1FDB-42FB-ABCF-7851A3D0AD8D}" destId="{C640D5B1-F9CA-48BA-A6DC-5B6EF5DD1962}" srcOrd="15" destOrd="0" presId="urn:microsoft.com/office/officeart/2005/8/layout/list1"/>
    <dgm:cxn modelId="{67707284-4F15-4027-A850-C3A1FCBDA431}" type="presParOf" srcId="{BC5690F0-1FDB-42FB-ABCF-7851A3D0AD8D}" destId="{0DF31BAD-C712-4B1A-944A-3B943A396B59}" srcOrd="16" destOrd="0" presId="urn:microsoft.com/office/officeart/2005/8/layout/list1"/>
    <dgm:cxn modelId="{F2A97572-2413-4AB6-9CA5-B4BC28DDAB39}" type="presParOf" srcId="{0DF31BAD-C712-4B1A-944A-3B943A396B59}" destId="{814A289A-506E-440C-AE0F-5534B88F9150}" srcOrd="0" destOrd="0" presId="urn:microsoft.com/office/officeart/2005/8/layout/list1"/>
    <dgm:cxn modelId="{1CA081A4-6FED-4905-A5A5-D636944424D0}" type="presParOf" srcId="{0DF31BAD-C712-4B1A-944A-3B943A396B59}" destId="{C377CE7E-4EB9-4340-B343-D2254A0A95BA}" srcOrd="1" destOrd="0" presId="urn:microsoft.com/office/officeart/2005/8/layout/list1"/>
    <dgm:cxn modelId="{00135D36-AAF9-43BD-87CF-FFE03F424A4B}" type="presParOf" srcId="{BC5690F0-1FDB-42FB-ABCF-7851A3D0AD8D}" destId="{560D52D3-C50C-4557-BFC1-40081EA47253}" srcOrd="17" destOrd="0" presId="urn:microsoft.com/office/officeart/2005/8/layout/list1"/>
    <dgm:cxn modelId="{5F961FAC-6D38-458F-869B-DFC2A311F60E}" type="presParOf" srcId="{BC5690F0-1FDB-42FB-ABCF-7851A3D0AD8D}" destId="{F68E48C2-8DE8-4923-B296-ED0C0893DB94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2D6EA1-5A33-4290-BC7A-421C4B6256B6}">
      <dsp:nvSpPr>
        <dsp:cNvPr id="0" name=""/>
        <dsp:cNvSpPr/>
      </dsp:nvSpPr>
      <dsp:spPr>
        <a:xfrm>
          <a:off x="0" y="439259"/>
          <a:ext cx="8153400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812A78A-8A10-48E2-A3AF-EEACF1AB0642}">
      <dsp:nvSpPr>
        <dsp:cNvPr id="0" name=""/>
        <dsp:cNvSpPr/>
      </dsp:nvSpPr>
      <dsp:spPr>
        <a:xfrm>
          <a:off x="381000" y="22619"/>
          <a:ext cx="5760173" cy="7675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725" tIns="0" rIns="215725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tx2">
                  <a:lumMod val="25000"/>
                </a:schemeClr>
              </a:solidFill>
              <a:hlinkClick xmlns:r="http://schemas.openxmlformats.org/officeDocument/2006/relationships" r:id="" action="ppaction://hlinksldjump"/>
            </a:rPr>
            <a:t>Разминка «Правда - неправда»</a:t>
          </a:r>
          <a:endParaRPr lang="ru-RU" sz="2800" kern="1200" dirty="0">
            <a:solidFill>
              <a:schemeClr val="tx2">
                <a:lumMod val="25000"/>
              </a:schemeClr>
            </a:solidFill>
          </a:endParaRPr>
        </a:p>
      </dsp:txBody>
      <dsp:txXfrm>
        <a:off x="418467" y="60086"/>
        <a:ext cx="5685239" cy="692586"/>
      </dsp:txXfrm>
    </dsp:sp>
    <dsp:sp modelId="{02B4D1EB-9DB5-4503-8BB6-3642FAAB6E2F}">
      <dsp:nvSpPr>
        <dsp:cNvPr id="0" name=""/>
        <dsp:cNvSpPr/>
      </dsp:nvSpPr>
      <dsp:spPr>
        <a:xfrm>
          <a:off x="0" y="1618619"/>
          <a:ext cx="8153400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91B854B-FF88-49F3-97FB-F9A88ABD6504}">
      <dsp:nvSpPr>
        <dsp:cNvPr id="0" name=""/>
        <dsp:cNvSpPr/>
      </dsp:nvSpPr>
      <dsp:spPr>
        <a:xfrm>
          <a:off x="407670" y="1234859"/>
          <a:ext cx="5707380" cy="7675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725" tIns="0" rIns="215725" bIns="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>
              <a:hlinkClick xmlns:r="http://schemas.openxmlformats.org/officeDocument/2006/relationships" r:id="" action="ppaction://hlinksldjump"/>
            </a:rPr>
            <a:t>Конкурс вопросов и ответов «Эрудит»</a:t>
          </a:r>
          <a:endParaRPr lang="ru-RU" sz="2600" kern="1200" dirty="0"/>
        </a:p>
      </dsp:txBody>
      <dsp:txXfrm>
        <a:off x="445137" y="1272326"/>
        <a:ext cx="5632446" cy="692586"/>
      </dsp:txXfrm>
    </dsp:sp>
    <dsp:sp modelId="{B018C8C7-6036-4094-9C45-FF43C61767FB}">
      <dsp:nvSpPr>
        <dsp:cNvPr id="0" name=""/>
        <dsp:cNvSpPr/>
      </dsp:nvSpPr>
      <dsp:spPr>
        <a:xfrm>
          <a:off x="0" y="2797979"/>
          <a:ext cx="8153400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6E51E42-C9B5-452B-8190-607F2DD69FD3}">
      <dsp:nvSpPr>
        <dsp:cNvPr id="0" name=""/>
        <dsp:cNvSpPr/>
      </dsp:nvSpPr>
      <dsp:spPr>
        <a:xfrm>
          <a:off x="304798" y="2514603"/>
          <a:ext cx="5707380" cy="7675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725" tIns="0" rIns="215725" bIns="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>
              <a:hlinkClick xmlns:r="http://schemas.openxmlformats.org/officeDocument/2006/relationships" r:id="" action="ppaction://hlinksldjump"/>
            </a:rPr>
            <a:t>Конкурс капитанов</a:t>
          </a:r>
          <a:endParaRPr lang="ru-RU" sz="2600" kern="1200" dirty="0"/>
        </a:p>
      </dsp:txBody>
      <dsp:txXfrm>
        <a:off x="342265" y="2552070"/>
        <a:ext cx="5632446" cy="692586"/>
      </dsp:txXfrm>
    </dsp:sp>
    <dsp:sp modelId="{D818B539-825C-4E50-8741-7A057D6777E2}">
      <dsp:nvSpPr>
        <dsp:cNvPr id="0" name=""/>
        <dsp:cNvSpPr/>
      </dsp:nvSpPr>
      <dsp:spPr>
        <a:xfrm>
          <a:off x="0" y="3977340"/>
          <a:ext cx="8153400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382556D-6DA7-435E-BAA0-92AC50348EF5}">
      <dsp:nvSpPr>
        <dsp:cNvPr id="0" name=""/>
        <dsp:cNvSpPr/>
      </dsp:nvSpPr>
      <dsp:spPr>
        <a:xfrm>
          <a:off x="381000" y="3581399"/>
          <a:ext cx="5707380" cy="7675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725" tIns="0" rIns="215725" bIns="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>
              <a:hlinkClick xmlns:r="http://schemas.openxmlformats.org/officeDocument/2006/relationships" r:id="" action="ppaction://hlinksldjump"/>
            </a:rPr>
            <a:t>Мозаика стран</a:t>
          </a:r>
          <a:endParaRPr lang="ru-RU" sz="2600" kern="1200" dirty="0"/>
        </a:p>
      </dsp:txBody>
      <dsp:txXfrm>
        <a:off x="418467" y="3618866"/>
        <a:ext cx="5632446" cy="692586"/>
      </dsp:txXfrm>
    </dsp:sp>
    <dsp:sp modelId="{F68E48C2-8DE8-4923-B296-ED0C0893DB94}">
      <dsp:nvSpPr>
        <dsp:cNvPr id="0" name=""/>
        <dsp:cNvSpPr/>
      </dsp:nvSpPr>
      <dsp:spPr>
        <a:xfrm>
          <a:off x="0" y="5156700"/>
          <a:ext cx="8153400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377CE7E-4EB9-4340-B343-D2254A0A95BA}">
      <dsp:nvSpPr>
        <dsp:cNvPr id="0" name=""/>
        <dsp:cNvSpPr/>
      </dsp:nvSpPr>
      <dsp:spPr>
        <a:xfrm>
          <a:off x="407670" y="4772939"/>
          <a:ext cx="5707380" cy="7675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725" tIns="0" rIns="215725" bIns="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>
              <a:hlinkClick xmlns:r="http://schemas.openxmlformats.org/officeDocument/2006/relationships" r:id="" action="ppaction://hlinksldjump"/>
            </a:rPr>
            <a:t>Чёрный ящик</a:t>
          </a:r>
          <a:endParaRPr lang="ru-RU" sz="2600" kern="1200" dirty="0"/>
        </a:p>
      </dsp:txBody>
      <dsp:txXfrm>
        <a:off x="445137" y="4810406"/>
        <a:ext cx="5632446" cy="69258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246052-1386-4A44-9F04-0EF9018C355E}" type="datetimeFigureOut">
              <a:rPr lang="ru-RU" smtClean="0"/>
              <a:pPr/>
              <a:t>07.01.2015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C70E20-8288-4383-B6F9-3EE1F0724DC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30978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150FF-97AB-4997-A0A4-54BEAB70E5D2}" type="datetime1">
              <a:rPr lang="en-US" smtClean="0"/>
              <a:pPr/>
              <a:t>1/7/2015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Салова А.М. МОУ "Средняя школа №2" г. Балаково Саратовской области</a:t>
            </a:r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82308-7CB1-4889-BDC7-7B906321BB92}" type="datetime1">
              <a:rPr lang="en-US" smtClean="0"/>
              <a:pPr/>
              <a:t>1/7/2015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Салова А.М. МОУ "Средняя школа №2" г. Балаково Саратовской области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13A7-AF69-4049-A86A-A385A5B248C7}" type="datetime1">
              <a:rPr lang="en-US" smtClean="0"/>
              <a:pPr/>
              <a:t>1/7/2015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Салова А.М. МОУ "Средняя школа №2" г. Балаково Саратовской области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3ADC0-F594-4F4A-8F5D-A88B5C717641}" type="datetime1">
              <a:rPr lang="en-US" smtClean="0"/>
              <a:pPr/>
              <a:t>1/7/2015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Салова А.М. МОУ "Средняя школа №2" г. Балаково Саратовской области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6D942-A7A0-4C4D-98A0-B57FE31688B3}" type="datetime1">
              <a:rPr lang="en-US" smtClean="0"/>
              <a:pPr/>
              <a:t>1/7/2015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Салова А.М. МОУ "Средняя школа №2" г. Балаково Саратовской области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521A4-E176-4749-9901-86BCAAEA6AD5}" type="datetime1">
              <a:rPr lang="en-US" smtClean="0"/>
              <a:pPr/>
              <a:t>1/7/2015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Салова А.М. МОУ "Средняя школа №2" г. Балаково Саратовской области</a:t>
            </a: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AA270-6F65-4E6A-B065-D88FCB5AD7C2}" type="datetime1">
              <a:rPr lang="en-US" smtClean="0"/>
              <a:pPr/>
              <a:t>1/7/2015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Салова А.М. МОУ "Средняя школа №2" г. Балаково Саратовской области</a:t>
            </a:r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BAE81-F60C-4E6A-A6E8-8DDB5B779870}" type="datetime1">
              <a:rPr lang="en-US" smtClean="0"/>
              <a:pPr/>
              <a:t>1/7/2015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Салова А.М. МОУ "Средняя школа №2" г. Балаково Саратовской области</a:t>
            </a: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C516B-F170-4771-8BA5-6CB686915F80}" type="datetime1">
              <a:rPr lang="en-US" smtClean="0"/>
              <a:pPr/>
              <a:t>1/7/2015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Салова А.М. МОУ "Средняя школа №2" г. Балаково Саратовской области</a:t>
            </a:r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0CCD3-17A0-44DD-B6F2-B9DBC68A00FE}" type="datetime1">
              <a:rPr lang="en-US" smtClean="0"/>
              <a:pPr/>
              <a:t>1/7/2015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Салова А.М. МОУ "Средняя школа №2" г. Балаково Саратовской области</a:t>
            </a: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07CCF-0CAD-49AA-B5A5-A5A562D0B223}" type="datetime1">
              <a:rPr lang="en-US" smtClean="0"/>
              <a:pPr/>
              <a:t>1/7/2015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Салова А.М. МОУ "Средняя школа №2" г. Балаково Саратовской области</a:t>
            </a: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BD060ED-EE0E-4B7E-A9B8-CFAAD2C25842}" type="datetime1">
              <a:rPr lang="en-US" smtClean="0"/>
              <a:pPr/>
              <a:t>1/7/2015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r>
              <a:rPr lang="ru-RU" smtClean="0"/>
              <a:t>Салова А.М. МОУ "Средняя школа №2" г. Балаково Саратовской области</a:t>
            </a: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amolet.info/upload/iblock/4d2/4d20771c2e859bc16bf0de011f2db0ec.jpg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12.xml"/><Relationship Id="rId13" Type="http://schemas.openxmlformats.org/officeDocument/2006/relationships/slide" Target="slide17.xml"/><Relationship Id="rId18" Type="http://schemas.openxmlformats.org/officeDocument/2006/relationships/slide" Target="slide22.xml"/><Relationship Id="rId3" Type="http://schemas.openxmlformats.org/officeDocument/2006/relationships/slide" Target="slide7.xml"/><Relationship Id="rId7" Type="http://schemas.openxmlformats.org/officeDocument/2006/relationships/slide" Target="slide11.xml"/><Relationship Id="rId12" Type="http://schemas.openxmlformats.org/officeDocument/2006/relationships/slide" Target="slide16.xml"/><Relationship Id="rId17" Type="http://schemas.openxmlformats.org/officeDocument/2006/relationships/slide" Target="slide21.xml"/><Relationship Id="rId2" Type="http://schemas.openxmlformats.org/officeDocument/2006/relationships/slide" Target="slide6.xml"/><Relationship Id="rId16" Type="http://schemas.openxmlformats.org/officeDocument/2006/relationships/slide" Target="slide20.xml"/><Relationship Id="rId20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0.xml"/><Relationship Id="rId11" Type="http://schemas.openxmlformats.org/officeDocument/2006/relationships/slide" Target="slide15.xml"/><Relationship Id="rId5" Type="http://schemas.openxmlformats.org/officeDocument/2006/relationships/slide" Target="slide9.xml"/><Relationship Id="rId15" Type="http://schemas.openxmlformats.org/officeDocument/2006/relationships/slide" Target="slide19.xml"/><Relationship Id="rId10" Type="http://schemas.openxmlformats.org/officeDocument/2006/relationships/slide" Target="slide14.xml"/><Relationship Id="rId19" Type="http://schemas.openxmlformats.org/officeDocument/2006/relationships/slide" Target="slide23.xml"/><Relationship Id="rId4" Type="http://schemas.openxmlformats.org/officeDocument/2006/relationships/slide" Target="slide8.xml"/><Relationship Id="rId9" Type="http://schemas.openxmlformats.org/officeDocument/2006/relationships/slide" Target="slide13.xml"/><Relationship Id="rId14" Type="http://schemas.openxmlformats.org/officeDocument/2006/relationships/slide" Target="slide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1981200"/>
            <a:ext cx="8340970" cy="2133600"/>
          </a:xfrm>
        </p:spPr>
        <p:txBody>
          <a:bodyPr>
            <a:noAutofit/>
          </a:bodyPr>
          <a:lstStyle/>
          <a:p>
            <a:r>
              <a:rPr lang="ru-RU" sz="6000" dirty="0" smtClean="0"/>
              <a:t>Географическое эрудит - ассорти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4600" y="4800600"/>
            <a:ext cx="6019800" cy="1676400"/>
          </a:xfrm>
        </p:spPr>
        <p:txBody>
          <a:bodyPr>
            <a:normAutofit lnSpcReduction="10000"/>
          </a:bodyPr>
          <a:lstStyle/>
          <a:p>
            <a:r>
              <a:rPr lang="ru-RU" sz="2400" dirty="0" smtClean="0"/>
              <a:t>Учитель географии </a:t>
            </a:r>
          </a:p>
          <a:p>
            <a:r>
              <a:rPr lang="ru-RU" sz="2400" dirty="0" smtClean="0"/>
              <a:t>Матюхина Любовь Николаевна</a:t>
            </a:r>
          </a:p>
          <a:p>
            <a:r>
              <a:rPr lang="ru-RU" sz="2400" dirty="0"/>
              <a:t>ф</a:t>
            </a:r>
            <a:r>
              <a:rPr lang="ru-RU" sz="2400" dirty="0" smtClean="0"/>
              <a:t>илиал МБОУ СОШ с. Тербуны в с. Ивановка Липецкой области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533400" y="1295400"/>
            <a:ext cx="8305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Внеклассное мероприятие по географии</a:t>
            </a:r>
            <a:endParaRPr lang="ru-RU" sz="3200" dirty="0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839200" y="6553200"/>
            <a:ext cx="304800" cy="3048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0" dirty="0" smtClean="0"/>
              <a:t>WWW </a:t>
            </a:r>
            <a:r>
              <a:rPr lang="ru-RU" sz="3200" b="0" dirty="0" smtClean="0"/>
              <a:t>– тест из жизни путешественников</a:t>
            </a:r>
            <a:br>
              <a:rPr lang="ru-RU" sz="3200" b="0" dirty="0" smtClean="0"/>
            </a:br>
            <a:r>
              <a:rPr lang="ru-RU" sz="3200" b="0" dirty="0" smtClean="0"/>
              <a:t>50 баллов</a:t>
            </a:r>
            <a:endParaRPr lang="ru-RU" sz="3200" b="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sz="4000" dirty="0" smtClean="0"/>
              <a:t>Моряки древности не имели надёжного навигационного оборудования. Как вы думаете, что делали суеверные японцы, чтобы корабль лучше ориентировался в плавании? </a:t>
            </a:r>
            <a:endParaRPr lang="ru-RU" sz="4000" dirty="0"/>
          </a:p>
        </p:txBody>
      </p:sp>
      <p:sp>
        <p:nvSpPr>
          <p:cNvPr id="5" name="Управляющая кнопка: возврат 4">
            <a:hlinkClick r:id="rId2" action="ppaction://hlinksldjump" highlightClick="1"/>
          </p:cNvPr>
          <p:cNvSpPr/>
          <p:nvPr/>
        </p:nvSpPr>
        <p:spPr>
          <a:xfrm>
            <a:off x="8686800" y="6477000"/>
            <a:ext cx="457200" cy="38100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276600" y="6028055"/>
            <a:ext cx="2895600" cy="365125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0" dirty="0" smtClean="0"/>
              <a:t>WWW </a:t>
            </a:r>
            <a:r>
              <a:rPr lang="ru-RU" sz="3200" b="0" dirty="0" smtClean="0"/>
              <a:t>– тест из жизни путешественников</a:t>
            </a:r>
            <a:br>
              <a:rPr lang="ru-RU" sz="3200" b="0" dirty="0" smtClean="0"/>
            </a:br>
            <a:r>
              <a:rPr lang="ru-RU" sz="3200" b="0" dirty="0" smtClean="0"/>
              <a:t>60 баллов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3200" dirty="0" smtClean="0"/>
              <a:t>	Он женился на австралийке, для чего потребовалось особое разрешение из Петербурга на брак по протестантскому обряду, совершил множество путешествий, представители изучаемого народа называли его «человек с луны», за годы путешествий он стал забывать русский язык и называл себя «Белым папуасом». 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Управляющая кнопка: возврат 3">
            <a:hlinkClick r:id="rId2" action="ppaction://hlinksldjump" highlightClick="1"/>
          </p:cNvPr>
          <p:cNvSpPr/>
          <p:nvPr/>
        </p:nvSpPr>
        <p:spPr>
          <a:xfrm>
            <a:off x="8686800" y="6477000"/>
            <a:ext cx="457200" cy="38100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Занимательная география</a:t>
            </a:r>
            <a:br>
              <a:rPr lang="ru-RU" dirty="0" smtClean="0"/>
            </a:br>
            <a:r>
              <a:rPr lang="ru-RU" dirty="0" smtClean="0"/>
              <a:t>10 баллов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4000" dirty="0" smtClean="0"/>
              <a:t>Что называют «чёрным золотом»?</a:t>
            </a:r>
            <a:endParaRPr lang="ru-RU" sz="4000" dirty="0"/>
          </a:p>
        </p:txBody>
      </p:sp>
      <p:sp>
        <p:nvSpPr>
          <p:cNvPr id="4" name="Управляющая кнопка: возврат 3">
            <a:hlinkClick r:id="rId2" action="ppaction://hlinksldjump" highlightClick="1"/>
          </p:cNvPr>
          <p:cNvSpPr/>
          <p:nvPr/>
        </p:nvSpPr>
        <p:spPr>
          <a:xfrm>
            <a:off x="8686800" y="6477000"/>
            <a:ext cx="457200" cy="38100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Занимательная география</a:t>
            </a:r>
            <a:br>
              <a:rPr lang="ru-RU" dirty="0" smtClean="0"/>
            </a:br>
            <a:r>
              <a:rPr lang="ru-RU" dirty="0" smtClean="0"/>
              <a:t>20 баллов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4000" dirty="0" smtClean="0"/>
              <a:t>Каким поясом не подпояшешься?</a:t>
            </a:r>
            <a:endParaRPr lang="ru-RU" sz="4000" dirty="0"/>
          </a:p>
        </p:txBody>
      </p:sp>
      <p:sp>
        <p:nvSpPr>
          <p:cNvPr id="4" name="Управляющая кнопка: возврат 3">
            <a:hlinkClick r:id="rId2" action="ppaction://hlinksldjump" highlightClick="1"/>
          </p:cNvPr>
          <p:cNvSpPr/>
          <p:nvPr/>
        </p:nvSpPr>
        <p:spPr>
          <a:xfrm>
            <a:off x="8686800" y="6477000"/>
            <a:ext cx="457200" cy="38100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Занимательная география</a:t>
            </a:r>
            <a:br>
              <a:rPr lang="ru-RU" dirty="0" smtClean="0"/>
            </a:br>
            <a:r>
              <a:rPr lang="ru-RU" dirty="0" smtClean="0"/>
              <a:t>30 баллов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4000" dirty="0" smtClean="0"/>
              <a:t>Какой полуостров говорит о своей величине?</a:t>
            </a:r>
            <a:endParaRPr lang="ru-RU" sz="4000" dirty="0"/>
          </a:p>
        </p:txBody>
      </p:sp>
      <p:sp>
        <p:nvSpPr>
          <p:cNvPr id="4" name="Управляющая кнопка: возврат 3">
            <a:hlinkClick r:id="rId2" action="ppaction://hlinksldjump" highlightClick="1"/>
          </p:cNvPr>
          <p:cNvSpPr/>
          <p:nvPr/>
        </p:nvSpPr>
        <p:spPr>
          <a:xfrm>
            <a:off x="8763000" y="6477000"/>
            <a:ext cx="381000" cy="38100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Занимательная география</a:t>
            </a:r>
            <a:br>
              <a:rPr lang="ru-RU" dirty="0" smtClean="0"/>
            </a:br>
            <a:r>
              <a:rPr lang="ru-RU" dirty="0" smtClean="0"/>
              <a:t>40 баллов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pPr algn="ctr">
              <a:buNone/>
            </a:pPr>
            <a:r>
              <a:rPr lang="ru-RU" sz="4000" dirty="0" smtClean="0"/>
              <a:t>В какой город согласно поговорке ведут все дороги?</a:t>
            </a:r>
            <a:endParaRPr lang="ru-RU" sz="4000" dirty="0"/>
          </a:p>
        </p:txBody>
      </p:sp>
      <p:sp>
        <p:nvSpPr>
          <p:cNvPr id="5" name="Управляющая кнопка: возврат 4">
            <a:hlinkClick r:id="rId2" action="ppaction://hlinksldjump" highlightClick="1"/>
          </p:cNvPr>
          <p:cNvSpPr/>
          <p:nvPr/>
        </p:nvSpPr>
        <p:spPr>
          <a:xfrm>
            <a:off x="8763000" y="6477000"/>
            <a:ext cx="381000" cy="38100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Занимательная география</a:t>
            </a:r>
            <a:br>
              <a:rPr lang="ru-RU" dirty="0" smtClean="0"/>
            </a:br>
            <a:r>
              <a:rPr lang="ru-RU" dirty="0" smtClean="0"/>
              <a:t>50 баллов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4000" dirty="0" smtClean="0"/>
              <a:t>Какой город Европы называют «Северная Пальмира»?</a:t>
            </a:r>
            <a:endParaRPr lang="ru-RU" sz="4000" dirty="0"/>
          </a:p>
        </p:txBody>
      </p:sp>
      <p:sp>
        <p:nvSpPr>
          <p:cNvPr id="5" name="Управляющая кнопка: возврат 4">
            <a:hlinkClick r:id="rId2" action="ppaction://hlinksldjump" highlightClick="1"/>
          </p:cNvPr>
          <p:cNvSpPr/>
          <p:nvPr/>
        </p:nvSpPr>
        <p:spPr>
          <a:xfrm>
            <a:off x="8763000" y="6477000"/>
            <a:ext cx="381000" cy="38100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Занимательная география</a:t>
            </a:r>
            <a:br>
              <a:rPr lang="ru-RU" dirty="0" smtClean="0"/>
            </a:br>
            <a:r>
              <a:rPr lang="ru-RU" dirty="0" smtClean="0"/>
              <a:t>60 баллов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4000" dirty="0" smtClean="0"/>
              <a:t>Горы, где мечтала побывать Маша Распутина?</a:t>
            </a:r>
            <a:endParaRPr lang="ru-RU" sz="4000" dirty="0"/>
          </a:p>
        </p:txBody>
      </p:sp>
      <p:sp>
        <p:nvSpPr>
          <p:cNvPr id="4" name="Управляющая кнопка: возврат 3">
            <a:hlinkClick r:id="rId2" action="ppaction://hlinksldjump" highlightClick="1"/>
          </p:cNvPr>
          <p:cNvSpPr/>
          <p:nvPr/>
        </p:nvSpPr>
        <p:spPr>
          <a:xfrm>
            <a:off x="8763000" y="6477000"/>
            <a:ext cx="381000" cy="38100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Мелькают города и страны</a:t>
            </a:r>
            <a:br>
              <a:rPr lang="ru-RU" dirty="0" smtClean="0"/>
            </a:br>
            <a:r>
              <a:rPr lang="ru-RU" dirty="0" smtClean="0"/>
              <a:t>10 баллов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562600"/>
          </a:xfrm>
        </p:spPr>
        <p:txBody>
          <a:bodyPr>
            <a:normAutofit/>
          </a:bodyPr>
          <a:lstStyle/>
          <a:p>
            <a:pPr marL="651510" indent="-514350">
              <a:buNone/>
            </a:pPr>
            <a:r>
              <a:rPr lang="ru-RU" dirty="0" smtClean="0"/>
              <a:t>		</a:t>
            </a:r>
          </a:p>
          <a:p>
            <a:pPr marL="651510" indent="-514350">
              <a:buNone/>
            </a:pPr>
            <a:r>
              <a:rPr lang="ru-RU" dirty="0" smtClean="0"/>
              <a:t>	</a:t>
            </a:r>
            <a:r>
              <a:rPr lang="ru-RU" sz="3600" dirty="0" smtClean="0"/>
              <a:t>Миссионер Франсуа </a:t>
            </a:r>
            <a:r>
              <a:rPr lang="ru-RU" sz="3600" dirty="0" err="1" smtClean="0"/>
              <a:t>Квасье</a:t>
            </a:r>
            <a:r>
              <a:rPr lang="ru-RU" sz="3600" dirty="0" smtClean="0"/>
              <a:t> так писал о жителях этой страны: «Честью и добродетелью они превосходят все другие народы, открытые по сей день. У них приятный характер, нет коварства, и превыше всего они ставят честь».</a:t>
            </a:r>
          </a:p>
        </p:txBody>
      </p:sp>
      <p:sp>
        <p:nvSpPr>
          <p:cNvPr id="6" name="Управляющая кнопка: возврат 5">
            <a:hlinkClick r:id="rId2" action="ppaction://hlinksldjump" highlightClick="1"/>
          </p:cNvPr>
          <p:cNvSpPr/>
          <p:nvPr/>
        </p:nvSpPr>
        <p:spPr>
          <a:xfrm>
            <a:off x="8763000" y="6477000"/>
            <a:ext cx="381000" cy="38100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Мелькают города и страны</a:t>
            </a:r>
            <a:br>
              <a:rPr lang="ru-RU" dirty="0" smtClean="0"/>
            </a:br>
            <a:r>
              <a:rPr lang="ru-RU" dirty="0" smtClean="0"/>
              <a:t>20 баллов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51510" indent="-514350">
              <a:buNone/>
            </a:pPr>
            <a:r>
              <a:rPr lang="ru-RU" dirty="0" smtClean="0"/>
              <a:t>   	</a:t>
            </a:r>
          </a:p>
          <a:p>
            <a:pPr marL="651510" indent="-514350">
              <a:buNone/>
            </a:pPr>
            <a:r>
              <a:rPr lang="ru-RU" dirty="0" smtClean="0"/>
              <a:t>	</a:t>
            </a:r>
            <a:r>
              <a:rPr lang="ru-RU" sz="3200" dirty="0" smtClean="0"/>
              <a:t>Изображение бобра не вошло в герб этой страны, тем не менее, оно часто встречается на её почтовых марках, а на политических рисунках и карикатурах бобр олицетворяет жителя страны как «трудолюбивое, предприимчивое и неагрессивное существо».</a:t>
            </a:r>
          </a:p>
        </p:txBody>
      </p:sp>
      <p:sp>
        <p:nvSpPr>
          <p:cNvPr id="7" name="Управляющая кнопка: возврат 6">
            <a:hlinkClick r:id="rId2" action="ppaction://hlinksldjump" highlightClick="1"/>
          </p:cNvPr>
          <p:cNvSpPr/>
          <p:nvPr/>
        </p:nvSpPr>
        <p:spPr>
          <a:xfrm>
            <a:off x="8763000" y="6477000"/>
            <a:ext cx="381000" cy="38100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609600" y="533400"/>
          <a:ext cx="8153400" cy="5867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Мелькают города и страны</a:t>
            </a:r>
            <a:br>
              <a:rPr lang="ru-RU" dirty="0" smtClean="0"/>
            </a:br>
            <a:r>
              <a:rPr lang="ru-RU" dirty="0" smtClean="0"/>
              <a:t>30 баллов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51510" indent="-514350">
              <a:buNone/>
            </a:pPr>
            <a:r>
              <a:rPr lang="ru-RU" dirty="0" smtClean="0"/>
              <a:t>	</a:t>
            </a:r>
          </a:p>
          <a:p>
            <a:pPr marL="651510" indent="-514350">
              <a:buNone/>
            </a:pPr>
            <a:r>
              <a:rPr lang="ru-RU" dirty="0" smtClean="0"/>
              <a:t>	Карамзин называл его «городом, выросшим из блестящей ошибки Петра», а живший  в нем герой одного из романов Достоевского боялся:«А что, как разлетится этот туман и уйдёт кверху, не уйдёт с ним вместе и весь этот гнилой, </a:t>
            </a:r>
            <a:r>
              <a:rPr lang="ru-RU" dirty="0" err="1" smtClean="0"/>
              <a:t>склизлый</a:t>
            </a:r>
            <a:r>
              <a:rPr lang="ru-RU" dirty="0" smtClean="0"/>
              <a:t> город, </a:t>
            </a:r>
            <a:r>
              <a:rPr lang="ru-RU" dirty="0" err="1" smtClean="0"/>
              <a:t>подымется</a:t>
            </a:r>
            <a:r>
              <a:rPr lang="ru-RU" dirty="0" smtClean="0"/>
              <a:t> с туманом и исчезнет как дым?»</a:t>
            </a:r>
          </a:p>
          <a:p>
            <a:pPr marL="651510" indent="-514350">
              <a:buFont typeface="+mj-lt"/>
              <a:buAutoNum type="arabicPeriod"/>
            </a:pPr>
            <a:endParaRPr lang="ru-RU" dirty="0"/>
          </a:p>
        </p:txBody>
      </p:sp>
      <p:sp>
        <p:nvSpPr>
          <p:cNvPr id="5" name="Управляющая кнопка: возврат 4">
            <a:hlinkClick r:id="rId2" action="ppaction://hlinksldjump" highlightClick="1"/>
          </p:cNvPr>
          <p:cNvSpPr/>
          <p:nvPr/>
        </p:nvSpPr>
        <p:spPr>
          <a:xfrm>
            <a:off x="8763000" y="6477000"/>
            <a:ext cx="381000" cy="38100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Мелькают города и страны</a:t>
            </a:r>
            <a:br>
              <a:rPr lang="ru-RU" dirty="0" smtClean="0"/>
            </a:br>
            <a:r>
              <a:rPr lang="ru-RU" dirty="0" smtClean="0"/>
              <a:t>40 баллов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51510" indent="-514350">
              <a:buNone/>
            </a:pPr>
            <a:r>
              <a:rPr lang="ru-RU" dirty="0" smtClean="0"/>
              <a:t>	</a:t>
            </a:r>
          </a:p>
          <a:p>
            <a:pPr marL="651510" indent="-514350">
              <a:buNone/>
            </a:pPr>
            <a:r>
              <a:rPr lang="ru-RU" dirty="0" smtClean="0"/>
              <a:t>	Про эту маленькую страну говорят, что бог создал море, а её жители – берега: более половины её территории ограждено от моря плотинами, 2000 ветряных мельниц выполняют роль  специальных насосов, откачивающих воду.</a:t>
            </a:r>
          </a:p>
        </p:txBody>
      </p:sp>
      <p:sp>
        <p:nvSpPr>
          <p:cNvPr id="5" name="Управляющая кнопка: возврат 4">
            <a:hlinkClick r:id="rId2" action="ppaction://hlinksldjump" highlightClick="1"/>
          </p:cNvPr>
          <p:cNvSpPr/>
          <p:nvPr/>
        </p:nvSpPr>
        <p:spPr>
          <a:xfrm>
            <a:off x="8763000" y="6477000"/>
            <a:ext cx="381000" cy="38100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276600" y="6344708"/>
            <a:ext cx="2895600" cy="365125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Мелькают города и страны</a:t>
            </a:r>
            <a:br>
              <a:rPr lang="ru-RU" dirty="0" smtClean="0"/>
            </a:br>
            <a:r>
              <a:rPr lang="ru-RU" dirty="0" smtClean="0"/>
              <a:t>50 баллов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51510" indent="-514350">
              <a:buNone/>
            </a:pPr>
            <a:endParaRPr lang="ru-RU" dirty="0" smtClean="0"/>
          </a:p>
          <a:p>
            <a:pPr marL="651510" indent="-514350">
              <a:buNone/>
            </a:pPr>
            <a:r>
              <a:rPr lang="ru-RU" sz="3600" dirty="0" smtClean="0"/>
              <a:t>	В этой стране впервые в мире была применена местная анестезия при полостной операции, открыты десятичные дроби и отрицательные числа, создан прототип сейсмографа.</a:t>
            </a:r>
          </a:p>
          <a:p>
            <a:pPr marL="651510" indent="-514350">
              <a:buFont typeface="+mj-lt"/>
              <a:buAutoNum type="arabicPeriod"/>
            </a:pPr>
            <a:endParaRPr lang="ru-RU" dirty="0"/>
          </a:p>
        </p:txBody>
      </p:sp>
      <p:sp>
        <p:nvSpPr>
          <p:cNvPr id="4" name="Управляющая кнопка: возврат 3">
            <a:hlinkClick r:id="rId2" action="ppaction://hlinksldjump" highlightClick="1"/>
          </p:cNvPr>
          <p:cNvSpPr/>
          <p:nvPr/>
        </p:nvSpPr>
        <p:spPr>
          <a:xfrm>
            <a:off x="8763000" y="6477000"/>
            <a:ext cx="381000" cy="38100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Мелькают города и страны</a:t>
            </a:r>
            <a:br>
              <a:rPr lang="ru-RU" dirty="0" smtClean="0"/>
            </a:br>
            <a:r>
              <a:rPr lang="ru-RU" dirty="0" smtClean="0"/>
              <a:t>60 баллов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51510" indent="-514350">
              <a:buNone/>
            </a:pPr>
            <a:endParaRPr lang="ru-RU" dirty="0" smtClean="0"/>
          </a:p>
          <a:p>
            <a:pPr marL="651510" indent="-514350">
              <a:buNone/>
            </a:pPr>
            <a:r>
              <a:rPr lang="ru-RU" dirty="0" smtClean="0"/>
              <a:t>	</a:t>
            </a:r>
            <a:r>
              <a:rPr lang="ru-RU" sz="3200" dirty="0" smtClean="0"/>
              <a:t>«Страна, где собаки не лают, а дети не плачут», - говорят иностранцы об этом государстве. Общество защиты детей возникло в нем на 60 лет позже общества защиты животных и до сих пор имеет более низкий статус.</a:t>
            </a:r>
          </a:p>
        </p:txBody>
      </p:sp>
      <p:sp>
        <p:nvSpPr>
          <p:cNvPr id="4" name="Управляющая кнопка: возврат 3">
            <a:hlinkClick r:id="rId2" action="ppaction://hlinksldjump" highlightClick="1"/>
          </p:cNvPr>
          <p:cNvSpPr/>
          <p:nvPr/>
        </p:nvSpPr>
        <p:spPr>
          <a:xfrm>
            <a:off x="8763000" y="6477000"/>
            <a:ext cx="381000" cy="38100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Стоимость вопроса - 10 баллов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51510" indent="-514350">
              <a:buFont typeface="+mj-lt"/>
              <a:buAutoNum type="arabicPeriod"/>
            </a:pPr>
            <a:r>
              <a:rPr lang="ru-RU" sz="3600" dirty="0" smtClean="0"/>
              <a:t>Наивысшей точкой этой горной страны является гора Народная высотой 1895 м.</a:t>
            </a:r>
          </a:p>
          <a:p>
            <a:pPr marL="651510" indent="-514350">
              <a:buFont typeface="+mj-lt"/>
              <a:buAutoNum type="arabicPeriod"/>
            </a:pPr>
            <a:r>
              <a:rPr lang="ru-RU" sz="3600" dirty="0" smtClean="0"/>
              <a:t>Самая высокая вершина мира.</a:t>
            </a:r>
            <a:endParaRPr lang="ru-RU" sz="3600" dirty="0"/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763000" y="64770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Стоимость вопроса - 20 баллов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013960"/>
          </a:xfrm>
        </p:spPr>
        <p:txBody>
          <a:bodyPr>
            <a:noAutofit/>
          </a:bodyPr>
          <a:lstStyle/>
          <a:p>
            <a:pPr marL="651510" indent="-514350">
              <a:buFont typeface="+mj-lt"/>
              <a:buAutoNum type="arabicPeriod"/>
            </a:pPr>
            <a:r>
              <a:rPr lang="ru-RU" sz="3200" dirty="0" smtClean="0"/>
              <a:t>Памятником этому путешественнику является трехметровый крест из австралийского красного дерева на одной из вершин Антарктиды, на котором вырезаны слова английского поэта Альфреда Теннисона: «Бороться и искать, найти и не сдаваться».</a:t>
            </a:r>
          </a:p>
          <a:p>
            <a:pPr marL="651510" indent="-514350">
              <a:buFont typeface="+mj-lt"/>
              <a:buAutoNum type="arabicPeriod"/>
            </a:pPr>
            <a:r>
              <a:rPr lang="ru-RU" sz="3200" dirty="0" smtClean="0"/>
              <a:t> В древнем Египте в знак траура все члены семьи и домочадцы сбривали брови. А кто из членов семьи умирал?</a:t>
            </a:r>
            <a:endParaRPr lang="ru-RU" sz="3200" dirty="0"/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763000" y="64770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Стоимость вопроса - 30 баллов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013960"/>
          </a:xfrm>
        </p:spPr>
        <p:txBody>
          <a:bodyPr>
            <a:noAutofit/>
          </a:bodyPr>
          <a:lstStyle/>
          <a:p>
            <a:pPr marL="651510" indent="-514350">
              <a:buFont typeface="+mj-lt"/>
              <a:buAutoNum type="arabicPeriod"/>
            </a:pPr>
            <a:r>
              <a:rPr lang="ru-RU" sz="3200" dirty="0" smtClean="0"/>
              <a:t>О каком российском городе французский маркиз де </a:t>
            </a:r>
            <a:r>
              <a:rPr lang="ru-RU" sz="3200" dirty="0" err="1" smtClean="0"/>
              <a:t>Кюстин</a:t>
            </a:r>
            <a:r>
              <a:rPr lang="ru-RU" sz="3200" dirty="0" smtClean="0"/>
              <a:t> в 19 век писал, что в нём «Европа показывает себя Азии, а Азия – Европе?»</a:t>
            </a:r>
          </a:p>
          <a:p>
            <a:pPr marL="651510" indent="-514350">
              <a:buFont typeface="+mj-lt"/>
              <a:buAutoNum type="arabicPeriod"/>
            </a:pPr>
            <a:r>
              <a:rPr lang="ru-RU" sz="3200" dirty="0" smtClean="0"/>
              <a:t>Об этом животном индийские боги сказали: «Поистине, произведя …, мы произвели на свет благо. … не что иное, как жертвоприношение, потому что нельзя совершить жертвоприношения без неё. И она же – пища, потому что …»</a:t>
            </a:r>
            <a:endParaRPr lang="ru-RU" sz="3200" dirty="0"/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8686800" y="6477000"/>
            <a:ext cx="4572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Стоимость вопроса - 40 баллов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638800"/>
          </a:xfrm>
        </p:spPr>
        <p:txBody>
          <a:bodyPr>
            <a:normAutofit lnSpcReduction="10000"/>
          </a:bodyPr>
          <a:lstStyle/>
          <a:p>
            <a:pPr marL="651510" indent="-514350">
              <a:buFont typeface="+mj-lt"/>
              <a:buAutoNum type="arabicPeriod"/>
            </a:pPr>
            <a:r>
              <a:rPr lang="ru-RU" dirty="0" smtClean="0"/>
              <a:t>Этот «цветок белого дракона» с 16 лепестками изображён на гербе Японии, на печатях и монетах этой страны. А ещё из неё там готовят салаты и пирожные.</a:t>
            </a:r>
          </a:p>
          <a:p>
            <a:pPr marL="651510" indent="-514350">
              <a:buFont typeface="+mj-lt"/>
              <a:buAutoNum type="arabicPeriod"/>
            </a:pPr>
            <a:r>
              <a:rPr lang="ru-RU" dirty="0" smtClean="0"/>
              <a:t>Этот овощ – герой множества морских приключений. Из – за него океанский пароход «Днепр», севший на рифы около пролива Босфор, был переломлен пополам. Виновником оказались семена  растения, которыми были набиты трюмы парохода: вода, проникшая в трюмы, намочила груз. Семена стали разбухать всё больше и больше. И железная арматура корабля не выдержала.</a:t>
            </a:r>
            <a:endParaRPr lang="ru-RU" dirty="0"/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763000" y="64770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5334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Стоимость вопроса - 50 баллов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791200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dirty="0" smtClean="0"/>
              <a:t>Какое явление описано А.С.Пушкиным в отрывке:</a:t>
            </a:r>
          </a:p>
          <a:p>
            <a:pPr algn="ctr">
              <a:buNone/>
            </a:pPr>
            <a:r>
              <a:rPr lang="ru-RU" dirty="0" smtClean="0"/>
              <a:t>Ужасный день! Нева всю ночь</a:t>
            </a:r>
          </a:p>
          <a:p>
            <a:pPr algn="ctr">
              <a:buNone/>
            </a:pPr>
            <a:r>
              <a:rPr lang="ru-RU" dirty="0" err="1" smtClean="0"/>
              <a:t>Рвалася</a:t>
            </a:r>
            <a:r>
              <a:rPr lang="ru-RU" dirty="0" smtClean="0"/>
              <a:t> к морю против бури,</a:t>
            </a:r>
          </a:p>
          <a:p>
            <a:pPr algn="ctr">
              <a:buNone/>
            </a:pPr>
            <a:r>
              <a:rPr lang="ru-RU" dirty="0" smtClean="0"/>
              <a:t>Не одолев их буйной дури…</a:t>
            </a:r>
          </a:p>
          <a:p>
            <a:pPr algn="ctr">
              <a:buNone/>
            </a:pPr>
            <a:r>
              <a:rPr lang="ru-RU" dirty="0" smtClean="0"/>
              <a:t>И спорить стало ей невмочь…</a:t>
            </a:r>
          </a:p>
          <a:p>
            <a:pPr algn="ctr">
              <a:buNone/>
            </a:pPr>
            <a:r>
              <a:rPr lang="ru-RU" dirty="0" smtClean="0"/>
              <a:t>Поутру над её брегами </a:t>
            </a:r>
          </a:p>
          <a:p>
            <a:pPr algn="ctr">
              <a:buNone/>
            </a:pPr>
            <a:r>
              <a:rPr lang="ru-RU" dirty="0" smtClean="0"/>
              <a:t>Теснился кучами народ, </a:t>
            </a:r>
          </a:p>
          <a:p>
            <a:pPr algn="ctr">
              <a:buNone/>
            </a:pPr>
            <a:r>
              <a:rPr lang="ru-RU" dirty="0" smtClean="0"/>
              <a:t>Любуясь брызгами, горами</a:t>
            </a:r>
          </a:p>
          <a:p>
            <a:pPr algn="ctr">
              <a:buNone/>
            </a:pPr>
            <a:r>
              <a:rPr lang="ru-RU" dirty="0" smtClean="0"/>
              <a:t>И пеной разъярённых вод.</a:t>
            </a:r>
          </a:p>
          <a:p>
            <a:pPr algn="ctr">
              <a:buNone/>
            </a:pPr>
            <a:r>
              <a:rPr lang="ru-RU" dirty="0" smtClean="0"/>
              <a:t>Но силой ветров от залива</a:t>
            </a:r>
          </a:p>
          <a:p>
            <a:pPr algn="ctr">
              <a:buNone/>
            </a:pPr>
            <a:r>
              <a:rPr lang="ru-RU" dirty="0" smtClean="0"/>
              <a:t>Преграждённая Нева</a:t>
            </a:r>
          </a:p>
          <a:p>
            <a:pPr algn="ctr">
              <a:buNone/>
            </a:pPr>
            <a:r>
              <a:rPr lang="ru-RU" dirty="0" smtClean="0"/>
              <a:t>Обратно шла, гневна, бурлива,</a:t>
            </a:r>
          </a:p>
          <a:p>
            <a:pPr algn="ctr">
              <a:buNone/>
            </a:pPr>
            <a:r>
              <a:rPr lang="ru-RU" dirty="0" smtClean="0"/>
              <a:t>И затопляла острова. </a:t>
            </a:r>
          </a:p>
          <a:p>
            <a:pPr algn="ctr">
              <a:buNone/>
            </a:pPr>
            <a:r>
              <a:rPr lang="ru-RU" dirty="0" smtClean="0"/>
              <a:t>Погода пуще свирепела,</a:t>
            </a:r>
          </a:p>
          <a:p>
            <a:pPr algn="ctr">
              <a:buNone/>
            </a:pPr>
            <a:r>
              <a:rPr lang="ru-RU" dirty="0" smtClean="0"/>
              <a:t> Нева вздувалась и ревела, </a:t>
            </a:r>
          </a:p>
          <a:p>
            <a:pPr algn="ctr">
              <a:buNone/>
            </a:pPr>
            <a:r>
              <a:rPr lang="ru-RU" dirty="0" smtClean="0"/>
              <a:t>Котлом клокоча и клубясь,</a:t>
            </a:r>
          </a:p>
          <a:p>
            <a:pPr algn="ctr">
              <a:buNone/>
            </a:pPr>
            <a:r>
              <a:rPr lang="ru-RU" dirty="0" smtClean="0"/>
              <a:t>И вдруг, как зверь </a:t>
            </a:r>
            <a:r>
              <a:rPr lang="ru-RU" dirty="0" err="1" smtClean="0"/>
              <a:t>остервенясь</a:t>
            </a:r>
            <a:r>
              <a:rPr lang="ru-RU" dirty="0" smtClean="0"/>
              <a:t>,</a:t>
            </a:r>
          </a:p>
          <a:p>
            <a:pPr algn="ctr">
              <a:buNone/>
            </a:pPr>
            <a:r>
              <a:rPr lang="ru-RU" dirty="0" smtClean="0"/>
              <a:t> На город кинулась…</a:t>
            </a:r>
          </a:p>
          <a:p>
            <a:pPr algn="ctr">
              <a:buNone/>
            </a:pPr>
            <a:endParaRPr lang="ru-RU" dirty="0" smtClean="0"/>
          </a:p>
          <a:p>
            <a:endParaRPr lang="ru-RU" dirty="0" smtClean="0"/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763000" y="64770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83221"/>
            <a:ext cx="2895600" cy="365125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Стоимость вопроса - 50 баллов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562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В стихотворении «Дары Терека» М.Ю. Лермонтов так описывает характер течения этой реки: </a:t>
            </a:r>
          </a:p>
          <a:p>
            <a:pPr algn="ctr">
              <a:buNone/>
            </a:pPr>
            <a:r>
              <a:rPr lang="ru-RU" dirty="0" smtClean="0"/>
              <a:t>Терек воет, дик и злобен, </a:t>
            </a:r>
          </a:p>
          <a:p>
            <a:pPr algn="ctr">
              <a:buNone/>
            </a:pPr>
            <a:r>
              <a:rPr lang="ru-RU" dirty="0" smtClean="0"/>
              <a:t>Меж утёсистых громад, </a:t>
            </a:r>
          </a:p>
          <a:p>
            <a:pPr algn="ctr">
              <a:buNone/>
            </a:pPr>
            <a:r>
              <a:rPr lang="ru-RU" dirty="0" smtClean="0"/>
              <a:t>Буре плач его подобен,</a:t>
            </a:r>
          </a:p>
          <a:p>
            <a:pPr algn="ctr">
              <a:buNone/>
            </a:pPr>
            <a:r>
              <a:rPr lang="ru-RU" dirty="0" smtClean="0"/>
              <a:t> Слёзы брызгами летят. </a:t>
            </a:r>
          </a:p>
          <a:p>
            <a:pPr algn="ctr">
              <a:buNone/>
            </a:pPr>
            <a:r>
              <a:rPr lang="ru-RU" dirty="0" smtClean="0"/>
              <a:t>Но по степи разбегаясь, </a:t>
            </a:r>
          </a:p>
          <a:p>
            <a:pPr algn="ctr">
              <a:buNone/>
            </a:pPr>
            <a:r>
              <a:rPr lang="ru-RU" dirty="0" smtClean="0"/>
              <a:t>Он лукавый принял вид </a:t>
            </a:r>
          </a:p>
          <a:p>
            <a:pPr algn="ctr">
              <a:buNone/>
            </a:pPr>
            <a:r>
              <a:rPr lang="ru-RU" dirty="0" smtClean="0"/>
              <a:t>И, приветливо ласкаясь,</a:t>
            </a:r>
          </a:p>
          <a:p>
            <a:pPr algn="ctr">
              <a:buNone/>
            </a:pPr>
            <a:r>
              <a:rPr lang="ru-RU" dirty="0" smtClean="0"/>
              <a:t>К морю Каспию журчит…</a:t>
            </a:r>
            <a:endParaRPr lang="ru-RU" dirty="0"/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8763000" y="6477000"/>
            <a:ext cx="381000" cy="3810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8763000" y="64770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Правда - неправда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105400"/>
          </a:xfrm>
        </p:spPr>
        <p:txBody>
          <a:bodyPr>
            <a:normAutofit fontScale="92500" lnSpcReduction="20000"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ru-RU" dirty="0" smtClean="0"/>
              <a:t>Правда или неправда то, что амазонский кенгуру не имеет сумки? 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dirty="0" smtClean="0"/>
              <a:t>Правда или неправда то, что у крылатых обезьян имеется специальный руль для управления полётом? 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dirty="0" smtClean="0"/>
              <a:t>Правда или неправда то, что благодаря перьям, богатым фосфором, чёрный попугай обладает способностью светиться в темноте? 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dirty="0" smtClean="0"/>
              <a:t>Правда или неправда то, что в Эфиопии, прожив с одной женой 25 лет, получишь орден «За супружескую верность»? 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dirty="0" smtClean="0"/>
              <a:t>Правда или неправда то, что на Мадагаскаре обитают зебры с клетчатой раскраской? 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dirty="0" smtClean="0"/>
              <a:t>Правда или неправда то, что зайцы не отличают морковь от капусты? </a:t>
            </a:r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dirty="0" smtClean="0"/>
              <a:t>Испания</a:t>
            </a:r>
            <a:endParaRPr lang="ru-RU" sz="8000" dirty="0"/>
          </a:p>
        </p:txBody>
      </p:sp>
      <p:pic>
        <p:nvPicPr>
          <p:cNvPr id="1026" name="Picture 2" descr="d:\Мои документы\Мои рисунки\вско разное\Korrida_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19200" y="1600200"/>
            <a:ext cx="6400800" cy="4708635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</p:pic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763000" y="64770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181600"/>
          </a:xfrm>
        </p:spPr>
        <p:txBody>
          <a:bodyPr>
            <a:normAutofit/>
          </a:bodyPr>
          <a:lstStyle/>
          <a:p>
            <a:r>
              <a:rPr lang="ru-RU" sz="8800" dirty="0" smtClean="0"/>
              <a:t>Конкурс «Коррида»</a:t>
            </a:r>
            <a:endParaRPr lang="ru-RU" sz="8800" dirty="0"/>
          </a:p>
        </p:txBody>
      </p:sp>
      <p:sp>
        <p:nvSpPr>
          <p:cNvPr id="3" name="Управляющая кнопка: далее 2">
            <a:hlinkClick r:id="" action="ppaction://hlinkshowjump?jump=nextslide" highlightClick="1"/>
          </p:cNvPr>
          <p:cNvSpPr/>
          <p:nvPr/>
        </p:nvSpPr>
        <p:spPr>
          <a:xfrm>
            <a:off x="8686800" y="6477000"/>
            <a:ext cx="4572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Autofit/>
          </a:bodyPr>
          <a:lstStyle/>
          <a:p>
            <a:r>
              <a:rPr lang="ru-RU" sz="9600" dirty="0" smtClean="0"/>
              <a:t>Италия</a:t>
            </a:r>
            <a:endParaRPr lang="ru-RU" sz="9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://www.samotur.ru/images/photos/111_PISA-BASHNY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1447800"/>
            <a:ext cx="5334000" cy="4780977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</p:pic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8686800" y="6477000"/>
            <a:ext cx="4572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5562600"/>
          </a:xfrm>
        </p:spPr>
        <p:txBody>
          <a:bodyPr>
            <a:normAutofit/>
          </a:bodyPr>
          <a:lstStyle/>
          <a:p>
            <a:r>
              <a:rPr lang="ru-RU" sz="7200" dirty="0" smtClean="0"/>
              <a:t>Конкурс </a:t>
            </a:r>
            <a:br>
              <a:rPr lang="ru-RU" sz="7200" dirty="0" smtClean="0"/>
            </a:br>
            <a:r>
              <a:rPr lang="ru-RU" sz="7200" dirty="0" smtClean="0"/>
              <a:t>«Строим башню»</a:t>
            </a:r>
            <a:endParaRPr lang="ru-RU" sz="7200" dirty="0"/>
          </a:p>
        </p:txBody>
      </p:sp>
      <p:sp>
        <p:nvSpPr>
          <p:cNvPr id="3" name="Управляющая кнопка: далее 2">
            <a:hlinkClick r:id="" action="ppaction://hlinkshowjump?jump=nextslide" highlightClick="1"/>
          </p:cNvPr>
          <p:cNvSpPr/>
          <p:nvPr/>
        </p:nvSpPr>
        <p:spPr>
          <a:xfrm>
            <a:off x="8763000" y="64770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020762"/>
          </a:xfrm>
        </p:spPr>
        <p:txBody>
          <a:bodyPr>
            <a:noAutofit/>
          </a:bodyPr>
          <a:lstStyle/>
          <a:p>
            <a:r>
              <a:rPr lang="ru-RU" sz="9600" dirty="0" smtClean="0"/>
              <a:t>Франция</a:t>
            </a:r>
            <a:endParaRPr lang="ru-RU" sz="9600" dirty="0"/>
          </a:p>
        </p:txBody>
      </p:sp>
      <p:pic>
        <p:nvPicPr>
          <p:cNvPr id="2050" name="Picture 2" descr="d:\Мои документы\Мои рисунки\Париж\paris_06_eiffelturm_4828_120568839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57400" y="1371600"/>
            <a:ext cx="5105400" cy="4876800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</p:pic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686800" y="6477000"/>
            <a:ext cx="4572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5334000"/>
          </a:xfrm>
        </p:spPr>
        <p:txBody>
          <a:bodyPr>
            <a:normAutofit/>
          </a:bodyPr>
          <a:lstStyle/>
          <a:p>
            <a:r>
              <a:rPr lang="ru-RU" sz="8000" dirty="0" smtClean="0"/>
              <a:t>Конкурс </a:t>
            </a:r>
            <a:br>
              <a:rPr lang="ru-RU" sz="8000" dirty="0" smtClean="0"/>
            </a:br>
            <a:r>
              <a:rPr lang="ru-RU" sz="8000" dirty="0" smtClean="0"/>
              <a:t>«От кутюр»</a:t>
            </a:r>
            <a:endParaRPr lang="ru-RU" sz="8000" dirty="0"/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8686800" y="6400800"/>
            <a:ext cx="457200" cy="4572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4571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304800" y="685800"/>
            <a:ext cx="8382000" cy="6172200"/>
          </a:xfrm>
        </p:spPr>
        <p:txBody>
          <a:bodyPr>
            <a:normAutofit fontScale="92500" lnSpcReduction="20000"/>
          </a:bodyPr>
          <a:lstStyle/>
          <a:p>
            <a:r>
              <a:rPr lang="ru-RU" sz="3600" dirty="0" smtClean="0"/>
              <a:t>Впервые чаши с эти напитком появились в 18 веке на столах голландцев. В Россию попал он неожиданно. В 1638 году из Москвы были отправлены послы к монгольскому хану. Польщённый подарками хан, в свою очередь, послал ответные дары, среди них было то, что послы назвали негодным товаром и взять его считали ниже своего достоинства. Но к их удивлению товар пришёлся в Москве по вкусу, хотя вначале его применяли как лекарство при разных хворях. В 19 веке его употребляли в большом количестве.</a:t>
            </a:r>
          </a:p>
          <a:p>
            <a:pPr algn="ctr"/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Что в  чёрном ящике?</a:t>
            </a:r>
          </a:p>
          <a:p>
            <a:pPr algn="ctr"/>
            <a:endParaRPr lang="ru-RU" sz="3600" dirty="0" smtClean="0"/>
          </a:p>
          <a:p>
            <a:endParaRPr lang="ru-RU" sz="3600" dirty="0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763000" y="64770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Autofit/>
          </a:bodyPr>
          <a:lstStyle/>
          <a:p>
            <a:r>
              <a:rPr lang="ru-RU" sz="8800" dirty="0" smtClean="0"/>
              <a:t>Чай</a:t>
            </a:r>
            <a:endParaRPr lang="ru-RU" sz="8800" dirty="0"/>
          </a:p>
        </p:txBody>
      </p:sp>
      <p:pic>
        <p:nvPicPr>
          <p:cNvPr id="3074" name="Picture 2" descr="d:\Мои документы\Мои рисунки\вско разное\182166_image_large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495800" y="1981200"/>
            <a:ext cx="4267200" cy="4267200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</p:pic>
      <p:pic>
        <p:nvPicPr>
          <p:cNvPr id="3075" name="Picture 3" descr="d:\Мои документы\Мои рисунки\вско разное\tea_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1219200"/>
            <a:ext cx="4572000" cy="4191000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</p:pic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8763000" y="64770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116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0901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/>
              <a:t>   В греческой мифологии это растение было посвящено Аполлону, украшавшему своё тело его венками. Венок этот с древности – символ славы национальных героев. </a:t>
            </a:r>
          </a:p>
          <a:p>
            <a:pPr algn="ctr">
              <a:buNone/>
            </a:pPr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</a:rPr>
              <a:t>Какое растение в чёрном ящике?</a:t>
            </a:r>
            <a:endParaRPr lang="ru-RU" sz="4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763000" y="64770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dirty="0" smtClean="0"/>
              <a:t>Лавр</a:t>
            </a:r>
            <a:endParaRPr lang="ru-RU" sz="8000" dirty="0"/>
          </a:p>
        </p:txBody>
      </p:sp>
      <p:pic>
        <p:nvPicPr>
          <p:cNvPr id="4098" name="Picture 2" descr="d:\Мои документы\Мои рисунки\вско разное\0_838e_7882c0bf_XL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09600" y="1600200"/>
            <a:ext cx="3531394" cy="4708525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</p:pic>
      <p:pic>
        <p:nvPicPr>
          <p:cNvPr id="4101" name="Picture 5" descr="Лавровый венок">
            <a:hlinkClick r:id="rId3" tooltip="Увеличить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53000" y="1600200"/>
            <a:ext cx="3657600" cy="4648200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</p:pic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8763000" y="64770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763000" y="6477000"/>
            <a:ext cx="381000" cy="3810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Правда - неправда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257800"/>
          </a:xfrm>
        </p:spPr>
        <p:txBody>
          <a:bodyPr>
            <a:no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ru-RU" sz="2200" dirty="0" smtClean="0"/>
              <a:t>Правда или неправда то, что летучие мыши довольно близоруки и всё видят в чёрно-белых тонах? 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2200" dirty="0" smtClean="0"/>
              <a:t>Правда или неправда то, что у крокодилов жир зелёного цвета? 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2200" dirty="0" smtClean="0"/>
              <a:t>Правда или неправда то, что серые вороны с возрастом становятся чёрными? 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2200" dirty="0" smtClean="0"/>
              <a:t>Правда или неправда то, что гориллы между собой ссорятся исключительно редко? 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2200" dirty="0" smtClean="0"/>
              <a:t>Правда или неправда то, что у медведицы, которая может весить до 800 кг, обычно рождаются совсем маленькие медвежата, которые весят всего каких-то 600 граммов? 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2200" dirty="0" smtClean="0"/>
              <a:t>Правда или неправда то, что в 1999 году в Княжестве Монако наблюдалось нашествие моли, которая, к счастью, не тронула знаменитые ковры князя Франца-Франка, а удовлетворилась лишь поеданием каштанов? </a:t>
            </a:r>
          </a:p>
          <a:p>
            <a:pPr>
              <a:buNone/>
            </a:pPr>
            <a:endParaRPr lang="ru-RU" sz="2200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>
          <a:xfrm>
            <a:off x="3352800" y="6345121"/>
            <a:ext cx="2895600" cy="365125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116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3949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/>
              <a:t>    Интересна история этого растения, самой может быть, ценной пряности в Китае. При дворе китайского императора существовал обычай, по которому чиновники, придворные и другие сановники, кому давалась аудиенция, обязаны были постоянно держать во рту эту пряность, чтобы не осквернять своего владыку нечистым дыханием.</a:t>
            </a:r>
          </a:p>
          <a:p>
            <a:pPr algn="ctr">
              <a:buNone/>
            </a:pP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О каком растении идёт речь?</a:t>
            </a:r>
            <a:endParaRPr lang="ru-RU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763000" y="64770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dirty="0" smtClean="0"/>
              <a:t>Гвоздика</a:t>
            </a:r>
            <a:endParaRPr lang="ru-RU" sz="8000" dirty="0"/>
          </a:p>
        </p:txBody>
      </p:sp>
      <p:pic>
        <p:nvPicPr>
          <p:cNvPr id="5122" name="Picture 2" descr="d:\Мои документы\Мои рисунки\вско разное\cloves_milled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48200" y="2514600"/>
            <a:ext cx="4114800" cy="3810000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</p:pic>
      <p:pic>
        <p:nvPicPr>
          <p:cNvPr id="5123" name="Picture 3" descr="d:\Мои документы\Мои рисунки\вско разное\gvozdichnoe_derev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1676400"/>
            <a:ext cx="4038600" cy="3810000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</p:pic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8763000" y="6477000"/>
            <a:ext cx="3810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3949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Греки и славяне в Древние и Средние века считали его незаменимым средством против укусов ядовитых змей. Поэтому они называли его «змеиной травой». Какое растение и зачем в Египте при строительстве пирамид тысячам рабам его давали ежедневно? Родина этого растения – Средняя Азия. Возделывали его в Древнем Египте, Риме, Индии, Китае.</a:t>
            </a:r>
          </a:p>
          <a:p>
            <a:pPr>
              <a:buNone/>
            </a:pPr>
            <a:r>
              <a:rPr lang="ru-RU" dirty="0" smtClean="0"/>
              <a:t>     На Руси оно появилось примерно в 19 веке. Во Франции каждый четверг с июля по январь проходит ярмарка этого удивительного растения.</a:t>
            </a:r>
          </a:p>
          <a:p>
            <a:pPr algn="ctr"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Что в  чёрном ящике?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686800" y="6477000"/>
            <a:ext cx="457200" cy="381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dirty="0" smtClean="0"/>
              <a:t>Чеснок</a:t>
            </a:r>
            <a:endParaRPr lang="ru-RU" sz="8000" dirty="0"/>
          </a:p>
        </p:txBody>
      </p:sp>
      <p:pic>
        <p:nvPicPr>
          <p:cNvPr id="1026" name="Picture 2" descr="d:\Мои документы\Мои рисунки\вско разное\shesnok_162623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2174"/>
          <a:stretch>
            <a:fillRect/>
          </a:stretch>
        </p:blipFill>
        <p:spPr bwMode="auto">
          <a:xfrm>
            <a:off x="1219200" y="1600200"/>
            <a:ext cx="6858000" cy="4648200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</p:pic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8686800" y="6477000"/>
            <a:ext cx="457200" cy="3810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Список литературы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51510" indent="-514350">
              <a:buFont typeface="+mj-lt"/>
              <a:buAutoNum type="arabicPeriod"/>
            </a:pPr>
            <a:r>
              <a:rPr lang="ru-RU" sz="2400" dirty="0" smtClean="0"/>
              <a:t>География. 7 -10 классы: активизация познавательной деятельности учащихся: исследовательские работы, уроки, проекты / авт.-сост. </a:t>
            </a:r>
            <a:r>
              <a:rPr lang="ru-RU" sz="2400" smtClean="0"/>
              <a:t>В.Н</a:t>
            </a:r>
            <a:r>
              <a:rPr lang="ru-RU" sz="2400" dirty="0" smtClean="0"/>
              <a:t>. Иванова и др.- Волгоград: Учитель, 2009.</a:t>
            </a:r>
          </a:p>
          <a:p>
            <a:pPr marL="651510" lvl="0" indent="-514350">
              <a:buFont typeface="+mj-lt"/>
              <a:buAutoNum type="arabicPeriod"/>
            </a:pPr>
            <a:r>
              <a:rPr lang="ru-RU" sz="2400" dirty="0" smtClean="0"/>
              <a:t>Занимательная география на уроках и внеклассных мероприятиях. 6-8 классы / сост. С.Г. Зубанова, Ю.В. Щербакова.- 2-е изд., </a:t>
            </a:r>
            <a:r>
              <a:rPr lang="ru-RU" sz="2400" dirty="0" err="1" smtClean="0"/>
              <a:t>стереотипн</a:t>
            </a:r>
            <a:r>
              <a:rPr lang="ru-RU" sz="2400" dirty="0" smtClean="0"/>
              <a:t>. – М.: Глобус, 2009.</a:t>
            </a:r>
          </a:p>
          <a:p>
            <a:pPr marL="651510" indent="-514350">
              <a:buFont typeface="+mj-lt"/>
              <a:buAutoNum type="arabicPeriod"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459421"/>
            <a:ext cx="2895600" cy="365125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54162"/>
          </a:xfrm>
        </p:spPr>
        <p:txBody>
          <a:bodyPr>
            <a:normAutofit/>
          </a:bodyPr>
          <a:lstStyle/>
          <a:p>
            <a:r>
              <a:rPr lang="ru-RU" sz="4400" dirty="0" smtClean="0"/>
              <a:t>Конкурс вопросов и ответов</a:t>
            </a:r>
            <a:br>
              <a:rPr lang="ru-RU" sz="4400" dirty="0" smtClean="0"/>
            </a:br>
            <a:r>
              <a:rPr lang="ru-RU" sz="4400" dirty="0" smtClean="0"/>
              <a:t>«Эрудит»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25196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04800" y="1905000"/>
          <a:ext cx="8534400" cy="2727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76600"/>
                <a:gridCol w="914400"/>
                <a:gridCol w="914400"/>
                <a:gridCol w="838200"/>
                <a:gridCol w="838200"/>
                <a:gridCol w="838200"/>
                <a:gridCol w="914400"/>
              </a:tblGrid>
              <a:tr h="909320"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 smtClean="0"/>
                        <a:t>ТЕСТ</a:t>
                      </a:r>
                      <a:r>
                        <a:rPr lang="ru-RU" sz="2000" b="1" baseline="0" dirty="0" smtClean="0"/>
                        <a:t> ИЗ ЖИЗНИ ПУТЕШЕСТВЕННИКОВ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2" action="ppaction://hlinksldjump"/>
                        </a:rPr>
                        <a:t>10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3" action="ppaction://hlinksldjump"/>
                        </a:rPr>
                        <a:t>20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4" action="ppaction://hlinksldjump"/>
                        </a:rPr>
                        <a:t>30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5" action="ppaction://hlinksldjump"/>
                        </a:rPr>
                        <a:t>40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6" action="ppaction://hlinksldjump"/>
                        </a:rPr>
                        <a:t>50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7" action="ppaction://hlinksldjump"/>
                        </a:rPr>
                        <a:t>60</a:t>
                      </a:r>
                      <a:endParaRPr lang="ru-RU" sz="2800" b="1" dirty="0"/>
                    </a:p>
                  </a:txBody>
                  <a:tcPr/>
                </a:tc>
              </a:tr>
              <a:tr h="909320"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 smtClean="0"/>
                        <a:t>ЗАНИМАТЕЛЬНАЯ</a:t>
                      </a:r>
                      <a:r>
                        <a:rPr lang="ru-RU" sz="2000" b="1" baseline="0" dirty="0" smtClean="0"/>
                        <a:t> ГЕОГРАФИЯ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8" action="ppaction://hlinksldjump"/>
                        </a:rPr>
                        <a:t>10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9" action="ppaction://hlinksldjump"/>
                        </a:rPr>
                        <a:t>20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10" action="ppaction://hlinksldjump"/>
                        </a:rPr>
                        <a:t>30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11" action="ppaction://hlinksldjump"/>
                        </a:rPr>
                        <a:t>40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12" action="ppaction://hlinksldjump"/>
                        </a:rPr>
                        <a:t>50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13" action="ppaction://hlinksldjump"/>
                        </a:rPr>
                        <a:t>60</a:t>
                      </a:r>
                      <a:endParaRPr lang="ru-RU" sz="2800" b="1" dirty="0"/>
                    </a:p>
                  </a:txBody>
                  <a:tcPr/>
                </a:tc>
              </a:tr>
              <a:tr h="909320"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 smtClean="0"/>
                        <a:t>МЕЛЬКАЮТ</a:t>
                      </a:r>
                      <a:r>
                        <a:rPr lang="ru-RU" sz="2000" b="1" baseline="0" dirty="0" smtClean="0"/>
                        <a:t> ГОРОДА И СТРАНЫ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14" action="ppaction://hlinksldjump"/>
                        </a:rPr>
                        <a:t>10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15" action="ppaction://hlinksldjump"/>
                        </a:rPr>
                        <a:t>20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16" action="ppaction://hlinksldjump"/>
                        </a:rPr>
                        <a:t>30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17" action="ppaction://hlinksldjump"/>
                        </a:rPr>
                        <a:t>40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18" action="ppaction://hlinksldjump"/>
                        </a:rPr>
                        <a:t>50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19" action="ppaction://hlinksldjump"/>
                        </a:rPr>
                        <a:t>60</a:t>
                      </a:r>
                      <a:endParaRPr lang="ru-RU" sz="28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Управляющая кнопка: домой 4">
            <a:hlinkClick r:id="rId20" action="ppaction://hlinksldjump" highlightClick="1"/>
          </p:cNvPr>
          <p:cNvSpPr/>
          <p:nvPr/>
        </p:nvSpPr>
        <p:spPr>
          <a:xfrm>
            <a:off x="8763000" y="6477000"/>
            <a:ext cx="381000" cy="3810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en-US" sz="3600" b="0" dirty="0" smtClean="0"/>
              <a:t>WWW </a:t>
            </a:r>
            <a:r>
              <a:rPr lang="ru-RU" sz="3600" b="0" dirty="0" smtClean="0"/>
              <a:t>– тест из жизни путешественников</a:t>
            </a:r>
            <a:br>
              <a:rPr lang="ru-RU" sz="3600" b="0" dirty="0" smtClean="0"/>
            </a:br>
            <a:r>
              <a:rPr lang="ru-RU" sz="3600" b="0" dirty="0" smtClean="0"/>
              <a:t>10 баллов</a:t>
            </a:r>
            <a:endParaRPr lang="ru-RU" sz="3600" b="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pPr algn="ctr">
              <a:buNone/>
            </a:pPr>
            <a:r>
              <a:rPr lang="ru-RU" dirty="0" smtClean="0"/>
              <a:t>	</a:t>
            </a:r>
            <a:r>
              <a:rPr lang="ru-RU" sz="4000" dirty="0" smtClean="0"/>
              <a:t>Цель путешествия спортсменов в Москву в 1980 году?</a:t>
            </a:r>
            <a:endParaRPr lang="ru-RU" sz="4000" dirty="0"/>
          </a:p>
        </p:txBody>
      </p:sp>
      <p:sp>
        <p:nvSpPr>
          <p:cNvPr id="7" name="Управляющая кнопка: возврат 6">
            <a:hlinkClick r:id="rId2" action="ppaction://hlinksldjump" highlightClick="1"/>
          </p:cNvPr>
          <p:cNvSpPr/>
          <p:nvPr/>
        </p:nvSpPr>
        <p:spPr>
          <a:xfrm>
            <a:off x="8686800" y="6477000"/>
            <a:ext cx="457200" cy="38100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b="0" dirty="0" smtClean="0"/>
              <a:t>WWW </a:t>
            </a:r>
            <a:r>
              <a:rPr lang="ru-RU" sz="3200" b="0" dirty="0" smtClean="0"/>
              <a:t>– тест из жизни путешественников</a:t>
            </a:r>
            <a:br>
              <a:rPr lang="ru-RU" sz="3200" b="0" dirty="0" smtClean="0"/>
            </a:br>
            <a:r>
              <a:rPr lang="ru-RU" sz="3200" b="0" dirty="0" smtClean="0"/>
              <a:t>20 баллов</a:t>
            </a:r>
            <a:endParaRPr lang="ru-RU" sz="3200" b="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25196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 smtClean="0"/>
              <a:t>Путешествие брёвен по </a:t>
            </a:r>
            <a:r>
              <a:rPr lang="ru-RU" sz="4400" dirty="0" smtClean="0"/>
              <a:t>течению</a:t>
            </a:r>
            <a:endParaRPr lang="ru-RU" sz="4400" dirty="0"/>
          </a:p>
        </p:txBody>
      </p:sp>
      <p:sp>
        <p:nvSpPr>
          <p:cNvPr id="4" name="Управляющая кнопка: возврат 3">
            <a:hlinkClick r:id="rId2" action="ppaction://hlinksldjump" highlightClick="1"/>
          </p:cNvPr>
          <p:cNvSpPr/>
          <p:nvPr/>
        </p:nvSpPr>
        <p:spPr>
          <a:xfrm>
            <a:off x="8763000" y="6477000"/>
            <a:ext cx="381000" cy="38100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0" dirty="0" smtClean="0"/>
              <a:t>WWW </a:t>
            </a:r>
            <a:r>
              <a:rPr lang="ru-RU" sz="3200" b="0" dirty="0" smtClean="0"/>
              <a:t>– тест из жизни путешественников</a:t>
            </a:r>
            <a:br>
              <a:rPr lang="ru-RU" sz="3200" b="0" dirty="0" smtClean="0"/>
            </a:br>
            <a:r>
              <a:rPr lang="ru-RU" sz="3200" b="0" dirty="0" smtClean="0"/>
              <a:t>30 баллов</a:t>
            </a:r>
            <a:endParaRPr lang="ru-RU" sz="3200" b="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</a:p>
          <a:p>
            <a:pPr algn="ctr">
              <a:buNone/>
            </a:pPr>
            <a:r>
              <a:rPr lang="ru-RU" sz="4000" dirty="0" smtClean="0"/>
              <a:t>Высшая точка России, к которой стремятся многие альпинисты, потухший вулкан.</a:t>
            </a:r>
            <a:endParaRPr lang="ru-RU" sz="4000" dirty="0"/>
          </a:p>
        </p:txBody>
      </p:sp>
      <p:sp>
        <p:nvSpPr>
          <p:cNvPr id="4" name="Управляющая кнопка: возврат 3">
            <a:hlinkClick r:id="rId2" action="ppaction://hlinksldjump" highlightClick="1"/>
          </p:cNvPr>
          <p:cNvSpPr/>
          <p:nvPr/>
        </p:nvSpPr>
        <p:spPr>
          <a:xfrm>
            <a:off x="8763000" y="6477000"/>
            <a:ext cx="381000" cy="38100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0" dirty="0" smtClean="0"/>
              <a:t>WWW </a:t>
            </a:r>
            <a:r>
              <a:rPr lang="ru-RU" sz="3200" b="0" dirty="0" smtClean="0"/>
              <a:t>– тест из жизни путешественников</a:t>
            </a:r>
            <a:br>
              <a:rPr lang="ru-RU" sz="3200" b="0" dirty="0" smtClean="0"/>
            </a:br>
            <a:r>
              <a:rPr lang="ru-RU" sz="3200" b="0" dirty="0" smtClean="0"/>
              <a:t>40 баллов</a:t>
            </a:r>
            <a:endParaRPr lang="ru-RU" sz="3200" b="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</a:p>
          <a:p>
            <a:pPr algn="ctr">
              <a:buNone/>
            </a:pPr>
            <a:r>
              <a:rPr lang="ru-RU" sz="4000" dirty="0" smtClean="0"/>
              <a:t>Исследователь Ушаков назвал это природное явление «улыбкой Арктики».</a:t>
            </a:r>
            <a:endParaRPr lang="ru-RU" sz="4000" dirty="0"/>
          </a:p>
        </p:txBody>
      </p:sp>
      <p:sp>
        <p:nvSpPr>
          <p:cNvPr id="4" name="Управляющая кнопка: возврат 3">
            <a:hlinkClick r:id="rId2" action="ppaction://hlinksldjump" highlightClick="1"/>
          </p:cNvPr>
          <p:cNvSpPr/>
          <p:nvPr/>
        </p:nvSpPr>
        <p:spPr>
          <a:xfrm>
            <a:off x="8763000" y="6477000"/>
            <a:ext cx="381000" cy="38100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429000" y="6111875"/>
            <a:ext cx="2895600" cy="365125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585</TotalTime>
  <Words>1189</Words>
  <Application>Microsoft Office PowerPoint</Application>
  <PresentationFormat>Экран (4:3)</PresentationFormat>
  <Paragraphs>162</Paragraphs>
  <Slides>44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44</vt:i4>
      </vt:variant>
    </vt:vector>
  </HeadingPairs>
  <TitlesOfParts>
    <vt:vector size="53" baseType="lpstr">
      <vt:lpstr>Arial</vt:lpstr>
      <vt:lpstr>Book Antiqua</vt:lpstr>
      <vt:lpstr>Calibri</vt:lpstr>
      <vt:lpstr>Lucida Sans</vt:lpstr>
      <vt:lpstr>Times New Roman</vt:lpstr>
      <vt:lpstr>Wingdings</vt:lpstr>
      <vt:lpstr>Wingdings 2</vt:lpstr>
      <vt:lpstr>Wingdings 3</vt:lpstr>
      <vt:lpstr>Апекс</vt:lpstr>
      <vt:lpstr>Географическое эрудит - ассорти</vt:lpstr>
      <vt:lpstr>Презентация PowerPoint</vt:lpstr>
      <vt:lpstr>Правда - неправда</vt:lpstr>
      <vt:lpstr>Правда - неправда</vt:lpstr>
      <vt:lpstr>Конкурс вопросов и ответов «Эрудит»</vt:lpstr>
      <vt:lpstr> WWW – тест из жизни путешественников 10 баллов</vt:lpstr>
      <vt:lpstr>WWW – тест из жизни путешественников 20 баллов</vt:lpstr>
      <vt:lpstr>WWW – тест из жизни путешественников 30 баллов</vt:lpstr>
      <vt:lpstr>WWW – тест из жизни путешественников 40 баллов</vt:lpstr>
      <vt:lpstr>WWW – тест из жизни путешественников 50 баллов</vt:lpstr>
      <vt:lpstr>WWW – тест из жизни путешественников 60 баллов</vt:lpstr>
      <vt:lpstr>Занимательная география 10 баллов</vt:lpstr>
      <vt:lpstr>Занимательная география 20 баллов</vt:lpstr>
      <vt:lpstr>Занимательная география 30 баллов</vt:lpstr>
      <vt:lpstr>Занимательная география 40 баллов</vt:lpstr>
      <vt:lpstr>Занимательная география 50 баллов</vt:lpstr>
      <vt:lpstr>Занимательная география 60 баллов</vt:lpstr>
      <vt:lpstr>Мелькают города и страны 10 баллов</vt:lpstr>
      <vt:lpstr>Мелькают города и страны 20 баллов</vt:lpstr>
      <vt:lpstr>Мелькают города и страны 30 баллов</vt:lpstr>
      <vt:lpstr>Мелькают города и страны 40 баллов</vt:lpstr>
      <vt:lpstr>Мелькают города и страны 50 баллов</vt:lpstr>
      <vt:lpstr>Мелькают города и страны 60 баллов</vt:lpstr>
      <vt:lpstr>Стоимость вопроса - 10 баллов</vt:lpstr>
      <vt:lpstr>Стоимость вопроса - 20 баллов</vt:lpstr>
      <vt:lpstr>Стоимость вопроса - 30 баллов</vt:lpstr>
      <vt:lpstr>Стоимость вопроса - 40 баллов</vt:lpstr>
      <vt:lpstr>Стоимость вопроса - 50 баллов</vt:lpstr>
      <vt:lpstr>Стоимость вопроса - 50 баллов</vt:lpstr>
      <vt:lpstr>Испания</vt:lpstr>
      <vt:lpstr>Конкурс «Коррида»</vt:lpstr>
      <vt:lpstr>Италия</vt:lpstr>
      <vt:lpstr>Конкурс  «Строим башню»</vt:lpstr>
      <vt:lpstr>Франция</vt:lpstr>
      <vt:lpstr>Конкурс  «От кутюр»</vt:lpstr>
      <vt:lpstr>Презентация PowerPoint</vt:lpstr>
      <vt:lpstr>Чай</vt:lpstr>
      <vt:lpstr>Презентация PowerPoint</vt:lpstr>
      <vt:lpstr>Лавр</vt:lpstr>
      <vt:lpstr>Презентация PowerPoint</vt:lpstr>
      <vt:lpstr>Гвоздика</vt:lpstr>
      <vt:lpstr>Презентация PowerPoint</vt:lpstr>
      <vt:lpstr>Чеснок</vt:lpstr>
      <vt:lpstr>Список литературы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Географическое эрудит - ассорти</dc:title>
  <cp:lastModifiedBy>Александр</cp:lastModifiedBy>
  <cp:revision>81</cp:revision>
  <dcterms:modified xsi:type="dcterms:W3CDTF">2015-01-07T17:10:47Z</dcterms:modified>
</cp:coreProperties>
</file>