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6" r:id="rId2"/>
    <p:sldId id="257" r:id="rId3"/>
    <p:sldId id="327" r:id="rId4"/>
    <p:sldId id="328" r:id="rId5"/>
    <p:sldId id="258" r:id="rId6"/>
    <p:sldId id="259" r:id="rId7"/>
    <p:sldId id="261" r:id="rId8"/>
    <p:sldId id="329" r:id="rId9"/>
    <p:sldId id="270" r:id="rId10"/>
    <p:sldId id="271" r:id="rId11"/>
    <p:sldId id="272" r:id="rId12"/>
    <p:sldId id="267" r:id="rId13"/>
    <p:sldId id="269" r:id="rId14"/>
    <p:sldId id="264" r:id="rId15"/>
    <p:sldId id="326" r:id="rId16"/>
    <p:sldId id="265" r:id="rId17"/>
    <p:sldId id="273" r:id="rId18"/>
    <p:sldId id="274" r:id="rId19"/>
    <p:sldId id="282" r:id="rId20"/>
    <p:sldId id="276" r:id="rId21"/>
    <p:sldId id="283" r:id="rId22"/>
    <p:sldId id="278" r:id="rId23"/>
    <p:sldId id="284" r:id="rId24"/>
    <p:sldId id="280" r:id="rId25"/>
    <p:sldId id="285" r:id="rId26"/>
    <p:sldId id="286" r:id="rId27"/>
    <p:sldId id="318" r:id="rId28"/>
    <p:sldId id="288" r:id="rId29"/>
    <p:sldId id="319" r:id="rId30"/>
    <p:sldId id="290" r:id="rId31"/>
    <p:sldId id="320" r:id="rId32"/>
    <p:sldId id="292" r:id="rId33"/>
    <p:sldId id="293" r:id="rId34"/>
    <p:sldId id="294" r:id="rId35"/>
    <p:sldId id="295" r:id="rId36"/>
    <p:sldId id="296" r:id="rId37"/>
    <p:sldId id="321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22" r:id="rId46"/>
    <p:sldId id="306" r:id="rId47"/>
    <p:sldId id="307" r:id="rId48"/>
    <p:sldId id="308" r:id="rId49"/>
    <p:sldId id="323" r:id="rId50"/>
    <p:sldId id="310" r:id="rId51"/>
    <p:sldId id="324" r:id="rId52"/>
    <p:sldId id="312" r:id="rId53"/>
    <p:sldId id="325" r:id="rId54"/>
    <p:sldId id="314" r:id="rId55"/>
    <p:sldId id="315" r:id="rId56"/>
    <p:sldId id="316" r:id="rId57"/>
    <p:sldId id="281" r:id="rId58"/>
    <p:sldId id="330" r:id="rId5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72F4B-5633-4D60-A40A-12491C0482CF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EFCF1-7F68-4C22-B74A-E6063C231D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0612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B38B5EF-4A75-4EF2-B1EC-15888D0E5991}" type="slidenum">
              <a:rPr lang="ru-RU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5D3A7E-2434-48FF-A413-1D0D4C1BB129}" type="slidenum">
              <a:rPr lang="ru-RU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2FD3-E862-4346-83F6-6EED19561BC6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A8F0-F562-4287-BA95-85E013A59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2FD3-E862-4346-83F6-6EED19561BC6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A8F0-F562-4287-BA95-85E013A59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2FD3-E862-4346-83F6-6EED19561BC6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A8F0-F562-4287-BA95-85E013A59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2FD3-E862-4346-83F6-6EED19561BC6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A8F0-F562-4287-BA95-85E013A59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2FD3-E862-4346-83F6-6EED19561BC6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A8F0-F562-4287-BA95-85E013A59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2FD3-E862-4346-83F6-6EED19561BC6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A8F0-F562-4287-BA95-85E013A59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2FD3-E862-4346-83F6-6EED19561BC6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A8F0-F562-4287-BA95-85E013A59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2FD3-E862-4346-83F6-6EED19561BC6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A8F0-F562-4287-BA95-85E013A59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2FD3-E862-4346-83F6-6EED19561BC6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A8F0-F562-4287-BA95-85E013A59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2FD3-E862-4346-83F6-6EED19561BC6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A8F0-F562-4287-BA95-85E013A59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D2FD3-E862-4346-83F6-6EED19561BC6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3A8F0-F562-4287-BA95-85E013A59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D2FD3-E862-4346-83F6-6EED19561BC6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3A8F0-F562-4287-BA95-85E013A59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slide" Target="slide20.xml"/><Relationship Id="rId7" Type="http://schemas.openxmlformats.org/officeDocument/2006/relationships/slide" Target="slide2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slide" Target="slide22.xml"/><Relationship Id="rId10" Type="http://schemas.openxmlformats.org/officeDocument/2006/relationships/image" Target="../media/image42.jpeg"/><Relationship Id="rId4" Type="http://schemas.openxmlformats.org/officeDocument/2006/relationships/image" Target="../media/image39.jpeg"/><Relationship Id="rId9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slide" Target="slide20.xml"/><Relationship Id="rId7" Type="http://schemas.openxmlformats.org/officeDocument/2006/relationships/slide" Target="slide2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slide" Target="slide22.xml"/><Relationship Id="rId10" Type="http://schemas.openxmlformats.org/officeDocument/2006/relationships/image" Target="../media/image42.jpeg"/><Relationship Id="rId4" Type="http://schemas.openxmlformats.org/officeDocument/2006/relationships/image" Target="../media/image39.jpeg"/><Relationship Id="rId9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slide" Target="slide20.xml"/><Relationship Id="rId7" Type="http://schemas.openxmlformats.org/officeDocument/2006/relationships/slide" Target="slide2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slide" Target="slide22.xml"/><Relationship Id="rId10" Type="http://schemas.openxmlformats.org/officeDocument/2006/relationships/image" Target="../media/image42.jpeg"/><Relationship Id="rId4" Type="http://schemas.openxmlformats.org/officeDocument/2006/relationships/image" Target="../media/image39.jpeg"/><Relationship Id="rId9" Type="http://schemas.openxmlformats.org/officeDocument/2006/relationships/slide" Target="slid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slide" Target="slide20.xml"/><Relationship Id="rId7" Type="http://schemas.openxmlformats.org/officeDocument/2006/relationships/slide" Target="slide2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slide" Target="slide22.xml"/><Relationship Id="rId10" Type="http://schemas.openxmlformats.org/officeDocument/2006/relationships/image" Target="../media/image42.jpeg"/><Relationship Id="rId4" Type="http://schemas.openxmlformats.org/officeDocument/2006/relationships/image" Target="../media/image39.jpeg"/><Relationship Id="rId9" Type="http://schemas.openxmlformats.org/officeDocument/2006/relationships/slide" Target="slide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1.jpeg"/><Relationship Id="rId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slide" Target="slide32.xml"/><Relationship Id="rId7" Type="http://schemas.openxmlformats.org/officeDocument/2006/relationships/slide" Target="slide30.xm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slide" Target="slide26.xml"/><Relationship Id="rId10" Type="http://schemas.openxmlformats.org/officeDocument/2006/relationships/image" Target="../media/image49.jpeg"/><Relationship Id="rId4" Type="http://schemas.openxmlformats.org/officeDocument/2006/relationships/image" Target="../media/image46.jpeg"/><Relationship Id="rId9" Type="http://schemas.openxmlformats.org/officeDocument/2006/relationships/slide" Target="slide2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slide" Target="slide32.xml"/><Relationship Id="rId7" Type="http://schemas.openxmlformats.org/officeDocument/2006/relationships/slide" Target="slide30.xm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slide" Target="slide26.xml"/><Relationship Id="rId10" Type="http://schemas.openxmlformats.org/officeDocument/2006/relationships/image" Target="../media/image49.jpeg"/><Relationship Id="rId4" Type="http://schemas.openxmlformats.org/officeDocument/2006/relationships/image" Target="../media/image46.jpeg"/><Relationship Id="rId9" Type="http://schemas.openxmlformats.org/officeDocument/2006/relationships/slide" Target="slide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slide" Target="slide32.xml"/><Relationship Id="rId7" Type="http://schemas.openxmlformats.org/officeDocument/2006/relationships/slide" Target="slide30.xm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slide" Target="slide26.xml"/><Relationship Id="rId10" Type="http://schemas.openxmlformats.org/officeDocument/2006/relationships/image" Target="../media/image49.jpeg"/><Relationship Id="rId4" Type="http://schemas.openxmlformats.org/officeDocument/2006/relationships/image" Target="../media/image46.jpeg"/><Relationship Id="rId9" Type="http://schemas.openxmlformats.org/officeDocument/2006/relationships/slide" Target="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slide" Target="slide32.xml"/><Relationship Id="rId7" Type="http://schemas.openxmlformats.org/officeDocument/2006/relationships/slide" Target="slide30.xm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slide" Target="slide26.xml"/><Relationship Id="rId10" Type="http://schemas.openxmlformats.org/officeDocument/2006/relationships/image" Target="../media/image49.jpeg"/><Relationship Id="rId4" Type="http://schemas.openxmlformats.org/officeDocument/2006/relationships/image" Target="../media/image46.jpeg"/><Relationship Id="rId9" Type="http://schemas.openxmlformats.org/officeDocument/2006/relationships/slide" Target="slide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38.xml"/><Relationship Id="rId4" Type="http://schemas.openxmlformats.org/officeDocument/2006/relationships/slide" Target="slide3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28.xml"/><Relationship Id="rId4" Type="http://schemas.openxmlformats.org/officeDocument/2006/relationships/slide" Target="slide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38.xml"/><Relationship Id="rId4" Type="http://schemas.openxmlformats.org/officeDocument/2006/relationships/slide" Target="sl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slide" Target="slide42.xml"/><Relationship Id="rId4" Type="http://schemas.openxmlformats.org/officeDocument/2006/relationships/image" Target="../media/image5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audio" Target="../media/audio16.wav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slide" Target="slide42.xml"/><Relationship Id="rId4" Type="http://schemas.openxmlformats.org/officeDocument/2006/relationships/image" Target="../media/image56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audio" Target="../media/audio18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slide" Target="slide46.xml"/><Relationship Id="rId4" Type="http://schemas.openxmlformats.org/officeDocument/2006/relationships/image" Target="../media/image60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audio" Target="../media/audio19.wav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audio" Target="../media/audio18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slide" Target="slide46.xml"/><Relationship Id="rId4" Type="http://schemas.openxmlformats.org/officeDocument/2006/relationships/image" Target="../media/image6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audio" Target="../media/audio20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slide" Target="slide54.xml"/><Relationship Id="rId7" Type="http://schemas.openxmlformats.org/officeDocument/2006/relationships/slide" Target="slide48.xml"/><Relationship Id="rId2" Type="http://schemas.openxmlformats.org/officeDocument/2006/relationships/audio" Target="../media/audio2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slide" Target="slide52.xml"/><Relationship Id="rId10" Type="http://schemas.openxmlformats.org/officeDocument/2006/relationships/image" Target="../media/image67.jpeg"/><Relationship Id="rId4" Type="http://schemas.openxmlformats.org/officeDocument/2006/relationships/image" Target="../media/image64.jpeg"/><Relationship Id="rId9" Type="http://schemas.openxmlformats.org/officeDocument/2006/relationships/slide" Target="slide5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audio" Target="../media/audio22.wav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slide" Target="slide54.xml"/><Relationship Id="rId7" Type="http://schemas.openxmlformats.org/officeDocument/2006/relationships/slide" Target="slide48.xml"/><Relationship Id="rId2" Type="http://schemas.openxmlformats.org/officeDocument/2006/relationships/audio" Target="../media/audio2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slide" Target="slide52.xml"/><Relationship Id="rId10" Type="http://schemas.openxmlformats.org/officeDocument/2006/relationships/image" Target="../media/image67.jpeg"/><Relationship Id="rId4" Type="http://schemas.openxmlformats.org/officeDocument/2006/relationships/image" Target="../media/image64.jpeg"/><Relationship Id="rId9" Type="http://schemas.openxmlformats.org/officeDocument/2006/relationships/slide" Target="slide5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audio" Target="../media/audio23.wav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slide" Target="slide54.xml"/><Relationship Id="rId7" Type="http://schemas.openxmlformats.org/officeDocument/2006/relationships/slide" Target="slide48.xml"/><Relationship Id="rId2" Type="http://schemas.openxmlformats.org/officeDocument/2006/relationships/audio" Target="../media/audio2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slide" Target="slide52.xml"/><Relationship Id="rId10" Type="http://schemas.openxmlformats.org/officeDocument/2006/relationships/image" Target="../media/image67.jpeg"/><Relationship Id="rId4" Type="http://schemas.openxmlformats.org/officeDocument/2006/relationships/image" Target="../media/image64.jpeg"/><Relationship Id="rId9" Type="http://schemas.openxmlformats.org/officeDocument/2006/relationships/slide" Target="slide5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audio" Target="../media/audio24.wav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slide" Target="slide54.xml"/><Relationship Id="rId7" Type="http://schemas.openxmlformats.org/officeDocument/2006/relationships/slide" Target="slide48.xml"/><Relationship Id="rId2" Type="http://schemas.openxmlformats.org/officeDocument/2006/relationships/audio" Target="../media/audio2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slide" Target="slide52.xml"/><Relationship Id="rId10" Type="http://schemas.openxmlformats.org/officeDocument/2006/relationships/image" Target="../media/image67.jpeg"/><Relationship Id="rId4" Type="http://schemas.openxmlformats.org/officeDocument/2006/relationships/image" Target="../media/image64.jpeg"/><Relationship Id="rId9" Type="http://schemas.openxmlformats.org/officeDocument/2006/relationships/slide" Target="slide50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audio" Target="../media/audio2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audio" Target="../media/audio26.wav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audio" Target="../media/audio27.wav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unkyshot.ru/wp-content/uploads/02108.jpg" TargetMode="External"/><Relationship Id="rId13" Type="http://schemas.openxmlformats.org/officeDocument/2006/relationships/hyperlink" Target="http://archikrasivo.ru/wp-content/uploads/2011/09/razn-serv-07.jpg" TargetMode="External"/><Relationship Id="rId3" Type="http://schemas.openxmlformats.org/officeDocument/2006/relationships/hyperlink" Target="http://www.megaskidki.com/files/dlyanovostej/petr1.jpg" TargetMode="External"/><Relationship Id="rId7" Type="http://schemas.openxmlformats.org/officeDocument/2006/relationships/hyperlink" Target="http://www.funkyshot.ru/wp-content/uploads/01702.jpg" TargetMode="External"/><Relationship Id="rId12" Type="http://schemas.openxmlformats.org/officeDocument/2006/relationships/hyperlink" Target="http://files.vector-images.com/clipart/barrel_shlp1.gif" TargetMode="External"/><Relationship Id="rId2" Type="http://schemas.openxmlformats.org/officeDocument/2006/relationships/hyperlink" Target="http://www.planetaskazok.ru/images/stories/tolstoiA/buratino/tmp552-22.jpg" TargetMode="External"/><Relationship Id="rId16" Type="http://schemas.openxmlformats.org/officeDocument/2006/relationships/hyperlink" Target="http://fafka.ru/fork-history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chool.xvatit.com/images/f/fd/10-11_79_2_3.jpg" TargetMode="External"/><Relationship Id="rId11" Type="http://schemas.openxmlformats.org/officeDocument/2006/relationships/hyperlink" Target="http://www.happy-giraffe.ru/upload/userfiles/images/2012/01/25/20110420-servirovka_5.jpg" TargetMode="External"/><Relationship Id="rId5" Type="http://schemas.openxmlformats.org/officeDocument/2006/relationships/hyperlink" Target="http://www.etoretro.ru/data/media/4757/13118806786de.jpg" TargetMode="External"/><Relationship Id="rId15" Type="http://schemas.openxmlformats.org/officeDocument/2006/relationships/hyperlink" Target="http://netgoloda.ru/stolovye-pribory-vilka.html" TargetMode="External"/><Relationship Id="rId10" Type="http://schemas.openxmlformats.org/officeDocument/2006/relationships/hyperlink" Target="http://upload.wikimedia.org/wikipedia/commons/c/c8/Parassita-big.jpg?uselang=ru" TargetMode="External"/><Relationship Id="rId4" Type="http://schemas.openxmlformats.org/officeDocument/2006/relationships/hyperlink" Target="http://upload.wikimedia.org/wikipedia/ru/8/85/&#1070;&#1085;&#1086;&#1089;&#1090;&#1080;_&#1095;&#1077;&#1089;&#1090;&#1085;&#1086;&#1077;_&#1079;&#1077;&#1088;&#1094;&#1072;&#1083;&#1086;.jpg" TargetMode="External"/><Relationship Id="rId9" Type="http://schemas.openxmlformats.org/officeDocument/2006/relationships/hyperlink" Target="http://upload.wikimedia.org/wikipedia/commons/f/f4/Silver_gilt_strainer_spoons_marine_beast_hoxne_treasure.JPG?us" TargetMode="External"/><Relationship Id="rId14" Type="http://schemas.openxmlformats.org/officeDocument/2006/relationships/hyperlink" Target="http://blog.hausmann-austria.ru/wp-content/uploads/2012/11/&#1057;&#1077;&#1088;&#1074;&#1080;&#1088;&#1086;&#1074;&#1082;&#1072;-&#1089;&#1090;&#1086;&#1083;&#1072;-11.jpg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i.ru/2009/12/26/6445" TargetMode="External"/><Relationship Id="rId7" Type="http://schemas.openxmlformats.org/officeDocument/2006/relationships/hyperlink" Target="http://usiter.com/uploads/20120528/servirovka+stola+68336798204.jpg" TargetMode="External"/><Relationship Id="rId2" Type="http://schemas.openxmlformats.org/officeDocument/2006/relationships/hyperlink" Target="http://ped-kopilka.ru/vs-ob-yetikete/pravila-povedenija-za-stolom-dlja-shkolnikov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24farm.ru/images/bolezni/askaridoz_340.jpg" TargetMode="External"/><Relationship Id="rId5" Type="http://schemas.openxmlformats.org/officeDocument/2006/relationships/hyperlink" Target="http://douan.pp.net.ua/Chinamedic/egg.jpg" TargetMode="External"/><Relationship Id="rId4" Type="http://schemas.openxmlformats.org/officeDocument/2006/relationships/hyperlink" Target="http://forchel.ru/450-kultura-povedeniya-za-stolom-igra-ozvuchena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Учительская\жонкино\презентация\fony\fon_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86439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ГУО «Средня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 школа № 26 г.Гродно»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071546"/>
            <a:ext cx="6782445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Внеклассное занятие по культуре питания в 1 классе : «Приглашение к столу»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28127" y="4714884"/>
            <a:ext cx="520847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Учитель начальных классов</a:t>
            </a:r>
          </a:p>
          <a:p>
            <a:pPr algn="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Кулакова Наталья Ивановна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8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3445" y="0"/>
            <a:ext cx="2170555" cy="22048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502267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Мясо и другие блюда следует разрезать ножом постепенно, кусок за куском, по мере того, как эти куски съедены.</a:t>
            </a:r>
            <a:endParaRPr lang="ru-RU" sz="2400" dirty="0">
              <a:latin typeface="Cambria" pitchFamily="18" charset="0"/>
            </a:endParaRPr>
          </a:p>
        </p:txBody>
      </p:sp>
      <p:pic>
        <p:nvPicPr>
          <p:cNvPr id="4" name="Picture 4" descr="image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161" y="2357430"/>
            <a:ext cx="7609866" cy="2079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1690" y="4861933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После окончания приема пищи вилку, нож, ложку следует положить на тарелку, а не на скатерть. На тарелку кладут и использованную салфетку.</a:t>
            </a:r>
            <a:endParaRPr lang="ru-RU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705339"/>
            <a:ext cx="7870089" cy="3431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90018" y="4653136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Тканевую салфетку перед началом еды рекомендуется развернуть и разместить на коленях, а после еды положить на стол.</a:t>
            </a:r>
            <a:endParaRPr lang="ru-RU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063" y="1207593"/>
            <a:ext cx="3851920" cy="3006096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>
                <a:latin typeface="Cambria" pitchFamily="18" charset="0"/>
              </a:rPr>
              <a:t>На немытых руках, фруктах, овощах есть микробы.</a:t>
            </a:r>
          </a:p>
          <a:p>
            <a:pPr eaLnBrk="1" hangingPunct="1"/>
            <a:r>
              <a:rPr lang="ru-RU" sz="2400" dirty="0" smtClean="0">
                <a:latin typeface="Cambria" pitchFamily="18" charset="0"/>
              </a:rPr>
              <a:t>Немытые руки могут содержать яйца паразитов. </a:t>
            </a:r>
          </a:p>
        </p:txBody>
      </p:sp>
      <p:pic>
        <p:nvPicPr>
          <p:cNvPr id="5124" name="Picture 5" descr="eg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4452" y="1357298"/>
            <a:ext cx="395967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5643570" y="4286256"/>
            <a:ext cx="28797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Cambria" pitchFamily="18" charset="0"/>
              </a:rPr>
              <a:t>Яйца острицы</a:t>
            </a:r>
          </a:p>
        </p:txBody>
      </p:sp>
      <p:pic>
        <p:nvPicPr>
          <p:cNvPr id="5126" name="Picture 8" descr="as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3867377"/>
            <a:ext cx="3816102" cy="29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Text Box 11"/>
          <p:cNvSpPr txBox="1">
            <a:spLocks noChangeArrowheads="1"/>
          </p:cNvSpPr>
          <p:nvPr/>
        </p:nvSpPr>
        <p:spPr bwMode="auto">
          <a:xfrm>
            <a:off x="4355976" y="6130398"/>
            <a:ext cx="22320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Cambria" pitchFamily="18" charset="0"/>
              </a:rPr>
              <a:t>Аскарида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0"/>
            <a:ext cx="821537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</a:rPr>
              <a:t>Зачем мыть руки перед едой?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8776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Мой руки перед едой !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E:\I JULYA\Новая папка\сад\DSC_38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12" y="1433531"/>
            <a:ext cx="3214710" cy="54244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image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5438670" cy="2854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934332" y="869837"/>
            <a:ext cx="2981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За столом надо сидеть прямо, нельзя облокачиваться на стол. </a:t>
            </a:r>
            <a:endParaRPr lang="ru-RU" sz="2400" dirty="0">
              <a:latin typeface="Cambria" pitchFamily="18" charset="0"/>
            </a:endParaRPr>
          </a:p>
        </p:txBody>
      </p:sp>
      <p:pic>
        <p:nvPicPr>
          <p:cNvPr id="4" name="Picture 5" descr="image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6605" y="3357562"/>
            <a:ext cx="5895455" cy="2375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17730" y="3726240"/>
            <a:ext cx="27688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Не следует широко расставлять локти при еде. Это мешает соседям по столу.</a:t>
            </a:r>
            <a:endParaRPr lang="ru-RU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F:\Учительская\ЖОНКИНА ПИСАНИНА\картинки\images.jpe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896" y="1071546"/>
            <a:ext cx="3929104" cy="39291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28604"/>
            <a:ext cx="801693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Заморочки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из бочки 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9" name="Picture 5" descr="F:\Учительская\ЖОНКИНА ПИСАНИНА\картинки\eda_461_w200_h130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787" y="4804181"/>
            <a:ext cx="2720139" cy="1768091"/>
          </a:xfrm>
          <a:prstGeom prst="rect">
            <a:avLst/>
          </a:prstGeom>
          <a:noFill/>
        </p:spPr>
      </p:pic>
      <p:pic>
        <p:nvPicPr>
          <p:cNvPr id="4" name="Picture 3" descr="D:\Natalia\ЖОНКИНА ПИСАНИНА\barrel_shlp1.gif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2701" y="3194809"/>
            <a:ext cx="4114944" cy="370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Учительская\ЖОНКИНА ПИСАНИНА\картинки\школьное\2789768-f55f3cf6f5d5881d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64366"/>
            <a:ext cx="2159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var1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258000"/>
            <a:ext cx="3251613" cy="3600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28794" y="2000240"/>
            <a:ext cx="6491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ЗДЕСЬ ЛИШНЕЕ?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9058" y="3286124"/>
            <a:ext cx="29338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Тест-игра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85728"/>
            <a:ext cx="71288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Проверим себя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690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Какой из этих приборов не является столовым.</a:t>
            </a:r>
          </a:p>
        </p:txBody>
      </p:sp>
      <p:pic>
        <p:nvPicPr>
          <p:cNvPr id="20496" name="Picture 16" descr="Рисунок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141663"/>
            <a:ext cx="2840037" cy="2997200"/>
          </a:xfrm>
          <a:prstGeom prst="rect">
            <a:avLst/>
          </a:prstGeom>
          <a:noFill/>
        </p:spPr>
      </p:pic>
      <p:pic>
        <p:nvPicPr>
          <p:cNvPr id="20497" name="Picture 17" descr="Рисунок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5375" y="765175"/>
            <a:ext cx="2414588" cy="3024188"/>
          </a:xfrm>
          <a:prstGeom prst="rect">
            <a:avLst/>
          </a:prstGeom>
          <a:noFill/>
        </p:spPr>
      </p:pic>
      <p:pic>
        <p:nvPicPr>
          <p:cNvPr id="20498" name="Picture 18" descr="wJ7hAjvTaK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4531941">
            <a:off x="972432" y="-101764"/>
            <a:ext cx="3736627" cy="3917430"/>
          </a:xfrm>
          <a:prstGeom prst="rect">
            <a:avLst/>
          </a:prstGeom>
          <a:noFill/>
        </p:spPr>
      </p:pic>
      <p:pic>
        <p:nvPicPr>
          <p:cNvPr id="20494" name="Picture 14" descr="Рисунок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141663"/>
            <a:ext cx="2514600" cy="318611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9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3348038" y="5445125"/>
            <a:ext cx="15033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80"/>
                </a:solidFill>
              </a:rPr>
              <a:t>нож</a:t>
            </a:r>
          </a:p>
        </p:txBody>
      </p:sp>
      <p:pic>
        <p:nvPicPr>
          <p:cNvPr id="40969" name="Picture 9" descr="Рисунок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150" y="981075"/>
            <a:ext cx="1889125" cy="2393950"/>
          </a:xfrm>
          <a:prstGeom prst="rect">
            <a:avLst/>
          </a:prstGeom>
          <a:noFill/>
        </p:spPr>
      </p:pic>
      <p:sp>
        <p:nvSpPr>
          <p:cNvPr id="40966" name="Line 6"/>
          <p:cNvSpPr>
            <a:spLocks noChangeShapeType="1"/>
          </p:cNvSpPr>
          <p:nvPr/>
        </p:nvSpPr>
        <p:spPr bwMode="auto">
          <a:xfrm>
            <a:off x="1258888" y="620713"/>
            <a:ext cx="3097212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 flipV="1">
            <a:off x="1042988" y="692150"/>
            <a:ext cx="3240087" cy="2952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3000">
    <p:sndAc>
      <p:stSnd>
        <p:snd r:embed="rId2" name="10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6" grpId="0" animBg="1"/>
      <p:bldP spid="4096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690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Какой из этих приборов не является столовым.</a:t>
            </a:r>
          </a:p>
        </p:txBody>
      </p:sp>
      <p:pic>
        <p:nvPicPr>
          <p:cNvPr id="20496" name="Picture 16" descr="Рисунок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141663"/>
            <a:ext cx="2840037" cy="2997200"/>
          </a:xfrm>
          <a:prstGeom prst="rect">
            <a:avLst/>
          </a:prstGeom>
          <a:noFill/>
        </p:spPr>
      </p:pic>
      <p:pic>
        <p:nvPicPr>
          <p:cNvPr id="20497" name="Picture 17" descr="Рисунок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5375" y="765175"/>
            <a:ext cx="2414588" cy="3024188"/>
          </a:xfrm>
          <a:prstGeom prst="rect">
            <a:avLst/>
          </a:prstGeom>
          <a:noFill/>
        </p:spPr>
      </p:pic>
      <p:pic>
        <p:nvPicPr>
          <p:cNvPr id="20498" name="Picture 18" descr="wJ7hAjvTaK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4531941">
            <a:off x="972432" y="-101764"/>
            <a:ext cx="3736627" cy="3917430"/>
          </a:xfrm>
          <a:prstGeom prst="rect">
            <a:avLst/>
          </a:prstGeom>
          <a:noFill/>
        </p:spPr>
      </p:pic>
      <p:pic>
        <p:nvPicPr>
          <p:cNvPr id="20494" name="Picture 14" descr="Рисунок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141663"/>
            <a:ext cx="2514600" cy="318611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9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-\Desktop\10-11_79_2_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603812"/>
            <a:ext cx="8817991" cy="515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Natalia\ЖОНКИНА ПИСАНИНА\Parassita-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57702" cy="6309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Natalia\ЖОНКИНА ПИСАНИНА\1270892256_pi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93" y="109950"/>
            <a:ext cx="9157702" cy="66107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203575" y="5445125"/>
            <a:ext cx="2247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80"/>
                </a:solidFill>
              </a:rPr>
              <a:t>ложка</a:t>
            </a:r>
          </a:p>
        </p:txBody>
      </p:sp>
      <p:pic>
        <p:nvPicPr>
          <p:cNvPr id="41993" name="Picture 9" descr="Рисунок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052513"/>
            <a:ext cx="2293937" cy="2420937"/>
          </a:xfrm>
          <a:prstGeom prst="rect">
            <a:avLst/>
          </a:prstGeom>
          <a:noFill/>
        </p:spPr>
      </p:pic>
      <p:sp>
        <p:nvSpPr>
          <p:cNvPr id="41990" name="Line 6"/>
          <p:cNvSpPr>
            <a:spLocks noChangeShapeType="1"/>
          </p:cNvSpPr>
          <p:nvPr/>
        </p:nvSpPr>
        <p:spPr bwMode="auto">
          <a:xfrm>
            <a:off x="1258888" y="620713"/>
            <a:ext cx="3097212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1" name="Line 7"/>
          <p:cNvSpPr>
            <a:spLocks noChangeShapeType="1"/>
          </p:cNvSpPr>
          <p:nvPr/>
        </p:nvSpPr>
        <p:spPr bwMode="auto">
          <a:xfrm flipV="1">
            <a:off x="1042988" y="692150"/>
            <a:ext cx="3240087" cy="2952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3000">
    <p:sndAc>
      <p:stSnd>
        <p:snd r:embed="rId2" name="11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41990" grpId="0" animBg="1"/>
      <p:bldP spid="4199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690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Какой из этих приборов не является столовым.</a:t>
            </a:r>
          </a:p>
        </p:txBody>
      </p:sp>
      <p:pic>
        <p:nvPicPr>
          <p:cNvPr id="20496" name="Picture 16" descr="Рисунок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141663"/>
            <a:ext cx="2840037" cy="2997200"/>
          </a:xfrm>
          <a:prstGeom prst="rect">
            <a:avLst/>
          </a:prstGeom>
          <a:noFill/>
        </p:spPr>
      </p:pic>
      <p:pic>
        <p:nvPicPr>
          <p:cNvPr id="20497" name="Picture 17" descr="Рисунок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5375" y="765175"/>
            <a:ext cx="2414588" cy="3024188"/>
          </a:xfrm>
          <a:prstGeom prst="rect">
            <a:avLst/>
          </a:prstGeom>
          <a:noFill/>
        </p:spPr>
      </p:pic>
      <p:pic>
        <p:nvPicPr>
          <p:cNvPr id="20498" name="Picture 18" descr="wJ7hAjvTaK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4531941">
            <a:off x="972432" y="-101764"/>
            <a:ext cx="3736627" cy="3917430"/>
          </a:xfrm>
          <a:prstGeom prst="rect">
            <a:avLst/>
          </a:prstGeom>
          <a:noFill/>
        </p:spPr>
      </p:pic>
      <p:pic>
        <p:nvPicPr>
          <p:cNvPr id="20494" name="Picture 14" descr="Рисунок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141663"/>
            <a:ext cx="2514600" cy="318611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9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3203575" y="5445125"/>
            <a:ext cx="21875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80"/>
                </a:solidFill>
              </a:rPr>
              <a:t>вилка</a:t>
            </a:r>
          </a:p>
        </p:txBody>
      </p:sp>
      <p:pic>
        <p:nvPicPr>
          <p:cNvPr id="43017" name="Picture 9" descr="Рисунок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981075"/>
            <a:ext cx="1816100" cy="2274888"/>
          </a:xfrm>
          <a:prstGeom prst="rect">
            <a:avLst/>
          </a:prstGeom>
          <a:noFill/>
        </p:spPr>
      </p:pic>
      <p:sp>
        <p:nvSpPr>
          <p:cNvPr id="43014" name="Line 6"/>
          <p:cNvSpPr>
            <a:spLocks noChangeShapeType="1"/>
          </p:cNvSpPr>
          <p:nvPr/>
        </p:nvSpPr>
        <p:spPr bwMode="auto">
          <a:xfrm>
            <a:off x="1258888" y="620713"/>
            <a:ext cx="3097212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 flipV="1">
            <a:off x="1042988" y="692150"/>
            <a:ext cx="3240087" cy="2952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4000">
    <p:sndAc>
      <p:stSnd>
        <p:snd r:embed="rId2" name="1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4" grpId="0" animBg="1"/>
      <p:bldP spid="430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690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Какой из этих приборов не является столовым.</a:t>
            </a:r>
          </a:p>
        </p:txBody>
      </p:sp>
      <p:pic>
        <p:nvPicPr>
          <p:cNvPr id="20496" name="Picture 16" descr="Рисунок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141663"/>
            <a:ext cx="2840037" cy="2997200"/>
          </a:xfrm>
          <a:prstGeom prst="rect">
            <a:avLst/>
          </a:prstGeom>
          <a:noFill/>
        </p:spPr>
      </p:pic>
      <p:pic>
        <p:nvPicPr>
          <p:cNvPr id="20497" name="Picture 17" descr="Рисунок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5375" y="765175"/>
            <a:ext cx="2414588" cy="3024188"/>
          </a:xfrm>
          <a:prstGeom prst="rect">
            <a:avLst/>
          </a:prstGeom>
          <a:noFill/>
        </p:spPr>
      </p:pic>
      <p:pic>
        <p:nvPicPr>
          <p:cNvPr id="20498" name="Picture 18" descr="wJ7hAjvTaK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4531941">
            <a:off x="972432" y="-101764"/>
            <a:ext cx="3736627" cy="3917430"/>
          </a:xfrm>
          <a:prstGeom prst="rect">
            <a:avLst/>
          </a:prstGeom>
          <a:noFill/>
        </p:spPr>
      </p:pic>
      <p:pic>
        <p:nvPicPr>
          <p:cNvPr id="20494" name="Picture 14" descr="Рисунок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141663"/>
            <a:ext cx="2514600" cy="318611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9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395288" y="333375"/>
            <a:ext cx="225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ПРАВИЛЬНО!</a:t>
            </a:r>
          </a:p>
        </p:txBody>
      </p:sp>
      <p:sp>
        <p:nvSpPr>
          <p:cNvPr id="45066" name="Oval 10"/>
          <p:cNvSpPr>
            <a:spLocks noChangeArrowheads="1"/>
          </p:cNvSpPr>
          <p:nvPr/>
        </p:nvSpPr>
        <p:spPr bwMode="auto">
          <a:xfrm>
            <a:off x="4283075" y="693738"/>
            <a:ext cx="4176713" cy="273526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070" name="AutoShape 14"/>
          <p:cNvSpPr>
            <a:spLocks noChangeArrowheads="1"/>
          </p:cNvSpPr>
          <p:nvPr/>
        </p:nvSpPr>
        <p:spPr bwMode="auto">
          <a:xfrm>
            <a:off x="755650" y="2852738"/>
            <a:ext cx="3671888" cy="3241675"/>
          </a:xfrm>
          <a:prstGeom prst="star24">
            <a:avLst>
              <a:gd name="adj" fmla="val 37500"/>
            </a:avLst>
          </a:prstGeom>
          <a:solidFill>
            <a:srgbClr val="FF99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5071" name="Picture 15" descr="Рисунок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412875"/>
            <a:ext cx="1223963" cy="1268413"/>
          </a:xfrm>
          <a:prstGeom prst="rect">
            <a:avLst/>
          </a:prstGeom>
          <a:noFill/>
        </p:spPr>
      </p:pic>
      <p:pic>
        <p:nvPicPr>
          <p:cNvPr id="45072" name="Picture 16" descr="Рисунок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1863" y="908050"/>
            <a:ext cx="1068387" cy="1338263"/>
          </a:xfrm>
          <a:prstGeom prst="rect">
            <a:avLst/>
          </a:prstGeom>
          <a:noFill/>
        </p:spPr>
      </p:pic>
      <p:pic>
        <p:nvPicPr>
          <p:cNvPr id="45073" name="Picture 17" descr="wJ7hAjvTaK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489369">
            <a:off x="755650" y="2852738"/>
            <a:ext cx="3313113" cy="3313112"/>
          </a:xfrm>
          <a:prstGeom prst="rect">
            <a:avLst/>
          </a:prstGeom>
          <a:noFill/>
        </p:spPr>
      </p:pic>
      <p:pic>
        <p:nvPicPr>
          <p:cNvPr id="45074" name="Picture 18" descr="Рисунок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268413"/>
            <a:ext cx="1150937" cy="1458912"/>
          </a:xfrm>
          <a:prstGeom prst="rect">
            <a:avLst/>
          </a:prstGeom>
          <a:noFill/>
        </p:spPr>
      </p:pic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5508625" y="2420938"/>
            <a:ext cx="17732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/>
              <a:t>столовые</a:t>
            </a:r>
          </a:p>
          <a:p>
            <a:pPr algn="ctr"/>
            <a:r>
              <a:rPr lang="ru-RU" sz="2800"/>
              <a:t>приборы</a:t>
            </a:r>
          </a:p>
        </p:txBody>
      </p:sp>
      <p:sp>
        <p:nvSpPr>
          <p:cNvPr id="45069" name="Text Box 13"/>
          <p:cNvSpPr txBox="1">
            <a:spLocks noChangeArrowheads="1"/>
          </p:cNvSpPr>
          <p:nvPr/>
        </p:nvSpPr>
        <p:spPr bwMode="auto">
          <a:xfrm>
            <a:off x="1476375" y="5661025"/>
            <a:ext cx="2095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/>
              <a:t>ножницы</a:t>
            </a:r>
          </a:p>
        </p:txBody>
      </p:sp>
    </p:spTree>
  </p:cSld>
  <p:clrMapOvr>
    <a:masterClrMapping/>
  </p:clrMapOvr>
  <p:transition advClick="0" advTm="7000">
    <p:sndAc>
      <p:stSnd>
        <p:snd r:embed="rId2" name="13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6" grpId="0" animBg="1"/>
      <p:bldP spid="45066" grpId="1" animBg="1"/>
      <p:bldP spid="45070" grpId="0" animBg="1"/>
      <p:bldP spid="45068" grpId="0"/>
      <p:bldP spid="45068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663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Что обязательно нужно сделать перед едой?</a:t>
            </a:r>
          </a:p>
        </p:txBody>
      </p:sp>
      <p:pic>
        <p:nvPicPr>
          <p:cNvPr id="21518" name="Picture 14" descr="сканирование000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765175"/>
            <a:ext cx="2674938" cy="2749550"/>
          </a:xfrm>
          <a:prstGeom prst="rect">
            <a:avLst/>
          </a:prstGeom>
          <a:noFill/>
        </p:spPr>
      </p:pic>
      <p:pic>
        <p:nvPicPr>
          <p:cNvPr id="21521" name="Picture 17" descr="001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825" y="765175"/>
            <a:ext cx="3384550" cy="2670175"/>
          </a:xfrm>
          <a:prstGeom prst="rect">
            <a:avLst/>
          </a:prstGeom>
          <a:noFill/>
        </p:spPr>
      </p:pic>
      <p:pic>
        <p:nvPicPr>
          <p:cNvPr id="21523" name="Picture 19" descr="сканирование000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4900"/>
            <a:ext cx="3024188" cy="2649538"/>
          </a:xfrm>
          <a:prstGeom prst="rect">
            <a:avLst/>
          </a:prstGeom>
          <a:noFill/>
        </p:spPr>
      </p:pic>
      <p:pic>
        <p:nvPicPr>
          <p:cNvPr id="21524" name="Picture 20" descr="0008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3573463"/>
            <a:ext cx="3313112" cy="2765425"/>
          </a:xfrm>
          <a:prstGeom prst="rect">
            <a:avLst/>
          </a:prstGeom>
          <a:noFill/>
        </p:spPr>
      </p:pic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539750" y="3573463"/>
            <a:ext cx="9001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поесть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7380288" y="765175"/>
            <a:ext cx="1023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поспать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6443663" y="36449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поиграть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2771775" y="3141663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помыть руки</a:t>
            </a:r>
          </a:p>
        </p:txBody>
      </p:sp>
    </p:spTree>
  </p:cSld>
  <p:clrMapOvr>
    <a:masterClrMapping/>
  </p:clrMapOvr>
  <p:transition>
    <p:sndAc>
      <p:stSnd>
        <p:snd r:embed="rId2" name="14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5" grpId="0"/>
      <p:bldP spid="21526" grpId="0"/>
      <p:bldP spid="21527" grpId="0"/>
      <p:bldP spid="215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3059113" y="5445125"/>
            <a:ext cx="2952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80"/>
                </a:solidFill>
              </a:rPr>
              <a:t>поспать</a:t>
            </a:r>
          </a:p>
        </p:txBody>
      </p:sp>
      <p:pic>
        <p:nvPicPr>
          <p:cNvPr id="47113" name="Picture 9" descr="00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2988" y="836613"/>
            <a:ext cx="3384550" cy="2670175"/>
          </a:xfrm>
          <a:prstGeom prst="rect">
            <a:avLst/>
          </a:prstGeom>
          <a:noFill/>
        </p:spPr>
      </p:pic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1258888" y="620713"/>
            <a:ext cx="3097212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 flipV="1">
            <a:off x="1042988" y="692150"/>
            <a:ext cx="3240087" cy="2952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3000">
    <p:sndAc>
      <p:stSnd>
        <p:snd r:embed="rId2" name="15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  <p:bldP spid="47110" grpId="0" animBg="1"/>
      <p:bldP spid="471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663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Что обязательно нужно сделать перед едой?</a:t>
            </a:r>
          </a:p>
        </p:txBody>
      </p:sp>
      <p:pic>
        <p:nvPicPr>
          <p:cNvPr id="21518" name="Picture 14" descr="сканирование000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765175"/>
            <a:ext cx="2674938" cy="2749550"/>
          </a:xfrm>
          <a:prstGeom prst="rect">
            <a:avLst/>
          </a:prstGeom>
          <a:noFill/>
        </p:spPr>
      </p:pic>
      <p:pic>
        <p:nvPicPr>
          <p:cNvPr id="21521" name="Picture 17" descr="001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825" y="765175"/>
            <a:ext cx="3384550" cy="2670175"/>
          </a:xfrm>
          <a:prstGeom prst="rect">
            <a:avLst/>
          </a:prstGeom>
          <a:noFill/>
        </p:spPr>
      </p:pic>
      <p:pic>
        <p:nvPicPr>
          <p:cNvPr id="21523" name="Picture 19" descr="сканирование000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4900"/>
            <a:ext cx="3024188" cy="2649538"/>
          </a:xfrm>
          <a:prstGeom prst="rect">
            <a:avLst/>
          </a:prstGeom>
          <a:noFill/>
        </p:spPr>
      </p:pic>
      <p:pic>
        <p:nvPicPr>
          <p:cNvPr id="21524" name="Picture 20" descr="0008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3573463"/>
            <a:ext cx="3313112" cy="2765425"/>
          </a:xfrm>
          <a:prstGeom prst="rect">
            <a:avLst/>
          </a:prstGeom>
          <a:noFill/>
        </p:spPr>
      </p:pic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539750" y="3573463"/>
            <a:ext cx="9001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поесть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7380288" y="765175"/>
            <a:ext cx="1023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поспать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6443663" y="36449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поиграть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2771775" y="3141663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помыть руки</a:t>
            </a:r>
          </a:p>
        </p:txBody>
      </p:sp>
    </p:spTree>
  </p:cSld>
  <p:clrMapOvr>
    <a:masterClrMapping/>
  </p:clrMapOvr>
  <p:transition>
    <p:sndAc>
      <p:stSnd>
        <p:snd r:embed="rId2" name="14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5" grpId="0"/>
      <p:bldP spid="21526" grpId="0"/>
      <p:bldP spid="21527" grpId="0"/>
      <p:bldP spid="215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059113" y="5445125"/>
            <a:ext cx="25384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80"/>
                </a:solidFill>
              </a:rPr>
              <a:t>поесть</a:t>
            </a:r>
          </a:p>
        </p:txBody>
      </p:sp>
      <p:pic>
        <p:nvPicPr>
          <p:cNvPr id="48137" name="Picture 9" descr="000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013" y="765175"/>
            <a:ext cx="3313112" cy="2765425"/>
          </a:xfrm>
          <a:prstGeom prst="rect">
            <a:avLst/>
          </a:prstGeom>
          <a:noFill/>
        </p:spPr>
      </p:pic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1258888" y="620713"/>
            <a:ext cx="3097212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 flipV="1">
            <a:off x="1042988" y="692150"/>
            <a:ext cx="3240087" cy="2952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3000">
    <p:sndAc>
      <p:stSnd>
        <p:snd r:embed="rId2" name="16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  <p:bldP spid="48134" grpId="0" animBg="1"/>
      <p:bldP spid="4813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663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Что обязательно нужно сделать перед едой?</a:t>
            </a:r>
          </a:p>
        </p:txBody>
      </p:sp>
      <p:pic>
        <p:nvPicPr>
          <p:cNvPr id="21518" name="Picture 14" descr="сканирование000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765175"/>
            <a:ext cx="2674938" cy="2749550"/>
          </a:xfrm>
          <a:prstGeom prst="rect">
            <a:avLst/>
          </a:prstGeom>
          <a:noFill/>
        </p:spPr>
      </p:pic>
      <p:pic>
        <p:nvPicPr>
          <p:cNvPr id="21521" name="Picture 17" descr="001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825" y="765175"/>
            <a:ext cx="3384550" cy="2670175"/>
          </a:xfrm>
          <a:prstGeom prst="rect">
            <a:avLst/>
          </a:prstGeom>
          <a:noFill/>
        </p:spPr>
      </p:pic>
      <p:pic>
        <p:nvPicPr>
          <p:cNvPr id="21523" name="Picture 19" descr="сканирование000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4900"/>
            <a:ext cx="3024188" cy="2649538"/>
          </a:xfrm>
          <a:prstGeom prst="rect">
            <a:avLst/>
          </a:prstGeom>
          <a:noFill/>
        </p:spPr>
      </p:pic>
      <p:pic>
        <p:nvPicPr>
          <p:cNvPr id="21524" name="Picture 20" descr="0008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3573463"/>
            <a:ext cx="3313112" cy="2765425"/>
          </a:xfrm>
          <a:prstGeom prst="rect">
            <a:avLst/>
          </a:prstGeom>
          <a:noFill/>
        </p:spPr>
      </p:pic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539750" y="3573463"/>
            <a:ext cx="9001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поесть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7380288" y="765175"/>
            <a:ext cx="1023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поспать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6443663" y="36449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поиграть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2771775" y="3141663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помыть руки</a:t>
            </a:r>
          </a:p>
        </p:txBody>
      </p:sp>
    </p:spTree>
  </p:cSld>
  <p:clrMapOvr>
    <a:masterClrMapping/>
  </p:clrMapOvr>
  <p:transition>
    <p:sndAc>
      <p:stSnd>
        <p:snd r:embed="rId2" name="14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5" grpId="0"/>
      <p:bldP spid="21526" grpId="0"/>
      <p:bldP spid="21527" grpId="0"/>
      <p:bldP spid="215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Natalia\ЖОНКИНА ПИСАНИНА\800px-Silver_gilt_strainer_spoons_marine_beast_hoxne_treas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96" y="116632"/>
            <a:ext cx="5412682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Natalia\ЖОНКИНА ПИСАНИНА\13118806786d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17361" y="2827942"/>
            <a:ext cx="5076056" cy="3807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Natalia\ЖОНКИНА ПИСАНИНА\2006AJ9424_jpg_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989" y="429657"/>
            <a:ext cx="3597428" cy="2398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Natalia\ЖОНКИНА ПИСАНИНА\1270891839_posuda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957" y="3428998"/>
            <a:ext cx="3648404" cy="27363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4595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348038" y="5445125"/>
            <a:ext cx="32845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80"/>
                </a:solidFill>
              </a:rPr>
              <a:t>поиграть</a:t>
            </a:r>
          </a:p>
        </p:txBody>
      </p:sp>
      <p:pic>
        <p:nvPicPr>
          <p:cNvPr id="49161" name="Picture 9" descr="сканирование00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888" y="836613"/>
            <a:ext cx="3024187" cy="2649537"/>
          </a:xfrm>
          <a:prstGeom prst="rect">
            <a:avLst/>
          </a:prstGeom>
          <a:noFill/>
        </p:spPr>
      </p:pic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1258888" y="620713"/>
            <a:ext cx="3097212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 flipV="1">
            <a:off x="1042988" y="692150"/>
            <a:ext cx="3240087" cy="2952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4000">
    <p:sndAc>
      <p:stSnd>
        <p:snd r:embed="rId2" name="17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  <p:bldP spid="49158" grpId="0" animBg="1"/>
      <p:bldP spid="4915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663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Что обязательно нужно сделать перед едой?</a:t>
            </a:r>
          </a:p>
        </p:txBody>
      </p:sp>
      <p:pic>
        <p:nvPicPr>
          <p:cNvPr id="21518" name="Picture 14" descr="сканирование000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765175"/>
            <a:ext cx="2674938" cy="2749550"/>
          </a:xfrm>
          <a:prstGeom prst="rect">
            <a:avLst/>
          </a:prstGeom>
          <a:noFill/>
        </p:spPr>
      </p:pic>
      <p:pic>
        <p:nvPicPr>
          <p:cNvPr id="21521" name="Picture 17" descr="001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825" y="765175"/>
            <a:ext cx="3384550" cy="2670175"/>
          </a:xfrm>
          <a:prstGeom prst="rect">
            <a:avLst/>
          </a:prstGeom>
          <a:noFill/>
        </p:spPr>
      </p:pic>
      <p:pic>
        <p:nvPicPr>
          <p:cNvPr id="21523" name="Picture 19" descr="сканирование000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4900"/>
            <a:ext cx="3024188" cy="2649538"/>
          </a:xfrm>
          <a:prstGeom prst="rect">
            <a:avLst/>
          </a:prstGeom>
          <a:noFill/>
        </p:spPr>
      </p:pic>
      <p:pic>
        <p:nvPicPr>
          <p:cNvPr id="21524" name="Picture 20" descr="0008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3573463"/>
            <a:ext cx="3313112" cy="2765425"/>
          </a:xfrm>
          <a:prstGeom prst="rect">
            <a:avLst/>
          </a:prstGeom>
          <a:noFill/>
        </p:spPr>
      </p:pic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539750" y="3573463"/>
            <a:ext cx="9001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поесть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7380288" y="765175"/>
            <a:ext cx="1023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поспать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6443663" y="36449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поиграть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2771775" y="3141663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помыть руки</a:t>
            </a:r>
          </a:p>
        </p:txBody>
      </p:sp>
    </p:spTree>
  </p:cSld>
  <p:clrMapOvr>
    <a:masterClrMapping/>
  </p:clrMapOvr>
  <p:transition>
    <p:sndAc>
      <p:stSnd>
        <p:snd r:embed="rId2" name="14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5" grpId="0"/>
      <p:bldP spid="21526" grpId="0"/>
      <p:bldP spid="21527" grpId="0"/>
      <p:bldP spid="2152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3492500" y="333375"/>
            <a:ext cx="2259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ПРАВИЛЬНО!</a:t>
            </a:r>
          </a:p>
        </p:txBody>
      </p:sp>
      <p:pic>
        <p:nvPicPr>
          <p:cNvPr id="50186" name="Picture 10" descr="сканирование000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700213"/>
            <a:ext cx="4624387" cy="4752975"/>
          </a:xfrm>
          <a:prstGeom prst="rect">
            <a:avLst/>
          </a:prstGeom>
          <a:noFill/>
        </p:spPr>
      </p:pic>
      <p:pic>
        <p:nvPicPr>
          <p:cNvPr id="50187" name="Picture 11" descr="00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052513"/>
            <a:ext cx="2303463" cy="1817687"/>
          </a:xfrm>
          <a:prstGeom prst="rect">
            <a:avLst/>
          </a:prstGeom>
          <a:noFill/>
        </p:spPr>
      </p:pic>
      <p:pic>
        <p:nvPicPr>
          <p:cNvPr id="50188" name="Picture 12" descr="сканирование000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325" y="836613"/>
            <a:ext cx="2376488" cy="2082800"/>
          </a:xfrm>
          <a:prstGeom prst="rect">
            <a:avLst/>
          </a:prstGeom>
          <a:noFill/>
        </p:spPr>
      </p:pic>
      <p:pic>
        <p:nvPicPr>
          <p:cNvPr id="50189" name="Picture 13" descr="000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2376487" cy="1984375"/>
          </a:xfrm>
          <a:prstGeom prst="rect">
            <a:avLst/>
          </a:prstGeom>
          <a:noFill/>
        </p:spPr>
      </p:pic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611188" y="2781300"/>
            <a:ext cx="900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поесть</a:t>
            </a: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3348038" y="2781300"/>
            <a:ext cx="1023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поспать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6156325" y="2852738"/>
            <a:ext cx="1123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поиграть</a:t>
            </a:r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2195513" y="6092825"/>
            <a:ext cx="1512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помыть руки</a:t>
            </a:r>
          </a:p>
        </p:txBody>
      </p:sp>
    </p:spTree>
  </p:cSld>
  <p:clrMapOvr>
    <a:masterClrMapping/>
  </p:clrMapOvr>
  <p:transition advClick="0" advTm="5000">
    <p:sndAc>
      <p:stSnd>
        <p:snd r:embed="rId2" name="18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0" grpId="0"/>
      <p:bldP spid="50191" grpId="0"/>
      <p:bldP spid="50192" grpId="0"/>
      <p:bldP spid="5019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Какой вариант пословицы правильный?</a:t>
            </a:r>
          </a:p>
        </p:txBody>
      </p:sp>
      <p:sp>
        <p:nvSpPr>
          <p:cNvPr id="22541" name="Text Box 1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4213" y="1412875"/>
            <a:ext cx="7777162" cy="771525"/>
          </a:xfrm>
          <a:prstGeom prst="rect">
            <a:avLst/>
          </a:prstGeom>
          <a:solidFill>
            <a:srgbClr val="FF0000">
              <a:alpha val="11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Когда я ем – спасибо всем!</a:t>
            </a:r>
          </a:p>
        </p:txBody>
      </p:sp>
      <p:sp>
        <p:nvSpPr>
          <p:cNvPr id="22542" name="Text Box 1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900113" y="3068638"/>
            <a:ext cx="7356475" cy="771525"/>
          </a:xfrm>
          <a:prstGeom prst="rect">
            <a:avLst/>
          </a:prstGeom>
          <a:solidFill>
            <a:srgbClr val="0000FF">
              <a:alpha val="11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33CC"/>
                </a:solidFill>
              </a:rPr>
              <a:t>Когда я ем – не знаю чем!</a:t>
            </a:r>
          </a:p>
        </p:txBody>
      </p:sp>
      <p:sp>
        <p:nvSpPr>
          <p:cNvPr id="22543" name="Text Box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900113" y="4868863"/>
            <a:ext cx="7351712" cy="771525"/>
          </a:xfrm>
          <a:prstGeom prst="rect">
            <a:avLst/>
          </a:prstGeom>
          <a:solidFill>
            <a:srgbClr val="008000">
              <a:alpha val="11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9900"/>
                </a:solidFill>
              </a:rPr>
              <a:t>Когда я ем – я глух и нем!</a:t>
            </a:r>
          </a:p>
        </p:txBody>
      </p:sp>
    </p:spTree>
  </p:cSld>
  <p:clrMapOvr>
    <a:masterClrMapping/>
  </p:clrMapOvr>
  <p:transition advClick="0">
    <p:sndAc>
      <p:stSnd>
        <p:snd r:embed="rId2" name="19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1" grpId="0" animBg="1"/>
      <p:bldP spid="22542" grpId="0" animBg="1"/>
      <p:bldP spid="2254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539750" y="2924175"/>
            <a:ext cx="7777163" cy="771525"/>
          </a:xfrm>
          <a:prstGeom prst="rect">
            <a:avLst/>
          </a:prstGeom>
          <a:solidFill>
            <a:srgbClr val="FF0000">
              <a:alpha val="11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Когда я ем – спасибо всем!</a:t>
            </a:r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2843213" y="1844675"/>
            <a:ext cx="3097212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 flipV="1">
            <a:off x="2627313" y="1916113"/>
            <a:ext cx="3240087" cy="2952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5000">
    <p:sndAc>
      <p:stSnd>
        <p:snd r:embed="rId2" name="20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 animBg="1"/>
      <p:bldP spid="5120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Какой вариант пословицы правильный?</a:t>
            </a:r>
          </a:p>
        </p:txBody>
      </p:sp>
      <p:sp>
        <p:nvSpPr>
          <p:cNvPr id="124932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4213" y="1412875"/>
            <a:ext cx="7777162" cy="771525"/>
          </a:xfrm>
          <a:prstGeom prst="rect">
            <a:avLst/>
          </a:prstGeom>
          <a:solidFill>
            <a:srgbClr val="FF0000">
              <a:alpha val="11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Когда я ем – спасибо всем!</a:t>
            </a:r>
          </a:p>
        </p:txBody>
      </p:sp>
      <p:sp>
        <p:nvSpPr>
          <p:cNvPr id="124933" name="Text Box 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900113" y="3068638"/>
            <a:ext cx="7356475" cy="771525"/>
          </a:xfrm>
          <a:prstGeom prst="rect">
            <a:avLst/>
          </a:prstGeom>
          <a:solidFill>
            <a:srgbClr val="0000FF">
              <a:alpha val="11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33CC"/>
                </a:solidFill>
              </a:rPr>
              <a:t>Когда я ем – не знаю чем!</a:t>
            </a:r>
          </a:p>
        </p:txBody>
      </p:sp>
      <p:sp>
        <p:nvSpPr>
          <p:cNvPr id="124934" name="Text Box 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900113" y="4868863"/>
            <a:ext cx="7351712" cy="771525"/>
          </a:xfrm>
          <a:prstGeom prst="rect">
            <a:avLst/>
          </a:prstGeom>
          <a:solidFill>
            <a:srgbClr val="008000">
              <a:alpha val="11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9900"/>
                </a:solidFill>
              </a:rPr>
              <a:t>Когда я ем – я глух и нем!</a:t>
            </a:r>
          </a:p>
        </p:txBody>
      </p:sp>
    </p:spTree>
  </p:cSld>
  <p:clrMapOvr>
    <a:masterClrMapping/>
  </p:clrMapOvr>
  <p:transition advClick="0">
    <p:sndAc>
      <p:stSnd>
        <p:snd r:embed="rId2" name="19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2" grpId="0" animBg="1"/>
      <p:bldP spid="124933" grpId="0" animBg="1"/>
      <p:bldP spid="12493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900113" y="3068638"/>
            <a:ext cx="7356475" cy="771525"/>
          </a:xfrm>
          <a:prstGeom prst="rect">
            <a:avLst/>
          </a:prstGeom>
          <a:solidFill>
            <a:srgbClr val="0000FF">
              <a:alpha val="11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33CC"/>
                </a:solidFill>
              </a:rPr>
              <a:t>Когда я ем – не знаю чем!</a:t>
            </a:r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>
            <a:off x="2843213" y="1844675"/>
            <a:ext cx="3097212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 flipV="1">
            <a:off x="2627313" y="1916113"/>
            <a:ext cx="3240087" cy="2952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4000">
    <p:sndAc>
      <p:stSnd>
        <p:snd r:embed="rId2" name="21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8" grpId="0" animBg="1"/>
      <p:bldP spid="5325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Какой вариант пословицы правильный?</a:t>
            </a:r>
          </a:p>
        </p:txBody>
      </p:sp>
      <p:sp>
        <p:nvSpPr>
          <p:cNvPr id="22541" name="Text Box 1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84213" y="1412875"/>
            <a:ext cx="7777162" cy="771525"/>
          </a:xfrm>
          <a:prstGeom prst="rect">
            <a:avLst/>
          </a:prstGeom>
          <a:solidFill>
            <a:srgbClr val="FF0000">
              <a:alpha val="11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Когда я ем – спасибо всем!</a:t>
            </a:r>
          </a:p>
        </p:txBody>
      </p:sp>
      <p:sp>
        <p:nvSpPr>
          <p:cNvPr id="22542" name="Text Box 1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900113" y="3068638"/>
            <a:ext cx="7356475" cy="771525"/>
          </a:xfrm>
          <a:prstGeom prst="rect">
            <a:avLst/>
          </a:prstGeom>
          <a:solidFill>
            <a:srgbClr val="0000FF">
              <a:alpha val="11000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33CC"/>
                </a:solidFill>
              </a:rPr>
              <a:t>Когда я ем – не знаю чем!</a:t>
            </a:r>
          </a:p>
        </p:txBody>
      </p:sp>
      <p:sp>
        <p:nvSpPr>
          <p:cNvPr id="22543" name="Text Box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900113" y="4868863"/>
            <a:ext cx="7351712" cy="771525"/>
          </a:xfrm>
          <a:prstGeom prst="rect">
            <a:avLst/>
          </a:prstGeom>
          <a:solidFill>
            <a:srgbClr val="008000">
              <a:alpha val="11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9900"/>
                </a:solidFill>
              </a:rPr>
              <a:t>Когда я ем – я глух и нем!</a:t>
            </a:r>
          </a:p>
        </p:txBody>
      </p:sp>
    </p:spTree>
  </p:cSld>
  <p:clrMapOvr>
    <a:masterClrMapping/>
  </p:clrMapOvr>
  <p:transition advClick="0">
    <p:sndAc>
      <p:stSnd>
        <p:snd r:embed="rId2" name="19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1" grpId="0" animBg="1"/>
      <p:bldP spid="22542" grpId="0" animBg="1"/>
      <p:bldP spid="2254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6443663" y="333375"/>
            <a:ext cx="225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ПРАВИЛЬНО!</a:t>
            </a:r>
          </a:p>
        </p:txBody>
      </p:sp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900113" y="1268413"/>
            <a:ext cx="7351712" cy="771525"/>
          </a:xfrm>
          <a:prstGeom prst="rect">
            <a:avLst/>
          </a:prstGeom>
          <a:solidFill>
            <a:srgbClr val="008000">
              <a:alpha val="11000"/>
            </a:srgbClr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9900"/>
                </a:solidFill>
              </a:rPr>
              <a:t>Когда я ем – я глух и нем!</a:t>
            </a:r>
          </a:p>
        </p:txBody>
      </p:sp>
      <p:pic>
        <p:nvPicPr>
          <p:cNvPr id="54287" name="Picture 15" descr="поездка 15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349500"/>
            <a:ext cx="5113338" cy="38354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sndAc>
      <p:stSnd>
        <p:snd r:embed="rId2" name="2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5868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На какой картинке культурные зверята?</a:t>
            </a:r>
          </a:p>
        </p:txBody>
      </p:sp>
      <p:pic>
        <p:nvPicPr>
          <p:cNvPr id="23563" name="Picture 11" descr="000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12875"/>
            <a:ext cx="3694113" cy="4081463"/>
          </a:xfrm>
          <a:prstGeom prst="rect">
            <a:avLst/>
          </a:prstGeom>
          <a:noFill/>
        </p:spPr>
      </p:pic>
      <p:pic>
        <p:nvPicPr>
          <p:cNvPr id="23564" name="Picture 12" descr="0006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412875"/>
            <a:ext cx="4016375" cy="403225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23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Natalia\ЖОНКИНА ПИСАНИНА\petr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896"/>
            <a:ext cx="5080000" cy="596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6021682"/>
            <a:ext cx="1957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Царь Петр </a:t>
            </a:r>
            <a:r>
              <a:rPr lang="en-US" sz="2400" b="1" dirty="0" smtClean="0">
                <a:latin typeface="Cambria" pitchFamily="18" charset="0"/>
              </a:rPr>
              <a:t>I </a:t>
            </a:r>
            <a:endParaRPr lang="ru-RU" sz="2400" b="1" dirty="0">
              <a:latin typeface="Cambria" pitchFamily="18" charset="0"/>
            </a:endParaRPr>
          </a:p>
        </p:txBody>
      </p:sp>
      <p:pic>
        <p:nvPicPr>
          <p:cNvPr id="4101" name="Picture 5" descr="D:\Natalia\ЖОНКИНА ПИСАНИНА\Юности_честное_зерцало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94111">
            <a:off x="4879039" y="3311066"/>
            <a:ext cx="3950426" cy="296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143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395288" y="5588000"/>
            <a:ext cx="56991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800080"/>
                </a:solidFill>
              </a:rPr>
              <a:t>Это не культурно!</a:t>
            </a:r>
          </a:p>
        </p:txBody>
      </p:sp>
      <p:pic>
        <p:nvPicPr>
          <p:cNvPr id="55305" name="Picture 9" descr="000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268413"/>
            <a:ext cx="3694113" cy="4081462"/>
          </a:xfrm>
          <a:prstGeom prst="rect">
            <a:avLst/>
          </a:prstGeom>
          <a:noFill/>
        </p:spPr>
      </p:pic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1908175" y="981075"/>
            <a:ext cx="4679950" cy="46085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3" name="Line 7"/>
          <p:cNvSpPr>
            <a:spLocks noChangeShapeType="1"/>
          </p:cNvSpPr>
          <p:nvPr/>
        </p:nvSpPr>
        <p:spPr bwMode="auto">
          <a:xfrm flipV="1">
            <a:off x="1619250" y="1125538"/>
            <a:ext cx="4679950" cy="43926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3000">
    <p:sndAc>
      <p:stSnd>
        <p:snd r:embed="rId2" name="24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/>
      <p:bldP spid="55302" grpId="0" animBg="1"/>
      <p:bldP spid="5530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5868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На какой картинке культурные зверята?</a:t>
            </a:r>
          </a:p>
        </p:txBody>
      </p:sp>
      <p:pic>
        <p:nvPicPr>
          <p:cNvPr id="126980" name="Picture 4" descr="000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12875"/>
            <a:ext cx="3694113" cy="4081463"/>
          </a:xfrm>
          <a:prstGeom prst="rect">
            <a:avLst/>
          </a:prstGeom>
          <a:noFill/>
        </p:spPr>
      </p:pic>
      <p:pic>
        <p:nvPicPr>
          <p:cNvPr id="126981" name="Picture 5" descr="0006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412875"/>
            <a:ext cx="4016375" cy="403225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23.wav"/>
      </p:stSnd>
    </p:sndAc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7356" name="Rectangle 12"/>
          <p:cNvSpPr>
            <a:spLocks noChangeArrowheads="1"/>
          </p:cNvSpPr>
          <p:nvPr/>
        </p:nvSpPr>
        <p:spPr bwMode="auto">
          <a:xfrm>
            <a:off x="2051050" y="1052513"/>
            <a:ext cx="4608513" cy="4537075"/>
          </a:xfrm>
          <a:prstGeom prst="rect">
            <a:avLst/>
          </a:prstGeom>
          <a:solidFill>
            <a:schemeClr val="accent1"/>
          </a:solidFill>
          <a:ln w="76200" cmpd="tri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6443663" y="333375"/>
            <a:ext cx="225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ПРАВИЛЬНО!</a:t>
            </a:r>
          </a:p>
        </p:txBody>
      </p:sp>
      <p:pic>
        <p:nvPicPr>
          <p:cNvPr id="57354" name="Picture 10" descr="000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268413"/>
            <a:ext cx="4016375" cy="4032250"/>
          </a:xfrm>
          <a:prstGeom prst="rect">
            <a:avLst/>
          </a:prstGeom>
          <a:noFill/>
        </p:spPr>
      </p:pic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468313" y="5516563"/>
            <a:ext cx="53975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80"/>
                </a:solidFill>
              </a:rPr>
              <a:t>Это культурно!</a:t>
            </a:r>
          </a:p>
        </p:txBody>
      </p:sp>
      <p:pic>
        <p:nvPicPr>
          <p:cNvPr id="57357" name="Picture 13" descr="KIDDY02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1346200" cy="2663825"/>
          </a:xfrm>
          <a:prstGeom prst="rect">
            <a:avLst/>
          </a:prstGeom>
          <a:noFill/>
        </p:spPr>
      </p:pic>
    </p:spTree>
  </p:cSld>
  <p:clrMapOvr>
    <a:masterClrMapping/>
  </p:clrMapOvr>
  <p:transition advTm="2000">
    <p:sndAc>
      <p:stSnd>
        <p:snd r:embed="rId2" name="25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522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Где зверята поступают правильно?</a:t>
            </a:r>
          </a:p>
        </p:txBody>
      </p:sp>
      <p:pic>
        <p:nvPicPr>
          <p:cNvPr id="114694" name="Picture 6" descr="001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700213"/>
            <a:ext cx="3670300" cy="3267075"/>
          </a:xfrm>
          <a:prstGeom prst="rect">
            <a:avLst/>
          </a:prstGeom>
          <a:noFill/>
        </p:spPr>
      </p:pic>
      <p:pic>
        <p:nvPicPr>
          <p:cNvPr id="114695" name="Picture 7" descr="0009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00213"/>
            <a:ext cx="4105275" cy="324167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26.wav"/>
      </p:stSnd>
    </p:sndAc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395288" y="5588000"/>
            <a:ext cx="58737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800080"/>
                </a:solidFill>
              </a:rPr>
              <a:t>Это не правильно!</a:t>
            </a:r>
          </a:p>
        </p:txBody>
      </p:sp>
      <p:pic>
        <p:nvPicPr>
          <p:cNvPr id="62473" name="Picture 9" descr="00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916113"/>
            <a:ext cx="3527425" cy="3140075"/>
          </a:xfrm>
          <a:prstGeom prst="rect">
            <a:avLst/>
          </a:prstGeom>
          <a:noFill/>
        </p:spPr>
      </p:pic>
      <p:sp>
        <p:nvSpPr>
          <p:cNvPr id="62470" name="Line 6"/>
          <p:cNvSpPr>
            <a:spLocks noChangeShapeType="1"/>
          </p:cNvSpPr>
          <p:nvPr/>
        </p:nvSpPr>
        <p:spPr bwMode="auto">
          <a:xfrm>
            <a:off x="2555875" y="1484313"/>
            <a:ext cx="3887788" cy="39608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1" name="Line 7"/>
          <p:cNvSpPr>
            <a:spLocks noChangeShapeType="1"/>
          </p:cNvSpPr>
          <p:nvPr/>
        </p:nvSpPr>
        <p:spPr bwMode="auto">
          <a:xfrm flipV="1">
            <a:off x="2339975" y="1557338"/>
            <a:ext cx="4032250" cy="3743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000">
    <p:sndAc>
      <p:stSnd>
        <p:snd r:embed="rId2" name="27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/>
      <p:bldP spid="62470" grpId="0" animBg="1"/>
      <p:bldP spid="6247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468313" y="331788"/>
            <a:ext cx="522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Где зверята поступают правильно?</a:t>
            </a:r>
          </a:p>
        </p:txBody>
      </p:sp>
      <p:pic>
        <p:nvPicPr>
          <p:cNvPr id="114694" name="Picture 6" descr="001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700213"/>
            <a:ext cx="3670300" cy="3267075"/>
          </a:xfrm>
          <a:prstGeom prst="rect">
            <a:avLst/>
          </a:prstGeom>
          <a:noFill/>
        </p:spPr>
      </p:pic>
      <p:pic>
        <p:nvPicPr>
          <p:cNvPr id="114695" name="Picture 7" descr="0009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00213"/>
            <a:ext cx="4105275" cy="324167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26.wav"/>
      </p:stSnd>
    </p:sndAc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468313" y="404813"/>
            <a:ext cx="225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ПРАВИЛЬНО!</a:t>
            </a:r>
          </a:p>
        </p:txBody>
      </p:sp>
      <p:pic>
        <p:nvPicPr>
          <p:cNvPr id="65545" name="Picture 9" descr="000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196975"/>
            <a:ext cx="4897437" cy="3867150"/>
          </a:xfrm>
          <a:prstGeom prst="rect">
            <a:avLst/>
          </a:prstGeom>
          <a:noFill/>
        </p:spPr>
      </p:pic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395288" y="5516563"/>
            <a:ext cx="55959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80"/>
                </a:solidFill>
              </a:rPr>
              <a:t>Это правильно!</a:t>
            </a:r>
          </a:p>
        </p:txBody>
      </p:sp>
      <p:pic>
        <p:nvPicPr>
          <p:cNvPr id="65547" name="Picture 11" descr="KIDDY02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04813"/>
            <a:ext cx="1346200" cy="26638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sndAc>
      <p:stSnd>
        <p:snd r:embed="rId2" name="28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68313" y="404813"/>
            <a:ext cx="427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Где стол накрыт правильно?</a:t>
            </a:r>
          </a:p>
        </p:txBody>
      </p:sp>
      <p:pic>
        <p:nvPicPr>
          <p:cNvPr id="24587" name="Picture 11" descr="Graphic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57563"/>
            <a:ext cx="3240088" cy="3240087"/>
          </a:xfrm>
          <a:prstGeom prst="rect">
            <a:avLst/>
          </a:prstGeom>
          <a:noFill/>
        </p:spPr>
      </p:pic>
      <p:pic>
        <p:nvPicPr>
          <p:cNvPr id="24588" name="Picture 12" descr="Graphic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789363"/>
            <a:ext cx="2447925" cy="2397125"/>
          </a:xfrm>
          <a:prstGeom prst="rect">
            <a:avLst/>
          </a:prstGeom>
          <a:noFill/>
        </p:spPr>
      </p:pic>
      <p:pic>
        <p:nvPicPr>
          <p:cNvPr id="24589" name="Picture 13" descr="Graphic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052513"/>
            <a:ext cx="2449513" cy="2397125"/>
          </a:xfrm>
          <a:prstGeom prst="rect">
            <a:avLst/>
          </a:prstGeom>
          <a:noFill/>
        </p:spPr>
      </p:pic>
      <p:pic>
        <p:nvPicPr>
          <p:cNvPr id="24590" name="Picture 14" descr="Graphic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052513"/>
            <a:ext cx="2376487" cy="2325687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29.wav"/>
      </p:stSnd>
    </p:sndAc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3276600" y="5373688"/>
            <a:ext cx="35353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80"/>
                </a:solidFill>
              </a:rPr>
              <a:t>Не верно!</a:t>
            </a:r>
          </a:p>
        </p:txBody>
      </p:sp>
      <p:pic>
        <p:nvPicPr>
          <p:cNvPr id="58376" name="Picture 8" descr="Graphic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6375" y="981075"/>
            <a:ext cx="2449513" cy="2397125"/>
          </a:xfrm>
          <a:prstGeom prst="rect">
            <a:avLst/>
          </a:prstGeom>
          <a:noFill/>
        </p:spPr>
      </p:pic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1258888" y="620713"/>
            <a:ext cx="3097212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 flipV="1">
            <a:off x="1042988" y="692150"/>
            <a:ext cx="3240087" cy="2952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000">
    <p:sndAc>
      <p:stSnd>
        <p:snd r:embed="rId2" name="30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  <p:bldP spid="58374" grpId="0" animBg="1"/>
      <p:bldP spid="5837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68313" y="404813"/>
            <a:ext cx="427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Где стол накрыт правильно?</a:t>
            </a:r>
          </a:p>
        </p:txBody>
      </p:sp>
      <p:pic>
        <p:nvPicPr>
          <p:cNvPr id="24587" name="Picture 11" descr="Graphic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57563"/>
            <a:ext cx="3240088" cy="3240087"/>
          </a:xfrm>
          <a:prstGeom prst="rect">
            <a:avLst/>
          </a:prstGeom>
          <a:noFill/>
        </p:spPr>
      </p:pic>
      <p:pic>
        <p:nvPicPr>
          <p:cNvPr id="24588" name="Picture 12" descr="Graphic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789363"/>
            <a:ext cx="2447925" cy="2397125"/>
          </a:xfrm>
          <a:prstGeom prst="rect">
            <a:avLst/>
          </a:prstGeom>
          <a:noFill/>
        </p:spPr>
      </p:pic>
      <p:pic>
        <p:nvPicPr>
          <p:cNvPr id="24589" name="Picture 13" descr="Graphic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052513"/>
            <a:ext cx="2449513" cy="2397125"/>
          </a:xfrm>
          <a:prstGeom prst="rect">
            <a:avLst/>
          </a:prstGeom>
          <a:noFill/>
        </p:spPr>
      </p:pic>
      <p:pic>
        <p:nvPicPr>
          <p:cNvPr id="24590" name="Picture 14" descr="Graphic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052513"/>
            <a:ext cx="2376487" cy="2325687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29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Natalia\ЖОНКИНА ПИСАНИНА\tmp552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2811" y="-7942"/>
            <a:ext cx="6185533" cy="6865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835150" y="5445125"/>
            <a:ext cx="52292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80"/>
                </a:solidFill>
              </a:rPr>
              <a:t>Не правильно!</a:t>
            </a:r>
          </a:p>
        </p:txBody>
      </p:sp>
      <p:pic>
        <p:nvPicPr>
          <p:cNvPr id="59401" name="Picture 9" descr="Graphic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052513"/>
            <a:ext cx="2376487" cy="2325687"/>
          </a:xfrm>
          <a:prstGeom prst="rect">
            <a:avLst/>
          </a:prstGeom>
          <a:noFill/>
        </p:spPr>
      </p:pic>
      <p:sp>
        <p:nvSpPr>
          <p:cNvPr id="59398" name="Line 6"/>
          <p:cNvSpPr>
            <a:spLocks noChangeShapeType="1"/>
          </p:cNvSpPr>
          <p:nvPr/>
        </p:nvSpPr>
        <p:spPr bwMode="auto">
          <a:xfrm>
            <a:off x="1258888" y="620713"/>
            <a:ext cx="3097212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 flipV="1">
            <a:off x="1042988" y="692150"/>
            <a:ext cx="3240087" cy="2952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000">
    <p:sndAc>
      <p:stSnd>
        <p:snd r:embed="rId2" name="31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  <p:bldP spid="59398" grpId="0" animBg="1"/>
      <p:bldP spid="5939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68313" y="404813"/>
            <a:ext cx="427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Где стол накрыт правильно?</a:t>
            </a:r>
          </a:p>
        </p:txBody>
      </p:sp>
      <p:pic>
        <p:nvPicPr>
          <p:cNvPr id="24587" name="Picture 11" descr="Graphic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57563"/>
            <a:ext cx="3240088" cy="3240087"/>
          </a:xfrm>
          <a:prstGeom prst="rect">
            <a:avLst/>
          </a:prstGeom>
          <a:noFill/>
        </p:spPr>
      </p:pic>
      <p:pic>
        <p:nvPicPr>
          <p:cNvPr id="24588" name="Picture 12" descr="Graphic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789363"/>
            <a:ext cx="2447925" cy="2397125"/>
          </a:xfrm>
          <a:prstGeom prst="rect">
            <a:avLst/>
          </a:prstGeom>
          <a:noFill/>
        </p:spPr>
      </p:pic>
      <p:pic>
        <p:nvPicPr>
          <p:cNvPr id="24589" name="Picture 13" descr="Graphic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052513"/>
            <a:ext cx="2449513" cy="2397125"/>
          </a:xfrm>
          <a:prstGeom prst="rect">
            <a:avLst/>
          </a:prstGeom>
          <a:noFill/>
        </p:spPr>
      </p:pic>
      <p:pic>
        <p:nvPicPr>
          <p:cNvPr id="24590" name="Picture 14" descr="Graphic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052513"/>
            <a:ext cx="2376487" cy="2325687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29.wav"/>
      </p:stSnd>
    </p:sndAc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6372225" y="476250"/>
            <a:ext cx="2012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800080"/>
                </a:solidFill>
              </a:rPr>
              <a:t>НЕТ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1692275" y="5516563"/>
            <a:ext cx="52228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80"/>
                </a:solidFill>
              </a:rPr>
              <a:t>Не совсем так!</a:t>
            </a:r>
          </a:p>
        </p:txBody>
      </p:sp>
      <p:pic>
        <p:nvPicPr>
          <p:cNvPr id="60425" name="Picture 9" descr="Graphic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052513"/>
            <a:ext cx="2447925" cy="2397125"/>
          </a:xfrm>
          <a:prstGeom prst="rect">
            <a:avLst/>
          </a:prstGeom>
          <a:noFill/>
        </p:spPr>
      </p:pic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1258888" y="620713"/>
            <a:ext cx="3097212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0423" name="Line 7"/>
          <p:cNvSpPr>
            <a:spLocks noChangeShapeType="1"/>
          </p:cNvSpPr>
          <p:nvPr/>
        </p:nvSpPr>
        <p:spPr bwMode="auto">
          <a:xfrm flipV="1">
            <a:off x="1042988" y="692150"/>
            <a:ext cx="3240087" cy="2952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2000">
    <p:sndAc>
      <p:stSnd>
        <p:snd r:embed="rId2" name="3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/>
      <p:bldP spid="60422" grpId="0" animBg="1"/>
      <p:bldP spid="6042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68313" y="404813"/>
            <a:ext cx="427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Где стол накрыт правильно?</a:t>
            </a:r>
          </a:p>
        </p:txBody>
      </p:sp>
      <p:pic>
        <p:nvPicPr>
          <p:cNvPr id="24587" name="Picture 11" descr="Graphic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57563"/>
            <a:ext cx="3240088" cy="3240087"/>
          </a:xfrm>
          <a:prstGeom prst="rect">
            <a:avLst/>
          </a:prstGeom>
          <a:noFill/>
        </p:spPr>
      </p:pic>
      <p:pic>
        <p:nvPicPr>
          <p:cNvPr id="24588" name="Picture 12" descr="Graphic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789363"/>
            <a:ext cx="2447925" cy="2397125"/>
          </a:xfrm>
          <a:prstGeom prst="rect">
            <a:avLst/>
          </a:prstGeom>
          <a:noFill/>
        </p:spPr>
      </p:pic>
      <p:pic>
        <p:nvPicPr>
          <p:cNvPr id="24589" name="Picture 13" descr="Graphic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052513"/>
            <a:ext cx="2449513" cy="2397125"/>
          </a:xfrm>
          <a:prstGeom prst="rect">
            <a:avLst/>
          </a:prstGeom>
          <a:noFill/>
        </p:spPr>
      </p:pic>
      <p:pic>
        <p:nvPicPr>
          <p:cNvPr id="24590" name="Picture 14" descr="Graphic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052513"/>
            <a:ext cx="2376487" cy="2325687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29.wav"/>
      </p:stSnd>
    </p:sndAc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61452" name="Picture 12" descr="Graphic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196975"/>
            <a:ext cx="4371975" cy="4465638"/>
          </a:xfrm>
          <a:prstGeom prst="rect">
            <a:avLst/>
          </a:prstGeom>
          <a:noFill/>
        </p:spPr>
      </p:pic>
      <p:pic>
        <p:nvPicPr>
          <p:cNvPr id="61453" name="Picture 13" descr="Graphic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196975"/>
            <a:ext cx="4751388" cy="4729163"/>
          </a:xfrm>
          <a:prstGeom prst="rect">
            <a:avLst/>
          </a:prstGeom>
          <a:noFill/>
        </p:spPr>
      </p:pic>
      <p:pic>
        <p:nvPicPr>
          <p:cNvPr id="61454" name="Picture 14" descr="Graphic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196975"/>
            <a:ext cx="4824413" cy="4724400"/>
          </a:xfrm>
          <a:prstGeom prst="rect">
            <a:avLst/>
          </a:prstGeom>
          <a:noFill/>
        </p:spPr>
      </p:pic>
      <p:pic>
        <p:nvPicPr>
          <p:cNvPr id="61455" name="Picture 15" descr="Graphic14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196975"/>
            <a:ext cx="4824413" cy="4724400"/>
          </a:xfrm>
          <a:prstGeom prst="rect">
            <a:avLst/>
          </a:prstGeom>
          <a:noFill/>
        </p:spPr>
      </p:pic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6443663" y="404813"/>
            <a:ext cx="225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ПРАВИЛЬНО!</a:t>
            </a:r>
          </a:p>
        </p:txBody>
      </p:sp>
      <p:pic>
        <p:nvPicPr>
          <p:cNvPr id="61450" name="Picture 10" descr="Graphic1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196975"/>
            <a:ext cx="4824413" cy="4724400"/>
          </a:xfrm>
          <a:prstGeom prst="rect">
            <a:avLst/>
          </a:prstGeom>
          <a:noFill/>
        </p:spPr>
      </p:pic>
      <p:pic>
        <p:nvPicPr>
          <p:cNvPr id="61451" name="Picture 11" descr="Graphic1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6375" y="549275"/>
            <a:ext cx="5976938" cy="597693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>
    <p:sndAc>
      <p:stSnd>
        <p:snd r:embed="rId2" name="33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827088" y="981075"/>
            <a:ext cx="737393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5400" b="1">
                <a:solidFill>
                  <a:srgbClr val="FF0000"/>
                </a:solidFill>
              </a:rPr>
              <a:t>Что вежливые люди</a:t>
            </a:r>
          </a:p>
          <a:p>
            <a:pPr algn="ctr"/>
            <a:r>
              <a:rPr lang="ru-RU" sz="5400" b="1">
                <a:solidFill>
                  <a:srgbClr val="FF0000"/>
                </a:solidFill>
              </a:rPr>
              <a:t>говорят перед едой?</a:t>
            </a:r>
          </a:p>
        </p:txBody>
      </p:sp>
      <p:pic>
        <p:nvPicPr>
          <p:cNvPr id="28686" name="Picture 14" descr="znaklef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924175"/>
            <a:ext cx="1270000" cy="29591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sndAc>
      <p:stSnd>
        <p:snd r:embed="rId2" name="34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2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AutoShape 2"/>
          <p:cNvSpPr>
            <a:spLocks noChangeArrowheads="1"/>
          </p:cNvSpPr>
          <p:nvPr/>
        </p:nvSpPr>
        <p:spPr bwMode="auto">
          <a:xfrm>
            <a:off x="395288" y="333375"/>
            <a:ext cx="8353425" cy="61912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1547813" y="404813"/>
            <a:ext cx="6119812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</a:rPr>
              <a:t>ПРИЯТНОГО АППЕТИТА!</a:t>
            </a:r>
          </a:p>
        </p:txBody>
      </p:sp>
      <p:pic>
        <p:nvPicPr>
          <p:cNvPr id="69642" name="Picture 10" descr="повара 04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924175"/>
            <a:ext cx="4195762" cy="31464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sndAc>
      <p:stSnd>
        <p:snd r:embed="rId2" name="35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30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8640"/>
            <a:ext cx="828680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Использованные ресурсы:</a:t>
            </a:r>
          </a:p>
          <a:p>
            <a:r>
              <a:rPr lang="ru-RU" u="sng" dirty="0">
                <a:hlinkClick r:id="rId2"/>
              </a:rPr>
              <a:t>http://</a:t>
            </a:r>
            <a:r>
              <a:rPr lang="ru-RU" u="sng" dirty="0" smtClean="0">
                <a:hlinkClick r:id="rId2"/>
              </a:rPr>
              <a:t>www.planetaskazok.ru/images/stories/tolstoiA/buratino/tmp552-22.jpg</a:t>
            </a:r>
            <a:r>
              <a:rPr lang="ru-RU" u="sng" dirty="0" smtClean="0"/>
              <a:t>  </a:t>
            </a:r>
            <a:r>
              <a:rPr lang="ru-RU" dirty="0" smtClean="0"/>
              <a:t>картинка  Буратино завтракает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www.megaskidki.com/files/dlyanovostej/petr1.jpg</a:t>
            </a:r>
            <a:r>
              <a:rPr lang="en-US" dirty="0" smtClean="0"/>
              <a:t>  </a:t>
            </a:r>
            <a:r>
              <a:rPr lang="ru-RU" dirty="0" smtClean="0"/>
              <a:t>   </a:t>
            </a:r>
            <a:r>
              <a:rPr lang="be-BY" dirty="0" smtClean="0"/>
              <a:t>Петр</a:t>
            </a:r>
            <a:r>
              <a:rPr lang="ru-RU" dirty="0" smtClean="0"/>
              <a:t> Первый портрет</a:t>
            </a:r>
            <a:endParaRPr lang="en-US" dirty="0"/>
          </a:p>
          <a:p>
            <a:r>
              <a:rPr lang="en-US" dirty="0">
                <a:hlinkClick r:id="rId4"/>
              </a:rPr>
              <a:t>http://upload.wikimedia.org/wikipedia/ru/8/85/</a:t>
            </a:r>
            <a:r>
              <a:rPr lang="ru-RU" dirty="0" err="1">
                <a:hlinkClick r:id="rId4"/>
              </a:rPr>
              <a:t>Юности_честное_зерцало</a:t>
            </a:r>
            <a:r>
              <a:rPr lang="ru-RU" dirty="0">
                <a:hlinkClick r:id="rId4"/>
              </a:rPr>
              <a:t>.</a:t>
            </a:r>
            <a:r>
              <a:rPr lang="en-US" dirty="0" smtClean="0">
                <a:hlinkClick r:id="rId4"/>
              </a:rPr>
              <a:t>jpg</a:t>
            </a:r>
            <a:r>
              <a:rPr lang="ru-RU" dirty="0" smtClean="0"/>
              <a:t>  книга</a:t>
            </a:r>
            <a:endParaRPr lang="ru-RU" dirty="0"/>
          </a:p>
          <a:p>
            <a:r>
              <a:rPr lang="ru-RU" dirty="0">
                <a:hlinkClick r:id="rId5"/>
              </a:rPr>
              <a:t>http://</a:t>
            </a:r>
            <a:r>
              <a:rPr lang="ru-RU" dirty="0" smtClean="0">
                <a:hlinkClick r:id="rId5"/>
              </a:rPr>
              <a:t>www.etoretro.ru/data/media/4757/13118806786de.jpg</a:t>
            </a:r>
            <a:r>
              <a:rPr lang="ru-RU" dirty="0" smtClean="0"/>
              <a:t>  старинные </a:t>
            </a:r>
            <a:r>
              <a:rPr lang="ru-RU" dirty="0"/>
              <a:t>столовые </a:t>
            </a:r>
            <a:r>
              <a:rPr lang="ru-RU" dirty="0" smtClean="0"/>
              <a:t>приборы</a:t>
            </a:r>
            <a:endParaRPr lang="ru-RU" dirty="0"/>
          </a:p>
          <a:p>
            <a:r>
              <a:rPr lang="ru-RU" dirty="0">
                <a:hlinkClick r:id="rId6"/>
              </a:rPr>
              <a:t>http://</a:t>
            </a:r>
            <a:r>
              <a:rPr lang="ru-RU" dirty="0" smtClean="0">
                <a:hlinkClick r:id="rId6"/>
              </a:rPr>
              <a:t>school.xvatit.com/images/f/fd/10-11_79_2_3.jpg</a:t>
            </a:r>
            <a:r>
              <a:rPr lang="ru-RU" dirty="0" smtClean="0"/>
              <a:t>  </a:t>
            </a:r>
            <a:r>
              <a:rPr lang="ru-RU" dirty="0"/>
              <a:t>древний человек</a:t>
            </a:r>
          </a:p>
          <a:p>
            <a:r>
              <a:rPr lang="ru-RU" dirty="0">
                <a:hlinkClick r:id="rId7"/>
              </a:rPr>
              <a:t>http://</a:t>
            </a:r>
            <a:r>
              <a:rPr lang="ru-RU" dirty="0" smtClean="0">
                <a:hlinkClick r:id="rId7"/>
              </a:rPr>
              <a:t>www.funkyshot.ru/wp-content/uploads/01702.jpg</a:t>
            </a:r>
            <a:r>
              <a:rPr lang="ru-RU" dirty="0" smtClean="0"/>
              <a:t>    изображение вилки</a:t>
            </a:r>
            <a:endParaRPr lang="ru-RU" dirty="0"/>
          </a:p>
          <a:p>
            <a:r>
              <a:rPr lang="ru-RU" dirty="0">
                <a:hlinkClick r:id="rId8"/>
              </a:rPr>
              <a:t>http://</a:t>
            </a:r>
            <a:r>
              <a:rPr lang="ru-RU" dirty="0" smtClean="0">
                <a:hlinkClick r:id="rId8"/>
              </a:rPr>
              <a:t>www.funkyshot.ru/wp-content/uploads/02108.jpg</a:t>
            </a:r>
            <a:r>
              <a:rPr lang="ru-RU" dirty="0" smtClean="0"/>
              <a:t>    изображение вилки</a:t>
            </a:r>
            <a:endParaRPr lang="ru-RU" dirty="0"/>
          </a:p>
          <a:p>
            <a:r>
              <a:rPr lang="ru-RU" dirty="0">
                <a:hlinkClick r:id="rId9"/>
              </a:rPr>
              <a:t>http://</a:t>
            </a:r>
            <a:r>
              <a:rPr lang="ru-RU" dirty="0" smtClean="0">
                <a:hlinkClick r:id="rId9"/>
              </a:rPr>
              <a:t>upload.wikimedia.org/wikipedia/commons/f/f4/Silver_gilt_strainer_spoons_marine_beast_hoxne_treasure.JPG?us</a:t>
            </a:r>
            <a:r>
              <a:rPr lang="ru-RU" dirty="0" smtClean="0"/>
              <a:t>      римские ложки</a:t>
            </a:r>
            <a:endParaRPr lang="ru-RU" dirty="0"/>
          </a:p>
          <a:p>
            <a:r>
              <a:rPr lang="ru-RU" dirty="0">
                <a:hlinkClick r:id="rId10"/>
              </a:rPr>
              <a:t>http://</a:t>
            </a:r>
            <a:r>
              <a:rPr lang="ru-RU" dirty="0" smtClean="0">
                <a:hlinkClick r:id="rId10"/>
              </a:rPr>
              <a:t>upload.wikimedia.org/wikipedia/commons/c/c8/Parassita-big.jpg?uselang=ru</a:t>
            </a:r>
            <a:r>
              <a:rPr lang="ru-RU" dirty="0" smtClean="0"/>
              <a:t>   </a:t>
            </a:r>
            <a:r>
              <a:rPr lang="ru-RU" dirty="0"/>
              <a:t>Римский </a:t>
            </a:r>
            <a:r>
              <a:rPr lang="ru-RU" dirty="0" smtClean="0"/>
              <a:t>пир</a:t>
            </a:r>
          </a:p>
          <a:p>
            <a:r>
              <a:rPr lang="en-US" u="sng" dirty="0">
                <a:hlinkClick r:id="rId11"/>
              </a:rPr>
              <a:t>http://</a:t>
            </a:r>
            <a:r>
              <a:rPr lang="en-US" u="sng" dirty="0" smtClean="0">
                <a:hlinkClick r:id="rId11"/>
              </a:rPr>
              <a:t>www.happy-giraffe.ru/upload/userfiles/images/2012/01/25/20110420-servirovka_5.jpg</a:t>
            </a:r>
            <a:r>
              <a:rPr lang="ru-RU" u="sng" dirty="0" smtClean="0"/>
              <a:t> </a:t>
            </a:r>
            <a:r>
              <a:rPr lang="ru-RU" dirty="0" smtClean="0"/>
              <a:t>сервировка стола</a:t>
            </a:r>
          </a:p>
          <a:p>
            <a:r>
              <a:rPr lang="en-US" dirty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files.vector-images.com/clipart/barrel_shlp1.gif</a:t>
            </a:r>
            <a:r>
              <a:rPr lang="ru-RU" dirty="0" smtClean="0"/>
              <a:t>  </a:t>
            </a:r>
            <a:r>
              <a:rPr lang="en-US" dirty="0" smtClean="0"/>
              <a:t> </a:t>
            </a:r>
            <a:r>
              <a:rPr lang="ru-RU" dirty="0" smtClean="0"/>
              <a:t> изображение бочки</a:t>
            </a:r>
          </a:p>
          <a:p>
            <a:r>
              <a:rPr lang="en-US" u="sng" dirty="0">
                <a:hlinkClick r:id="rId13"/>
              </a:rPr>
              <a:t>http://</a:t>
            </a:r>
            <a:r>
              <a:rPr lang="en-US" u="sng" dirty="0" smtClean="0">
                <a:hlinkClick r:id="rId13"/>
              </a:rPr>
              <a:t>archikrasivo.ru/wp-content/uploads/2011/09/razn-serv-07.jpg</a:t>
            </a:r>
            <a:r>
              <a:rPr lang="ru-RU" u="sng" dirty="0" smtClean="0"/>
              <a:t> </a:t>
            </a:r>
            <a:r>
              <a:rPr lang="ru-RU" dirty="0" smtClean="0"/>
              <a:t> сервировка стола</a:t>
            </a:r>
          </a:p>
          <a:p>
            <a:r>
              <a:rPr lang="en-US" dirty="0">
                <a:hlinkClick r:id="rId14"/>
              </a:rPr>
              <a:t>http://blog.hausmann-austria.ru/wp-content/uploads/2012/11/</a:t>
            </a:r>
            <a:r>
              <a:rPr lang="ru-RU" dirty="0">
                <a:hlinkClick r:id="rId14"/>
              </a:rPr>
              <a:t>Сервировка-стола-11.</a:t>
            </a:r>
            <a:r>
              <a:rPr lang="en-US" dirty="0" smtClean="0">
                <a:hlinkClick r:id="rId14"/>
              </a:rPr>
              <a:t>jpg</a:t>
            </a:r>
            <a:r>
              <a:rPr lang="ru-RU" dirty="0" smtClean="0"/>
              <a:t>  сервировка стола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</a:p>
          <a:p>
            <a:r>
              <a:rPr lang="en-US" u="sng" dirty="0" smtClean="0">
                <a:hlinkClick r:id="rId15"/>
              </a:rPr>
              <a:t>http</a:t>
            </a:r>
            <a:r>
              <a:rPr lang="ru-RU" u="sng" dirty="0" smtClean="0">
                <a:hlinkClick r:id="rId15"/>
              </a:rPr>
              <a:t>://</a:t>
            </a:r>
            <a:r>
              <a:rPr lang="en-US" u="sng" dirty="0" err="1" smtClean="0">
                <a:hlinkClick r:id="rId15"/>
              </a:rPr>
              <a:t>netgoloda</a:t>
            </a:r>
            <a:r>
              <a:rPr lang="ru-RU" u="sng" dirty="0" smtClean="0">
                <a:hlinkClick r:id="rId15"/>
              </a:rPr>
              <a:t>.</a:t>
            </a:r>
            <a:r>
              <a:rPr lang="en-US" u="sng" dirty="0" err="1" smtClean="0">
                <a:hlinkClick r:id="rId15"/>
              </a:rPr>
              <a:t>ru</a:t>
            </a:r>
            <a:r>
              <a:rPr lang="ru-RU" u="sng" dirty="0" smtClean="0">
                <a:hlinkClick r:id="rId15"/>
              </a:rPr>
              <a:t>/</a:t>
            </a:r>
            <a:r>
              <a:rPr lang="en-US" u="sng" dirty="0" err="1" smtClean="0">
                <a:hlinkClick r:id="rId15"/>
              </a:rPr>
              <a:t>stolovye</a:t>
            </a:r>
            <a:r>
              <a:rPr lang="ru-RU" u="sng" dirty="0" smtClean="0">
                <a:hlinkClick r:id="rId15"/>
              </a:rPr>
              <a:t>-</a:t>
            </a:r>
            <a:r>
              <a:rPr lang="en-US" u="sng" dirty="0" err="1" smtClean="0">
                <a:hlinkClick r:id="rId15"/>
              </a:rPr>
              <a:t>pribory</a:t>
            </a:r>
            <a:r>
              <a:rPr lang="ru-RU" u="sng" dirty="0" smtClean="0">
                <a:hlinkClick r:id="rId15"/>
              </a:rPr>
              <a:t>-</a:t>
            </a:r>
            <a:r>
              <a:rPr lang="en-US" u="sng" dirty="0" err="1" smtClean="0">
                <a:hlinkClick r:id="rId15"/>
              </a:rPr>
              <a:t>vilka</a:t>
            </a:r>
            <a:r>
              <a:rPr lang="ru-RU" u="sng" dirty="0" smtClean="0">
                <a:hlinkClick r:id="rId15"/>
              </a:rPr>
              <a:t>.</a:t>
            </a:r>
            <a:r>
              <a:rPr lang="en-US" u="sng" dirty="0" smtClean="0">
                <a:hlinkClick r:id="rId15"/>
              </a:rPr>
              <a:t>html</a:t>
            </a:r>
            <a:r>
              <a:rPr lang="ru-RU" dirty="0" smtClean="0"/>
              <a:t>  столовые приборы .  История вилки</a:t>
            </a:r>
          </a:p>
          <a:p>
            <a:r>
              <a:rPr lang="en-US" dirty="0" smtClean="0">
                <a:hlinkClick r:id="rId16"/>
              </a:rPr>
              <a:t>http</a:t>
            </a:r>
            <a:r>
              <a:rPr lang="en-US" dirty="0">
                <a:hlinkClick r:id="rId16"/>
              </a:rPr>
              <a:t>://fafka.ru/fork-history</a:t>
            </a:r>
            <a:r>
              <a:rPr lang="en-US" dirty="0" smtClean="0">
                <a:hlinkClick r:id="rId16"/>
              </a:rPr>
              <a:t>/</a:t>
            </a:r>
            <a:r>
              <a:rPr lang="ru-RU" dirty="0" smtClean="0"/>
              <a:t>      </a:t>
            </a:r>
            <a:r>
              <a:rPr lang="en-US" dirty="0" smtClean="0"/>
              <a:t> </a:t>
            </a:r>
            <a:r>
              <a:rPr lang="ru-RU" dirty="0"/>
              <a:t>история вилки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636190"/>
            <a:ext cx="83679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u="sng" dirty="0" smtClean="0">
                <a:hlinkClick r:id="rId2"/>
              </a:rPr>
              <a:t>http://ped-kopilka.ru/vs-ob-yetikete/pravila-povedenija-za-stolom-dlja-shkolnikov.html</a:t>
            </a:r>
            <a:endParaRPr lang="ru-RU" u="sng" dirty="0" smtClean="0"/>
          </a:p>
          <a:p>
            <a:r>
              <a:rPr lang="ru-RU" dirty="0" smtClean="0"/>
              <a:t>Правила поведения за столом для школьников</a:t>
            </a:r>
          </a:p>
          <a:p>
            <a:r>
              <a:rPr lang="ru-RU" dirty="0" smtClean="0"/>
              <a:t> </a:t>
            </a:r>
            <a:r>
              <a:rPr lang="ru-RU" u="sng" dirty="0" smtClean="0">
                <a:hlinkClick r:id="rId3"/>
              </a:rPr>
              <a:t>http://www.stihi.ru/2009/12/26/6445</a:t>
            </a:r>
            <a:r>
              <a:rPr lang="ru-RU" dirty="0" smtClean="0"/>
              <a:t> Что такое этикет, стихи для детей</a:t>
            </a:r>
          </a:p>
          <a:p>
            <a:r>
              <a:rPr lang="ru-RU" dirty="0" smtClean="0"/>
              <a:t>Юрий </a:t>
            </a:r>
            <a:r>
              <a:rPr lang="ru-RU" dirty="0" err="1" smtClean="0"/>
              <a:t>Чичёв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Иллюстрации из книги Г. </a:t>
            </a:r>
            <a:r>
              <a:rPr lang="ru-RU" dirty="0" err="1" smtClean="0"/>
              <a:t>Шалаевой</a:t>
            </a:r>
            <a:r>
              <a:rPr lang="ru-RU" dirty="0" smtClean="0"/>
              <a:t>, О. Журавлевой, О. Сазоновой «Правила поведения для воспитанных детей»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717032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В материале использованы слайды  игры- теста «Культура поведения за столом» , автор А. </a:t>
            </a:r>
            <a:r>
              <a:rPr lang="ru-RU" dirty="0" err="1" smtClean="0"/>
              <a:t>Яранова</a:t>
            </a:r>
            <a:r>
              <a:rPr lang="ru-RU" dirty="0" smtClean="0"/>
              <a:t>   </a:t>
            </a:r>
            <a:r>
              <a:rPr lang="en-US" dirty="0" smtClean="0">
                <a:hlinkClick r:id="rId4"/>
              </a:rPr>
              <a:t>http://forchel.ru/450-kultura-povedeniya-za-stolom-igra-ozvuchena.html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920886"/>
            <a:ext cx="865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/>
              </a:rPr>
              <a:t>http</a:t>
            </a:r>
            <a:r>
              <a:rPr lang="ru-RU" dirty="0">
                <a:hlinkClick r:id="rId5"/>
              </a:rPr>
              <a:t>://</a:t>
            </a:r>
            <a:r>
              <a:rPr lang="ru-RU" dirty="0" smtClean="0">
                <a:hlinkClick r:id="rId5"/>
              </a:rPr>
              <a:t>douan.pp.net.ua/Chinamedic/egg.jpg</a:t>
            </a:r>
            <a:r>
              <a:rPr lang="ru-RU" dirty="0" smtClean="0"/>
              <a:t>   яйца аскариды</a:t>
            </a:r>
            <a:endParaRPr lang="ru-RU" dirty="0"/>
          </a:p>
          <a:p>
            <a:r>
              <a:rPr lang="ru-RU" dirty="0">
                <a:hlinkClick r:id="rId6"/>
              </a:rPr>
              <a:t>http://</a:t>
            </a:r>
            <a:r>
              <a:rPr lang="ru-RU" dirty="0" smtClean="0">
                <a:hlinkClick r:id="rId6"/>
              </a:rPr>
              <a:t>www.24farm.ru/images/bolezni/askaridoz_340.jpg</a:t>
            </a:r>
            <a:r>
              <a:rPr lang="ru-RU" dirty="0" smtClean="0"/>
              <a:t>    аскарида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60648"/>
            <a:ext cx="865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usiter.com/uploads/20120528/servirovka+stola+68336798204.jpg</a:t>
            </a:r>
            <a:r>
              <a:rPr lang="ru-RU" dirty="0" smtClean="0"/>
              <a:t>  сервировка стола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07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Natalia\ЖОНКИНА ПИСАНИНА\Сервировка-стола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496944" cy="63727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Natalia\ЖОНКИНА ПИСАНИНА\razn-serv-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116" y="162424"/>
            <a:ext cx="8838291" cy="63989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Natalia\ЖОНКИНА ПИСАНИНА\servirovka+stola+683367982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459" y="135444"/>
            <a:ext cx="8754037" cy="65622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F:\Учительская\ЖОНКИНА ПИСАНИНА\20110420-servirovka_5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42918"/>
            <a:ext cx="9215470" cy="5529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F:\Учительская\ЖОНКИНА ПИСАНИНА\130553.1263492851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0"/>
            <a:ext cx="7229539" cy="6912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500"/>
                            </p:stCondLst>
                            <p:childTnLst>
                              <p:par>
                                <p:cTn id="3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F:\Учительская\ЖОНКИНА ПИСАНИНА\stol_pribor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72132" cy="6268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F:\Учительская\ЖОНКИНА ПИСАНИНА\eda_461_w200_h130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54" y="3746874"/>
            <a:ext cx="4786346" cy="31111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6072206"/>
            <a:ext cx="4681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+mj-lt"/>
              </a:rPr>
              <a:t>Вилка появилась в 1078 году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Natalia\ЖОНКИНА ПИСАНИНА\ancient-for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45121" y="1742222"/>
            <a:ext cx="6603658" cy="3384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Natalia\ЖОНКИНА ПИСАНИНА\021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741" y="404661"/>
            <a:ext cx="9006259" cy="59956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Natalia\ЖОНКИНА ПИСАНИНА\017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233" y="14702"/>
            <a:ext cx="8515239" cy="68432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781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5" descr="lozk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3028940" cy="1514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0" y="1857364"/>
            <a:ext cx="41036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latin typeface="Cambria" pitchFamily="18" charset="0"/>
              </a:rPr>
              <a:t>Ложку держат тремя пальцами.</a:t>
            </a:r>
          </a:p>
        </p:txBody>
      </p:sp>
      <p:pic>
        <p:nvPicPr>
          <p:cNvPr id="9222" name="Picture 8" descr="spoo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214290"/>
            <a:ext cx="3000396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3" name="Picture 10" descr="spoon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49" y="214290"/>
            <a:ext cx="2786051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4" name="Text Box 11"/>
          <p:cNvSpPr txBox="1">
            <a:spLocks noChangeArrowheads="1"/>
          </p:cNvSpPr>
          <p:nvPr/>
        </p:nvSpPr>
        <p:spPr bwMode="auto">
          <a:xfrm>
            <a:off x="4286248" y="1857364"/>
            <a:ext cx="4643437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latin typeface="Cambria" pitchFamily="18" charset="0"/>
              </a:rPr>
              <a:t>Вилку можно держать как ложку.</a:t>
            </a:r>
          </a:p>
          <a:p>
            <a:pPr>
              <a:spcBef>
                <a:spcPct val="50000"/>
              </a:spcBef>
            </a:pPr>
            <a:r>
              <a:rPr lang="ru-RU" sz="2000" b="1" dirty="0" smtClean="0">
                <a:latin typeface="Cambria" pitchFamily="18" charset="0"/>
              </a:rPr>
              <a:t>Вилкой   можно </a:t>
            </a:r>
            <a:r>
              <a:rPr lang="ru-RU" sz="2000" b="1" dirty="0">
                <a:latin typeface="Cambria" pitchFamily="18" charset="0"/>
              </a:rPr>
              <a:t>пищу накалывать</a:t>
            </a:r>
            <a:r>
              <a:rPr lang="ru-RU" dirty="0"/>
              <a:t>.</a:t>
            </a:r>
          </a:p>
        </p:txBody>
      </p:sp>
      <p:pic>
        <p:nvPicPr>
          <p:cNvPr id="11" name="Picture 5" descr="image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28934"/>
            <a:ext cx="3773487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image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4810" y="2786058"/>
            <a:ext cx="4700588" cy="1931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85720" y="4643446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Если подано блюдо, которое надо резать ножом (например, мясо куском), то вилку держат в левой руке, а нож — в правой. Разрезая кушанье, вилку держат наклонно, иначе вилка может соскользнуть по гладкой поверхности и разбросать содержимое тарелки по столу.</a:t>
            </a:r>
            <a:endParaRPr lang="ru-RU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674</Words>
  <Application>Microsoft Office PowerPoint</Application>
  <PresentationFormat>Экран (4:3)</PresentationFormat>
  <Paragraphs>145</Paragraphs>
  <Slides>58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Олег</cp:lastModifiedBy>
  <cp:revision>43</cp:revision>
  <dcterms:created xsi:type="dcterms:W3CDTF">2012-11-25T08:57:58Z</dcterms:created>
  <dcterms:modified xsi:type="dcterms:W3CDTF">2013-02-05T19:14:24Z</dcterms:modified>
</cp:coreProperties>
</file>