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9" r:id="rId5"/>
    <p:sldId id="270" r:id="rId6"/>
    <p:sldId id="266" r:id="rId7"/>
    <p:sldId id="268" r:id="rId8"/>
    <p:sldId id="263" r:id="rId9"/>
    <p:sldId id="261" r:id="rId10"/>
    <p:sldId id="260" r:id="rId11"/>
    <p:sldId id="267" r:id="rId12"/>
    <p:sldId id="264" r:id="rId13"/>
    <p:sldId id="265" r:id="rId14"/>
    <p:sldId id="271" r:id="rId15"/>
    <p:sldId id="26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CCFF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90ED5-6CF0-4100-8FC5-C8C7D5813F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7FA9D-2952-4320-B35B-5DEB7BE73D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FDAAE-EEF0-41AD-A490-EBF4B50DEF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5B339-6AAD-4F1A-B7F9-58D27297B6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BA8ED-17EC-4C1F-A3C5-1433B1FC1F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AF898-5B36-4867-A54F-C507746C25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58F2-EDCC-484B-9D22-6653CBF6F0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E7628-6382-40B0-B575-11AA7A3D4E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2777C-1D0D-4F7A-A30E-BA800E3C9F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2877D-A941-409D-A1F2-0FBAC606E5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B196A-1A9E-44CC-82A7-DE205E9D94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28FF64-8B41-4B84-811F-6AB803367C1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s57.radikal.ru/i157/1001/5f/1c2807e7a9b1.png" TargetMode="External"/><Relationship Id="rId3" Type="http://schemas.openxmlformats.org/officeDocument/2006/relationships/hyperlink" Target="http://animashky.ru/index/0-24?4-25" TargetMode="External"/><Relationship Id="rId7" Type="http://schemas.openxmlformats.org/officeDocument/2006/relationships/hyperlink" Target="http://shkolazhizni.ru/archive/0/n-22271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0lik.ru/templates/57399-ramka-piraty.html" TargetMode="External"/><Relationship Id="rId5" Type="http://schemas.openxmlformats.org/officeDocument/2006/relationships/hyperlink" Target="http://www.kinderyata.ru/ramka-505-K-23-fevralja-byvalyj-morjak" TargetMode="External"/><Relationship Id="rId10" Type="http://schemas.openxmlformats.org/officeDocument/2006/relationships/hyperlink" Target="http://animashky.ru/index/0-12?10" TargetMode="External"/><Relationship Id="rId4" Type="http://schemas.openxmlformats.org/officeDocument/2006/relationships/hyperlink" Target="http://animashky.ru/index/0-24?4" TargetMode="External"/><Relationship Id="rId9" Type="http://schemas.openxmlformats.org/officeDocument/2006/relationships/hyperlink" Target="http://animashky.ru/index/0-24?4-2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 rot="551060">
            <a:off x="4724400" y="2514600"/>
            <a:ext cx="3536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accent2"/>
                </a:solidFill>
              </a:rPr>
              <a:t>Учимся решать уравнения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 rot="538358">
            <a:off x="4572000" y="3124200"/>
            <a:ext cx="3803650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400" b="1"/>
              <a:t>Интерактивный тренажер по математике</a:t>
            </a:r>
          </a:p>
          <a:p>
            <a:pPr algn="ctr"/>
            <a:r>
              <a:rPr lang="ru-RU" sz="1400" b="1"/>
              <a:t> 1 класс</a:t>
            </a:r>
          </a:p>
          <a:p>
            <a:pPr algn="ctr"/>
            <a:r>
              <a:rPr lang="ru-RU" sz="1400" b="1"/>
              <a:t>УМК «Система Л.В. Занкова»</a:t>
            </a:r>
          </a:p>
          <a:p>
            <a:pPr algn="ctr"/>
            <a:endParaRPr lang="ru-RU" sz="1400" b="1"/>
          </a:p>
          <a:p>
            <a:pPr algn="ctr"/>
            <a:endParaRPr lang="ru-RU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550672">
            <a:off x="5105400" y="1828800"/>
            <a:ext cx="30083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400" b="1"/>
              <a:t>Битюкова Галина Анатольевна,</a:t>
            </a:r>
          </a:p>
          <a:p>
            <a:pPr algn="ctr"/>
            <a:r>
              <a:rPr lang="ru-RU" sz="1400" b="1"/>
              <a:t> учитель начальных классов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93725" y="36513"/>
            <a:ext cx="8169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 rot="522686">
            <a:off x="3813175" y="838200"/>
            <a:ext cx="5715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200" b="1"/>
              <a:t>Муниципальное образовательное учреждение</a:t>
            </a:r>
          </a:p>
          <a:p>
            <a:pPr algn="ctr"/>
            <a:r>
              <a:rPr lang="ru-RU" sz="1200" b="1"/>
              <a:t> «Средняя общеобразовательная школа №24», </a:t>
            </a:r>
          </a:p>
          <a:p>
            <a:pPr algn="ctr"/>
            <a:r>
              <a:rPr lang="ru-RU" sz="1200" b="1"/>
              <a:t>город Ангарск, Иркутской области</a:t>
            </a:r>
            <a:r>
              <a:rPr lang="ru-RU"/>
              <a:t> 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 rot="533663">
            <a:off x="5715000" y="55626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/>
              <a:t>2011 год.</a:t>
            </a:r>
          </a:p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9219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9220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9221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Х - 5 = 9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67818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6858000" y="2362200"/>
            <a:ext cx="1325563" cy="1371600"/>
            <a:chOff x="1920" y="1584"/>
            <a:chExt cx="835" cy="864"/>
          </a:xfrm>
        </p:grpSpPr>
        <p:pic>
          <p:nvPicPr>
            <p:cNvPr id="9227" name="Picture 11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9228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14</a:t>
              </a:r>
            </a:p>
          </p:txBody>
        </p:sp>
      </p:grp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5562600" y="2971800"/>
            <a:ext cx="1325563" cy="1371600"/>
            <a:chOff x="1920" y="1584"/>
            <a:chExt cx="835" cy="864"/>
          </a:xfrm>
        </p:grpSpPr>
        <p:pic>
          <p:nvPicPr>
            <p:cNvPr id="9230" name="Picture 14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9231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9232" name="Group 16"/>
          <p:cNvGrpSpPr>
            <a:grpSpLocks/>
          </p:cNvGrpSpPr>
          <p:nvPr/>
        </p:nvGrpSpPr>
        <p:grpSpPr bwMode="auto">
          <a:xfrm>
            <a:off x="7467600" y="3810000"/>
            <a:ext cx="1325563" cy="1371600"/>
            <a:chOff x="1920" y="1584"/>
            <a:chExt cx="835" cy="864"/>
          </a:xfrm>
        </p:grpSpPr>
        <p:pic>
          <p:nvPicPr>
            <p:cNvPr id="9233" name="Picture 17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9234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13</a:t>
              </a:r>
            </a:p>
          </p:txBody>
        </p:sp>
      </p:grpSp>
      <p:sp>
        <p:nvSpPr>
          <p:cNvPr id="9235" name="AutoShape 1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2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5"/>
                  </p:tgtEl>
                </p:cond>
              </p:nextCondLst>
            </p:seq>
          </p:childTnLst>
        </p:cTn>
      </p:par>
    </p:tnLst>
    <p:bldLst>
      <p:bldP spid="9224" grpId="0" animBg="1"/>
      <p:bldP spid="9225" grpId="0" animBg="1"/>
      <p:bldP spid="92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6387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6388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6389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9 + С = 18</a:t>
            </a: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  <p:grpSp>
        <p:nvGrpSpPr>
          <p:cNvPr id="16394" name="Group 10"/>
          <p:cNvGrpSpPr>
            <a:grpSpLocks/>
          </p:cNvGrpSpPr>
          <p:nvPr/>
        </p:nvGrpSpPr>
        <p:grpSpPr bwMode="auto">
          <a:xfrm>
            <a:off x="5105400" y="3200400"/>
            <a:ext cx="1325563" cy="1371600"/>
            <a:chOff x="1920" y="1584"/>
            <a:chExt cx="835" cy="864"/>
          </a:xfrm>
        </p:grpSpPr>
        <p:pic>
          <p:nvPicPr>
            <p:cNvPr id="16395" name="Picture 11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6396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16397" name="Group 13"/>
          <p:cNvGrpSpPr>
            <a:grpSpLocks/>
          </p:cNvGrpSpPr>
          <p:nvPr/>
        </p:nvGrpSpPr>
        <p:grpSpPr bwMode="auto">
          <a:xfrm>
            <a:off x="2590800" y="2819400"/>
            <a:ext cx="1325563" cy="1371600"/>
            <a:chOff x="1920" y="1584"/>
            <a:chExt cx="835" cy="864"/>
          </a:xfrm>
        </p:grpSpPr>
        <p:pic>
          <p:nvPicPr>
            <p:cNvPr id="16398" name="Picture 14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8</a:t>
              </a:r>
            </a:p>
          </p:txBody>
        </p:sp>
      </p:grpSp>
      <p:grpSp>
        <p:nvGrpSpPr>
          <p:cNvPr id="16400" name="Group 16"/>
          <p:cNvGrpSpPr>
            <a:grpSpLocks/>
          </p:cNvGrpSpPr>
          <p:nvPr/>
        </p:nvGrpSpPr>
        <p:grpSpPr bwMode="auto">
          <a:xfrm>
            <a:off x="3810000" y="2895600"/>
            <a:ext cx="1325563" cy="1371600"/>
            <a:chOff x="1920" y="1584"/>
            <a:chExt cx="835" cy="864"/>
          </a:xfrm>
        </p:grpSpPr>
        <p:pic>
          <p:nvPicPr>
            <p:cNvPr id="16401" name="Picture 17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6402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7</a:t>
              </a:r>
            </a:p>
          </p:txBody>
        </p:sp>
      </p:grpSp>
      <p:sp>
        <p:nvSpPr>
          <p:cNvPr id="16403" name="AutoShape 19"/>
          <p:cNvSpPr>
            <a:spLocks noChangeArrowheads="1"/>
          </p:cNvSpPr>
          <p:nvPr/>
        </p:nvSpPr>
        <p:spPr bwMode="auto">
          <a:xfrm>
            <a:off x="67818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3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3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4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3"/>
                  </p:tgtEl>
                </p:cond>
              </p:nextCondLst>
            </p:seq>
          </p:childTnLst>
        </p:cTn>
      </p:par>
    </p:tnLst>
    <p:bldLst>
      <p:bldP spid="16392" grpId="0" animBg="1"/>
      <p:bldP spid="16393" grpId="0" animBg="1"/>
      <p:bldP spid="1640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3315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3316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3317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 - 7 = 12</a:t>
            </a: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67818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6553200" y="2362200"/>
            <a:ext cx="1325563" cy="1371600"/>
            <a:chOff x="1920" y="1584"/>
            <a:chExt cx="835" cy="864"/>
          </a:xfrm>
        </p:grpSpPr>
        <p:pic>
          <p:nvPicPr>
            <p:cNvPr id="13323" name="Picture 11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3324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19</a:t>
              </a:r>
            </a:p>
          </p:txBody>
        </p:sp>
      </p:grp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5562600" y="2971800"/>
            <a:ext cx="1325563" cy="1371600"/>
            <a:chOff x="1920" y="1584"/>
            <a:chExt cx="835" cy="864"/>
          </a:xfrm>
        </p:grpSpPr>
        <p:pic>
          <p:nvPicPr>
            <p:cNvPr id="13326" name="Picture 14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3327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13328" name="Group 16"/>
          <p:cNvGrpSpPr>
            <a:grpSpLocks/>
          </p:cNvGrpSpPr>
          <p:nvPr/>
        </p:nvGrpSpPr>
        <p:grpSpPr bwMode="auto">
          <a:xfrm>
            <a:off x="7818438" y="2362200"/>
            <a:ext cx="1325562" cy="1371600"/>
            <a:chOff x="1920" y="1584"/>
            <a:chExt cx="835" cy="864"/>
          </a:xfrm>
        </p:grpSpPr>
        <p:pic>
          <p:nvPicPr>
            <p:cNvPr id="13329" name="Picture 17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3330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13331" name="AutoShape 1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3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3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3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3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1"/>
                  </p:tgtEl>
                </p:cond>
              </p:nextCondLst>
            </p:seq>
          </p:childTnLst>
        </p:cTn>
      </p:par>
    </p:tnLst>
    <p:bldLst>
      <p:bldP spid="13320" grpId="0" animBg="1"/>
      <p:bldP spid="13321" grpId="0" animBg="1"/>
      <p:bldP spid="133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4339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4340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4341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15 - У = 5</a:t>
            </a: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67056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5334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  <p:grpSp>
        <p:nvGrpSpPr>
          <p:cNvPr id="14346" name="Group 10"/>
          <p:cNvGrpSpPr>
            <a:grpSpLocks/>
          </p:cNvGrpSpPr>
          <p:nvPr/>
        </p:nvGrpSpPr>
        <p:grpSpPr bwMode="auto">
          <a:xfrm>
            <a:off x="3124200" y="2819400"/>
            <a:ext cx="1325563" cy="1371600"/>
            <a:chOff x="1920" y="1584"/>
            <a:chExt cx="835" cy="864"/>
          </a:xfrm>
        </p:grpSpPr>
        <p:pic>
          <p:nvPicPr>
            <p:cNvPr id="14347" name="Picture 11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4348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10</a:t>
              </a:r>
            </a:p>
          </p:txBody>
        </p:sp>
      </p:grpSp>
      <p:grpSp>
        <p:nvGrpSpPr>
          <p:cNvPr id="14349" name="Group 13"/>
          <p:cNvGrpSpPr>
            <a:grpSpLocks/>
          </p:cNvGrpSpPr>
          <p:nvPr/>
        </p:nvGrpSpPr>
        <p:grpSpPr bwMode="auto">
          <a:xfrm>
            <a:off x="304800" y="2667000"/>
            <a:ext cx="1325563" cy="1371600"/>
            <a:chOff x="1920" y="1584"/>
            <a:chExt cx="835" cy="864"/>
          </a:xfrm>
        </p:grpSpPr>
        <p:pic>
          <p:nvPicPr>
            <p:cNvPr id="14350" name="Picture 14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14352" name="Group 16"/>
          <p:cNvGrpSpPr>
            <a:grpSpLocks/>
          </p:cNvGrpSpPr>
          <p:nvPr/>
        </p:nvGrpSpPr>
        <p:grpSpPr bwMode="auto">
          <a:xfrm>
            <a:off x="1676400" y="2362200"/>
            <a:ext cx="1325563" cy="1371600"/>
            <a:chOff x="1920" y="1584"/>
            <a:chExt cx="835" cy="864"/>
          </a:xfrm>
        </p:grpSpPr>
        <p:pic>
          <p:nvPicPr>
            <p:cNvPr id="14353" name="Picture 17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20</a:t>
              </a:r>
            </a:p>
          </p:txBody>
        </p:sp>
      </p:grpSp>
      <p:sp>
        <p:nvSpPr>
          <p:cNvPr id="14355" name="AutoShape 1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3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3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3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55"/>
                  </p:tgtEl>
                </p:cond>
              </p:nextCondLst>
            </p:seq>
          </p:childTnLst>
        </p:cTn>
      </p:par>
    </p:tnLst>
    <p:bldLst>
      <p:bldP spid="14344" grpId="0" animBg="1"/>
      <p:bldP spid="14345" grpId="0" animBg="1"/>
      <p:bldP spid="1435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8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20500" name="Picture 20" descr="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876800"/>
            <a:ext cx="2362200" cy="1776413"/>
          </a:xfrm>
          <a:prstGeom prst="rect">
            <a:avLst/>
          </a:prstGeom>
          <a:noFill/>
        </p:spPr>
      </p:pic>
      <p:sp>
        <p:nvSpPr>
          <p:cNvPr id="20501" name="WordArt 21"/>
          <p:cNvSpPr>
            <a:spLocks noChangeArrowheads="1" noChangeShapeType="1" noTextEdit="1"/>
          </p:cNvSpPr>
          <p:nvPr/>
        </p:nvSpPr>
        <p:spPr bwMode="auto">
          <a:xfrm>
            <a:off x="2667000" y="2286000"/>
            <a:ext cx="3581400" cy="1428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МОЛОДЕЦ!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1" grpId="0" animBg="1"/>
      <p:bldP spid="2050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498725" y="1408113"/>
            <a:ext cx="4283075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dirty="0"/>
              <a:t>Полезные ссылки</a:t>
            </a:r>
          </a:p>
          <a:p>
            <a:r>
              <a:rPr lang="ru-RU" sz="1400" b="1" dirty="0">
                <a:hlinkClick r:id="rId3"/>
              </a:rPr>
              <a:t>http://animashky.ru/index/0-24?4-25</a:t>
            </a:r>
            <a:r>
              <a:rPr lang="ru-RU" sz="1400" b="1" dirty="0"/>
              <a:t> моряк с </a:t>
            </a:r>
            <a:r>
              <a:rPr lang="ru-RU" sz="1400" b="1" dirty="0" err="1"/>
              <a:t>беноклем</a:t>
            </a:r>
            <a:endParaRPr lang="ru-RU" sz="1400" b="1" dirty="0"/>
          </a:p>
          <a:p>
            <a:r>
              <a:rPr lang="ru-RU" sz="1400" b="1" dirty="0">
                <a:hlinkClick r:id="rId4"/>
              </a:rPr>
              <a:t>http://animashky.ru/index/0-24?4</a:t>
            </a:r>
            <a:r>
              <a:rPr lang="ru-RU" sz="1400" b="1" dirty="0"/>
              <a:t> пароход</a:t>
            </a:r>
          </a:p>
          <a:p>
            <a:r>
              <a:rPr lang="ru-RU" sz="1400" b="1" dirty="0">
                <a:hlinkClick r:id="rId5"/>
              </a:rPr>
              <a:t>http://www.kinderyata.ru/ramka-505-K-23-fevralja-byvalyj-morjak</a:t>
            </a:r>
            <a:r>
              <a:rPr lang="ru-RU" sz="1400" b="1" dirty="0"/>
              <a:t> рамка</a:t>
            </a:r>
            <a:endParaRPr lang="ru-RU" sz="1400" b="1" dirty="0">
              <a:hlinkClick r:id="rId6"/>
            </a:endParaRPr>
          </a:p>
          <a:p>
            <a:r>
              <a:rPr lang="ru-RU" sz="1400" b="1" dirty="0">
                <a:hlinkClick r:id="rId6"/>
              </a:rPr>
              <a:t>http://0lik.ru/templates/57399-ramka-piraty.html</a:t>
            </a:r>
            <a:r>
              <a:rPr lang="ru-RU" sz="1400" b="1" dirty="0"/>
              <a:t> рамка пираты</a:t>
            </a:r>
          </a:p>
          <a:p>
            <a:r>
              <a:rPr lang="ru-RU" sz="1400" b="1" dirty="0">
                <a:hlinkClick r:id="rId7"/>
              </a:rPr>
              <a:t>http://shkolazhizni.ru/archive/0/n-22271/</a:t>
            </a:r>
            <a:r>
              <a:rPr lang="ru-RU" sz="1400" b="1" dirty="0"/>
              <a:t> вода</a:t>
            </a:r>
          </a:p>
          <a:p>
            <a:r>
              <a:rPr lang="ru-RU" sz="1400" b="1" dirty="0">
                <a:hlinkClick r:id="rId8"/>
              </a:rPr>
              <a:t>http://s57.radikal.ru/i157/1001/5f/1c2807e7a9b1.png</a:t>
            </a:r>
            <a:r>
              <a:rPr lang="ru-RU" sz="1400" b="1" dirty="0"/>
              <a:t> спасательный круг</a:t>
            </a:r>
          </a:p>
          <a:p>
            <a:r>
              <a:rPr lang="ru-RU" sz="1400" b="1" dirty="0">
                <a:hlinkClick r:id="rId9"/>
              </a:rPr>
              <a:t>http://animashky.ru/index/0-24?4-27</a:t>
            </a:r>
            <a:r>
              <a:rPr lang="ru-RU" sz="1400" b="1" dirty="0"/>
              <a:t> штурвал</a:t>
            </a:r>
          </a:p>
          <a:p>
            <a:r>
              <a:rPr lang="ru-RU" sz="1400" b="1" dirty="0">
                <a:hlinkClick r:id="rId10"/>
              </a:rPr>
              <a:t>http://animashky.ru/index/0-12?10</a:t>
            </a:r>
            <a:r>
              <a:rPr lang="ru-RU" sz="1400" b="1" dirty="0"/>
              <a:t> остров</a:t>
            </a:r>
            <a:r>
              <a:rPr lang="ru-RU" sz="1400" dirty="0"/>
              <a:t> </a:t>
            </a:r>
            <a:endParaRPr lang="ru-RU" sz="1400" b="1" dirty="0"/>
          </a:p>
          <a:p>
            <a:endParaRPr lang="ru-RU" sz="1400" b="1" dirty="0"/>
          </a:p>
          <a:p>
            <a:r>
              <a:rPr lang="ru-RU" sz="1400" b="1" dirty="0" err="1"/>
              <a:t>Битюкова</a:t>
            </a:r>
            <a:r>
              <a:rPr lang="ru-RU" sz="1400" b="1" dirty="0"/>
              <a:t> Галина Анатольевна, учитель высшей категории МОУ «СОШ №24» </a:t>
            </a:r>
          </a:p>
          <a:p>
            <a:r>
              <a:rPr lang="ru-RU" sz="1400" b="1" dirty="0"/>
              <a:t>г. </a:t>
            </a:r>
            <a:r>
              <a:rPr lang="ru-RU" sz="1400" b="1" dirty="0" err="1"/>
              <a:t>Ангарск</a:t>
            </a:r>
            <a:r>
              <a:rPr lang="ru-RU" sz="1400" b="1" dirty="0"/>
              <a:t>, Иркутской области.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 rot="537457">
            <a:off x="4953000" y="1219200"/>
            <a:ext cx="3562350" cy="466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Отдать швартовы!</a:t>
            </a:r>
          </a:p>
        </p:txBody>
      </p:sp>
      <p:pic>
        <p:nvPicPr>
          <p:cNvPr id="7173" name="Picture 5" descr="119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15348">
            <a:off x="5257800" y="1752600"/>
            <a:ext cx="2246313" cy="2246313"/>
          </a:xfrm>
          <a:prstGeom prst="rect">
            <a:avLst/>
          </a:prstGeom>
          <a:noFill/>
        </p:spPr>
      </p:pic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 rot="537457">
            <a:off x="4648200" y="4419600"/>
            <a:ext cx="356235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Определи </a:t>
            </a:r>
          </a:p>
          <a:p>
            <a:pPr algn="ctr"/>
            <a:r>
              <a:rPr lang="ru-RU" sz="32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неизвестный</a:t>
            </a:r>
          </a:p>
          <a:p>
            <a:pPr algn="ctr"/>
            <a:r>
              <a:rPr lang="ru-RU" sz="32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компонент</a:t>
            </a:r>
          </a:p>
          <a:p>
            <a:pPr algn="ctr"/>
            <a:r>
              <a:rPr lang="ru-RU" sz="32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действия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8198" name="Picture 6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8199" name="Picture 7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8200" name="Picture 8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Х + 5 = 12</a:t>
            </a: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  <p:grpSp>
        <p:nvGrpSpPr>
          <p:cNvPr id="8209" name="Group 17"/>
          <p:cNvGrpSpPr>
            <a:grpSpLocks/>
          </p:cNvGrpSpPr>
          <p:nvPr/>
        </p:nvGrpSpPr>
        <p:grpSpPr bwMode="auto">
          <a:xfrm>
            <a:off x="3048000" y="2514600"/>
            <a:ext cx="1325563" cy="1371600"/>
            <a:chOff x="1920" y="1584"/>
            <a:chExt cx="835" cy="864"/>
          </a:xfrm>
        </p:grpSpPr>
        <p:pic>
          <p:nvPicPr>
            <p:cNvPr id="8207" name="Picture 15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8208" name="Text Box 16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8</a:t>
              </a:r>
            </a:p>
          </p:txBody>
        </p:sp>
      </p:grpSp>
      <p:grpSp>
        <p:nvGrpSpPr>
          <p:cNvPr id="8210" name="Group 18"/>
          <p:cNvGrpSpPr>
            <a:grpSpLocks/>
          </p:cNvGrpSpPr>
          <p:nvPr/>
        </p:nvGrpSpPr>
        <p:grpSpPr bwMode="auto">
          <a:xfrm>
            <a:off x="4419600" y="2514600"/>
            <a:ext cx="1325563" cy="1371600"/>
            <a:chOff x="1920" y="1584"/>
            <a:chExt cx="835" cy="864"/>
          </a:xfrm>
        </p:grpSpPr>
        <p:pic>
          <p:nvPicPr>
            <p:cNvPr id="8211" name="Picture 19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8212" name="Text Box 20"/>
            <p:cNvSpPr txBox="1">
              <a:spLocks noChangeArrowheads="1"/>
            </p:cNvSpPr>
            <p:nvPr/>
          </p:nvSpPr>
          <p:spPr bwMode="auto">
            <a:xfrm>
              <a:off x="2208" y="1855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17</a:t>
              </a:r>
            </a:p>
          </p:txBody>
        </p:sp>
      </p:grpSp>
      <p:grpSp>
        <p:nvGrpSpPr>
          <p:cNvPr id="8216" name="Group 24"/>
          <p:cNvGrpSpPr>
            <a:grpSpLocks/>
          </p:cNvGrpSpPr>
          <p:nvPr/>
        </p:nvGrpSpPr>
        <p:grpSpPr bwMode="auto">
          <a:xfrm>
            <a:off x="5867400" y="2590800"/>
            <a:ext cx="1325563" cy="1371600"/>
            <a:chOff x="1920" y="1584"/>
            <a:chExt cx="835" cy="864"/>
          </a:xfrm>
        </p:grpSpPr>
        <p:pic>
          <p:nvPicPr>
            <p:cNvPr id="8217" name="Picture 25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8218" name="Text Box 26"/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67818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2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8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9"/>
                  </p:tgtEl>
                </p:cond>
              </p:nextCondLst>
            </p:seq>
          </p:childTnLst>
        </p:cTn>
      </p:par>
    </p:tnLst>
    <p:bldLst>
      <p:bldP spid="8203" grpId="0" animBg="1"/>
      <p:bldP spid="8206" grpId="0" animBg="1"/>
      <p:bldP spid="82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8435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8436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8437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 - 9 = 3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67818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grpSp>
        <p:nvGrpSpPr>
          <p:cNvPr id="18442" name="Group 10"/>
          <p:cNvGrpSpPr>
            <a:grpSpLocks/>
          </p:cNvGrpSpPr>
          <p:nvPr/>
        </p:nvGrpSpPr>
        <p:grpSpPr bwMode="auto">
          <a:xfrm>
            <a:off x="7543800" y="2209800"/>
            <a:ext cx="1325563" cy="1371600"/>
            <a:chOff x="1920" y="1584"/>
            <a:chExt cx="835" cy="864"/>
          </a:xfrm>
        </p:grpSpPr>
        <p:pic>
          <p:nvPicPr>
            <p:cNvPr id="18443" name="Picture 11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8444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12</a:t>
              </a:r>
            </a:p>
          </p:txBody>
        </p:sp>
      </p:grpSp>
      <p:grpSp>
        <p:nvGrpSpPr>
          <p:cNvPr id="18445" name="Group 13"/>
          <p:cNvGrpSpPr>
            <a:grpSpLocks/>
          </p:cNvGrpSpPr>
          <p:nvPr/>
        </p:nvGrpSpPr>
        <p:grpSpPr bwMode="auto">
          <a:xfrm>
            <a:off x="4495800" y="2895600"/>
            <a:ext cx="1325563" cy="1371600"/>
            <a:chOff x="1920" y="1584"/>
            <a:chExt cx="835" cy="864"/>
          </a:xfrm>
        </p:grpSpPr>
        <p:pic>
          <p:nvPicPr>
            <p:cNvPr id="18446" name="Picture 14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8447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13</a:t>
              </a:r>
            </a:p>
          </p:txBody>
        </p:sp>
      </p:grpSp>
      <p:grpSp>
        <p:nvGrpSpPr>
          <p:cNvPr id="18448" name="Group 16"/>
          <p:cNvGrpSpPr>
            <a:grpSpLocks/>
          </p:cNvGrpSpPr>
          <p:nvPr/>
        </p:nvGrpSpPr>
        <p:grpSpPr bwMode="auto">
          <a:xfrm>
            <a:off x="7086600" y="3352800"/>
            <a:ext cx="1325563" cy="1371600"/>
            <a:chOff x="1920" y="1584"/>
            <a:chExt cx="835" cy="864"/>
          </a:xfrm>
        </p:grpSpPr>
        <p:pic>
          <p:nvPicPr>
            <p:cNvPr id="18449" name="Picture 17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8450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18451" name="AutoShape 1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4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4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8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84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1"/>
                  </p:tgtEl>
                </p:cond>
              </p:nextCondLst>
            </p:seq>
          </p:childTnLst>
        </p:cTn>
      </p:par>
    </p:tnLst>
    <p:bldLst>
      <p:bldP spid="18440" grpId="0" animBg="1"/>
      <p:bldP spid="18441" grpId="0" animBg="1"/>
      <p:bldP spid="184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9459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9460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9461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20 - А = 10</a:t>
            </a:r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67056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5334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  <p:grpSp>
        <p:nvGrpSpPr>
          <p:cNvPr id="19466" name="Group 10"/>
          <p:cNvGrpSpPr>
            <a:grpSpLocks/>
          </p:cNvGrpSpPr>
          <p:nvPr/>
        </p:nvGrpSpPr>
        <p:grpSpPr bwMode="auto">
          <a:xfrm>
            <a:off x="3124200" y="2819400"/>
            <a:ext cx="1325563" cy="1371600"/>
            <a:chOff x="1920" y="1584"/>
            <a:chExt cx="835" cy="864"/>
          </a:xfrm>
        </p:grpSpPr>
        <p:pic>
          <p:nvPicPr>
            <p:cNvPr id="19467" name="Picture 11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9468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10</a:t>
              </a:r>
            </a:p>
          </p:txBody>
        </p:sp>
      </p:grpSp>
      <p:grpSp>
        <p:nvGrpSpPr>
          <p:cNvPr id="19469" name="Group 13"/>
          <p:cNvGrpSpPr>
            <a:grpSpLocks/>
          </p:cNvGrpSpPr>
          <p:nvPr/>
        </p:nvGrpSpPr>
        <p:grpSpPr bwMode="auto">
          <a:xfrm>
            <a:off x="304800" y="2667000"/>
            <a:ext cx="1325563" cy="1371600"/>
            <a:chOff x="1920" y="1584"/>
            <a:chExt cx="835" cy="864"/>
          </a:xfrm>
        </p:grpSpPr>
        <p:pic>
          <p:nvPicPr>
            <p:cNvPr id="19470" name="Picture 14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9471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40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676400" y="2362200"/>
            <a:ext cx="1325563" cy="1371600"/>
            <a:chOff x="1920" y="1584"/>
            <a:chExt cx="835" cy="864"/>
          </a:xfrm>
        </p:grpSpPr>
        <p:pic>
          <p:nvPicPr>
            <p:cNvPr id="19473" name="Picture 17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9474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30</a:t>
              </a:r>
            </a:p>
          </p:txBody>
        </p:sp>
      </p:grpSp>
      <p:sp>
        <p:nvSpPr>
          <p:cNvPr id="19475" name="AutoShape 1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4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5"/>
                  </p:tgtEl>
                </p:cond>
              </p:nextCondLst>
            </p:seq>
          </p:childTnLst>
        </p:cTn>
      </p:par>
    </p:tnLst>
    <p:bldLst>
      <p:bldP spid="19464" grpId="0" animBg="1"/>
      <p:bldP spid="19465" grpId="0" animBg="1"/>
      <p:bldP spid="194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5363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5364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5365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 + 3 = 11</a:t>
            </a: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4648200" y="3048000"/>
            <a:ext cx="1325563" cy="1371600"/>
            <a:chOff x="1920" y="1584"/>
            <a:chExt cx="835" cy="864"/>
          </a:xfrm>
        </p:grpSpPr>
        <p:pic>
          <p:nvPicPr>
            <p:cNvPr id="15371" name="Picture 11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5372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8</a:t>
              </a:r>
            </a:p>
          </p:txBody>
        </p:sp>
      </p:grpSp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3733800" y="2286000"/>
            <a:ext cx="1325563" cy="1371600"/>
            <a:chOff x="1920" y="1584"/>
            <a:chExt cx="835" cy="864"/>
          </a:xfrm>
        </p:grpSpPr>
        <p:pic>
          <p:nvPicPr>
            <p:cNvPr id="15374" name="Picture 14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5375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14</a:t>
              </a:r>
            </a:p>
          </p:txBody>
        </p:sp>
      </p:grpSp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2514600" y="2819400"/>
            <a:ext cx="1325563" cy="1371600"/>
            <a:chOff x="1920" y="1584"/>
            <a:chExt cx="835" cy="864"/>
          </a:xfrm>
        </p:grpSpPr>
        <p:pic>
          <p:nvPicPr>
            <p:cNvPr id="15377" name="Picture 17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5378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7</a:t>
              </a:r>
            </a:p>
          </p:txBody>
        </p:sp>
      </p:grpSp>
      <p:sp>
        <p:nvSpPr>
          <p:cNvPr id="15379" name="AutoShape 19"/>
          <p:cNvSpPr>
            <a:spLocks noChangeArrowheads="1"/>
          </p:cNvSpPr>
          <p:nvPr/>
        </p:nvSpPr>
        <p:spPr bwMode="auto">
          <a:xfrm>
            <a:off x="67818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9"/>
                  </p:tgtEl>
                </p:cond>
              </p:nextCondLst>
            </p:seq>
          </p:childTnLst>
        </p:cTn>
      </p:par>
    </p:tnLst>
    <p:bldLst>
      <p:bldP spid="15368" grpId="0" animBg="1"/>
      <p:bldP spid="15369" grpId="0" animBg="1"/>
      <p:bldP spid="1537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7411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7412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7413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 - 7 = 6</a:t>
            </a:r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auto">
          <a:xfrm>
            <a:off x="67818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grpSp>
        <p:nvGrpSpPr>
          <p:cNvPr id="17418" name="Group 10"/>
          <p:cNvGrpSpPr>
            <a:grpSpLocks/>
          </p:cNvGrpSpPr>
          <p:nvPr/>
        </p:nvGrpSpPr>
        <p:grpSpPr bwMode="auto">
          <a:xfrm>
            <a:off x="6858000" y="2362200"/>
            <a:ext cx="1325563" cy="1371600"/>
            <a:chOff x="1920" y="1584"/>
            <a:chExt cx="835" cy="864"/>
          </a:xfrm>
        </p:grpSpPr>
        <p:pic>
          <p:nvPicPr>
            <p:cNvPr id="17419" name="Picture 11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7420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13</a:t>
              </a:r>
            </a:p>
          </p:txBody>
        </p:sp>
      </p:grpSp>
      <p:grpSp>
        <p:nvGrpSpPr>
          <p:cNvPr id="17421" name="Group 13"/>
          <p:cNvGrpSpPr>
            <a:grpSpLocks/>
          </p:cNvGrpSpPr>
          <p:nvPr/>
        </p:nvGrpSpPr>
        <p:grpSpPr bwMode="auto">
          <a:xfrm>
            <a:off x="5562600" y="2971800"/>
            <a:ext cx="1325563" cy="1371600"/>
            <a:chOff x="1920" y="1584"/>
            <a:chExt cx="835" cy="864"/>
          </a:xfrm>
        </p:grpSpPr>
        <p:pic>
          <p:nvPicPr>
            <p:cNvPr id="17422" name="Picture 14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7424" name="Group 16"/>
          <p:cNvGrpSpPr>
            <a:grpSpLocks/>
          </p:cNvGrpSpPr>
          <p:nvPr/>
        </p:nvGrpSpPr>
        <p:grpSpPr bwMode="auto">
          <a:xfrm>
            <a:off x="7467600" y="3810000"/>
            <a:ext cx="1325563" cy="1371600"/>
            <a:chOff x="1920" y="1584"/>
            <a:chExt cx="835" cy="864"/>
          </a:xfrm>
        </p:grpSpPr>
        <p:pic>
          <p:nvPicPr>
            <p:cNvPr id="17425" name="Picture 17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7426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14</a:t>
              </a:r>
            </a:p>
          </p:txBody>
        </p:sp>
      </p:grpSp>
      <p:sp>
        <p:nvSpPr>
          <p:cNvPr id="17427" name="AutoShape 1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4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4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4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7"/>
                  </p:tgtEl>
                </p:cond>
              </p:nextCondLst>
            </p:seq>
          </p:childTnLst>
        </p:cTn>
      </p:par>
    </p:tnLst>
    <p:bldLst>
      <p:bldP spid="17416" grpId="0" animBg="1"/>
      <p:bldP spid="17417" grpId="0" animBg="1"/>
      <p:bldP spid="174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2291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2292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2293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 + 6 = 11</a:t>
            </a: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533400" y="17526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  <p:grpSp>
        <p:nvGrpSpPr>
          <p:cNvPr id="12298" name="Group 10"/>
          <p:cNvGrpSpPr>
            <a:grpSpLocks/>
          </p:cNvGrpSpPr>
          <p:nvPr/>
        </p:nvGrpSpPr>
        <p:grpSpPr bwMode="auto">
          <a:xfrm>
            <a:off x="3048000" y="2514600"/>
            <a:ext cx="1325563" cy="1371600"/>
            <a:chOff x="1920" y="1584"/>
            <a:chExt cx="835" cy="864"/>
          </a:xfrm>
        </p:grpSpPr>
        <p:pic>
          <p:nvPicPr>
            <p:cNvPr id="12299" name="Picture 11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2300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12301" name="Group 13"/>
          <p:cNvGrpSpPr>
            <a:grpSpLocks/>
          </p:cNvGrpSpPr>
          <p:nvPr/>
        </p:nvGrpSpPr>
        <p:grpSpPr bwMode="auto">
          <a:xfrm>
            <a:off x="4419600" y="2514600"/>
            <a:ext cx="1325563" cy="1371600"/>
            <a:chOff x="1920" y="1584"/>
            <a:chExt cx="835" cy="864"/>
          </a:xfrm>
        </p:grpSpPr>
        <p:pic>
          <p:nvPicPr>
            <p:cNvPr id="12302" name="Picture 14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2303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17</a:t>
              </a:r>
            </a:p>
          </p:txBody>
        </p:sp>
      </p:grpSp>
      <p:grpSp>
        <p:nvGrpSpPr>
          <p:cNvPr id="12304" name="Group 16"/>
          <p:cNvGrpSpPr>
            <a:grpSpLocks/>
          </p:cNvGrpSpPr>
          <p:nvPr/>
        </p:nvGrpSpPr>
        <p:grpSpPr bwMode="auto">
          <a:xfrm>
            <a:off x="5867400" y="2590800"/>
            <a:ext cx="1325563" cy="1371600"/>
            <a:chOff x="1920" y="1584"/>
            <a:chExt cx="835" cy="864"/>
          </a:xfrm>
        </p:grpSpPr>
        <p:pic>
          <p:nvPicPr>
            <p:cNvPr id="12305" name="Picture 17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2306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12307" name="AutoShape 19"/>
          <p:cNvSpPr>
            <a:spLocks noChangeArrowheads="1"/>
          </p:cNvSpPr>
          <p:nvPr/>
        </p:nvSpPr>
        <p:spPr bwMode="auto">
          <a:xfrm>
            <a:off x="67818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3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3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7"/>
                  </p:tgtEl>
                </p:cond>
              </p:nextCondLst>
            </p:seq>
          </p:childTnLst>
        </p:cTn>
      </p:par>
    </p:tnLst>
    <p:bldLst>
      <p:bldP spid="12296" grpId="0" animBg="1"/>
      <p:bldP spid="12297" grpId="0" animBg="1"/>
      <p:bldP spid="1230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209800" cy="1335088"/>
          </a:xfrm>
          <a:prstGeom prst="rect">
            <a:avLst/>
          </a:prstGeom>
          <a:noFill/>
        </p:spPr>
      </p:pic>
      <p:pic>
        <p:nvPicPr>
          <p:cNvPr id="10243" name="Picture 3" descr="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600" y="4114800"/>
            <a:ext cx="1985963" cy="2171700"/>
          </a:xfrm>
          <a:prstGeom prst="rect">
            <a:avLst/>
          </a:prstGeom>
          <a:noFill/>
        </p:spPr>
      </p:pic>
      <p:pic>
        <p:nvPicPr>
          <p:cNvPr id="10244" name="Picture 4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2209800" cy="1335088"/>
          </a:xfrm>
          <a:prstGeom prst="rect">
            <a:avLst/>
          </a:prstGeom>
          <a:noFill/>
        </p:spPr>
      </p:pic>
      <p:pic>
        <p:nvPicPr>
          <p:cNvPr id="10245" name="Picture 5" descr="5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209800" cy="1335088"/>
          </a:xfrm>
          <a:prstGeom prst="rect">
            <a:avLst/>
          </a:prstGeom>
          <a:noFill/>
        </p:spPr>
      </p:pic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5486400" y="5410200"/>
            <a:ext cx="3657600" cy="1295400"/>
          </a:xfrm>
          <a:prstGeom prst="wave">
            <a:avLst>
              <a:gd name="adj1" fmla="val 13005"/>
              <a:gd name="adj2" fmla="val 0"/>
            </a:avLst>
          </a:prstGeom>
          <a:gradFill rotWithShape="1">
            <a:gsLst>
              <a:gs pos="0">
                <a:srgbClr val="33CCFF"/>
              </a:gs>
              <a:gs pos="50000">
                <a:schemeClr val="bg1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 rot="513871">
            <a:off x="6096000" y="5715000"/>
            <a:ext cx="21050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16 - Х = 8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67056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Уменьшаемое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533400" y="18288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Вычитаемое</a:t>
            </a:r>
          </a:p>
        </p:txBody>
      </p:sp>
      <p:grpSp>
        <p:nvGrpSpPr>
          <p:cNvPr id="10250" name="Group 10"/>
          <p:cNvGrpSpPr>
            <a:grpSpLocks/>
          </p:cNvGrpSpPr>
          <p:nvPr/>
        </p:nvGrpSpPr>
        <p:grpSpPr bwMode="auto">
          <a:xfrm>
            <a:off x="2514600" y="4114800"/>
            <a:ext cx="1325563" cy="1371600"/>
            <a:chOff x="1920" y="1584"/>
            <a:chExt cx="835" cy="864"/>
          </a:xfrm>
        </p:grpSpPr>
        <p:pic>
          <p:nvPicPr>
            <p:cNvPr id="10251" name="Picture 11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0252" name="Text Box 12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208" y="1824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8</a:t>
              </a:r>
            </a:p>
          </p:txBody>
        </p:sp>
      </p:grpSp>
      <p:grpSp>
        <p:nvGrpSpPr>
          <p:cNvPr id="10253" name="Group 13"/>
          <p:cNvGrpSpPr>
            <a:grpSpLocks/>
          </p:cNvGrpSpPr>
          <p:nvPr/>
        </p:nvGrpSpPr>
        <p:grpSpPr bwMode="auto">
          <a:xfrm>
            <a:off x="533400" y="2743200"/>
            <a:ext cx="1325563" cy="1371600"/>
            <a:chOff x="1920" y="1584"/>
            <a:chExt cx="835" cy="864"/>
          </a:xfrm>
        </p:grpSpPr>
        <p:pic>
          <p:nvPicPr>
            <p:cNvPr id="10254" name="Picture 14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2208" y="1855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bg1"/>
                  </a:solidFill>
                </a:rPr>
                <a:t>9</a:t>
              </a:r>
            </a:p>
          </p:txBody>
        </p:sp>
      </p:grpSp>
      <p:grpSp>
        <p:nvGrpSpPr>
          <p:cNvPr id="10256" name="Group 16"/>
          <p:cNvGrpSpPr>
            <a:grpSpLocks/>
          </p:cNvGrpSpPr>
          <p:nvPr/>
        </p:nvGrpSpPr>
        <p:grpSpPr bwMode="auto">
          <a:xfrm>
            <a:off x="1905000" y="2895600"/>
            <a:ext cx="1325563" cy="1371600"/>
            <a:chOff x="1920" y="1584"/>
            <a:chExt cx="835" cy="864"/>
          </a:xfrm>
        </p:grpSpPr>
        <p:pic>
          <p:nvPicPr>
            <p:cNvPr id="10257" name="Picture 17" descr="1c2807e7a9b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0" y="1584"/>
              <a:ext cx="835" cy="864"/>
            </a:xfrm>
            <a:prstGeom prst="rect">
              <a:avLst/>
            </a:prstGeom>
            <a:noFill/>
          </p:spPr>
        </p:pic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2208" y="1824"/>
              <a:ext cx="4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 b="1">
                  <a:solidFill>
                    <a:schemeClr val="bg1"/>
                  </a:solidFill>
                </a:rPr>
                <a:t>24</a:t>
              </a:r>
            </a:p>
          </p:txBody>
        </p:sp>
      </p:grpSp>
      <p:sp>
        <p:nvSpPr>
          <p:cNvPr id="10259" name="AutoShape 19"/>
          <p:cNvSpPr>
            <a:spLocks noChangeArrowheads="1"/>
          </p:cNvSpPr>
          <p:nvPr/>
        </p:nvSpPr>
        <p:spPr bwMode="auto">
          <a:xfrm>
            <a:off x="3733800" y="1676400"/>
            <a:ext cx="2133600" cy="533400"/>
          </a:xfrm>
          <a:prstGeom prst="flowChartPunchedTape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Слагаемое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2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9"/>
                  </p:tgtEl>
                </p:cond>
              </p:nextCondLst>
            </p:seq>
          </p:childTnLst>
        </p:cTn>
      </p:par>
    </p:tnLst>
    <p:bldLst>
      <p:bldP spid="10248" grpId="0" animBg="1"/>
      <p:bldP spid="10249" grpId="0" animBg="1"/>
      <p:bldP spid="10259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233</Words>
  <Application>Microsoft Office PowerPoint</Application>
  <PresentationFormat>Экран (4:3)</PresentationFormat>
  <Paragraphs>105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14</cp:revision>
  <cp:lastPrinted>1601-01-01T00:00:00Z</cp:lastPrinted>
  <dcterms:created xsi:type="dcterms:W3CDTF">1601-01-01T00:00:00Z</dcterms:created>
  <dcterms:modified xsi:type="dcterms:W3CDTF">2012-02-19T12:50:08Z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