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Современный  урок  с  учётом  требований ФГОС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school-box.ru/images/stories/statyi/kakim-dolgen-bit-sovremenniy-urok-v-shko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221088"/>
            <a:ext cx="3238500" cy="233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Требования  к  современному  уроку: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3251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Самостоятельная работа учащихся на всех этапах урока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Учитель-организатор, а не информатор</a:t>
            </a:r>
          </a:p>
          <a:p>
            <a:pPr>
              <a:buNone/>
            </a:pP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Обязательная рефлексия на уроке</a:t>
            </a:r>
          </a:p>
          <a:p>
            <a:pPr>
              <a:buNone/>
            </a:pPr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Высокая степень речевой активности учащегося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gornovosti.ru/static/images/archive/3082/takiye-podvigi-sovershal-moy-ded444445546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981075"/>
            <a:ext cx="6096000" cy="58769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066800"/>
          </a:xfrm>
        </p:spPr>
        <p:txBody>
          <a:bodyPr/>
          <a:lstStyle/>
          <a:p>
            <a:r>
              <a:rPr lang="ru-RU" dirty="0" smtClean="0"/>
              <a:t>Структурные элементы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808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Мобилизационный этап </a:t>
            </a:r>
            <a:r>
              <a:rPr lang="ru-RU" dirty="0" smtClean="0"/>
              <a:t>(включение ученика в активную интеллектуальную деятельность)</a:t>
            </a:r>
          </a:p>
          <a:p>
            <a:r>
              <a:rPr lang="ru-RU" b="1" dirty="0" err="1" smtClean="0"/>
              <a:t>Целеполагание</a:t>
            </a:r>
            <a:r>
              <a:rPr lang="ru-RU" dirty="0" smtClean="0"/>
              <a:t> (формулирование целей урока по схеме: вспомнить-узнать-научиться)</a:t>
            </a:r>
          </a:p>
          <a:p>
            <a:r>
              <a:rPr lang="ru-RU" b="1" dirty="0" smtClean="0"/>
              <a:t>Момент осознания недостаточности знаний </a:t>
            </a:r>
            <a:r>
              <a:rPr lang="ru-RU" i="1" dirty="0" smtClean="0"/>
              <a:t>(объяснение нового материала)</a:t>
            </a:r>
          </a:p>
          <a:p>
            <a:r>
              <a:rPr lang="ru-RU" b="1" dirty="0" smtClean="0"/>
              <a:t>Коммуникация</a:t>
            </a:r>
          </a:p>
          <a:p>
            <a:r>
              <a:rPr lang="ru-RU" b="1" dirty="0" smtClean="0"/>
              <a:t>Взаимопроверка и взаимоконтроль</a:t>
            </a:r>
          </a:p>
          <a:p>
            <a:r>
              <a:rPr lang="ru-RU" b="1" dirty="0" smtClean="0"/>
              <a:t>Рефлексия</a:t>
            </a:r>
            <a:endParaRPr lang="ru-RU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/>
          <a:lstStyle/>
          <a:p>
            <a:r>
              <a:rPr lang="ru-RU" dirty="0" smtClean="0"/>
              <a:t>Требования к заданиям на уроке: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325112"/>
          </a:xfrm>
        </p:spPr>
        <p:txBody>
          <a:bodyPr/>
          <a:lstStyle/>
          <a:p>
            <a:r>
              <a:rPr lang="ru-RU" dirty="0" smtClean="0"/>
              <a:t>1) Повышенный уровень сложности (проблемный, поисковый характер)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2) Задания должны предполагать необходимость комплексного применения знаний из нескольких разделов предмета (или разных предметов)</a:t>
            </a:r>
            <a:endParaRPr lang="ru-RU" dirty="0"/>
          </a:p>
        </p:txBody>
      </p:sp>
      <p:pic>
        <p:nvPicPr>
          <p:cNvPr id="23554" name="Picture 2" descr="http://profit-group.com.ua/brilliance/wp-content/uploads/2012/10/prodelkin_v_shkole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437112"/>
            <a:ext cx="2872793" cy="2200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764704"/>
            <a:ext cx="5328592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Требования к учителю: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Точно и чётко формулирует задания</a:t>
            </a:r>
          </a:p>
          <a:p>
            <a:r>
              <a:rPr lang="ru-RU" dirty="0" smtClean="0"/>
              <a:t>Не даёт новое знание в готовом виде</a:t>
            </a:r>
          </a:p>
          <a:p>
            <a:r>
              <a:rPr lang="ru-RU" dirty="0" smtClean="0"/>
              <a:t>Не повторяет задания два раза</a:t>
            </a:r>
          </a:p>
          <a:p>
            <a:r>
              <a:rPr lang="ru-RU" dirty="0" smtClean="0"/>
              <a:t>Не комментирует ответы  учеников и не исправляет их, предлагает это сделать  самим ученикам</a:t>
            </a:r>
          </a:p>
          <a:p>
            <a:r>
              <a:rPr lang="ru-RU" dirty="0" smtClean="0"/>
              <a:t>Не повторяет то, что сказали ученики</a:t>
            </a:r>
          </a:p>
          <a:p>
            <a:r>
              <a:rPr lang="ru-RU" dirty="0" smtClean="0"/>
              <a:t>Предугадывает затруднения учеников и меняет задание по ходу урока, если дети не смогли выполнить его с первого  раза</a:t>
            </a:r>
          </a:p>
          <a:p>
            <a:r>
              <a:rPr lang="ru-RU" dirty="0" smtClean="0"/>
              <a:t>Подбирает комплексное задание</a:t>
            </a:r>
          </a:p>
          <a:p>
            <a:endParaRPr lang="ru-RU" dirty="0"/>
          </a:p>
        </p:txBody>
      </p:sp>
      <p:pic>
        <p:nvPicPr>
          <p:cNvPr id="22530" name="Picture 2" descr="http://www.playcast.ru/uploads/2015/03/25/12819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2592288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Основные аспекты  современного  урока в рамках ФГОС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32511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 smtClean="0"/>
              <a:t>Субъективизация</a:t>
            </a:r>
            <a:r>
              <a:rPr lang="ru-RU" dirty="0" smtClean="0"/>
              <a:t>  образовательного процесса (</a:t>
            </a:r>
            <a:r>
              <a:rPr lang="ru-RU" dirty="0" err="1" smtClean="0"/>
              <a:t>ученик-равноправный</a:t>
            </a:r>
            <a:r>
              <a:rPr lang="ru-RU" dirty="0" smtClean="0"/>
              <a:t> участник образовательного процесса наряду с учителем)</a:t>
            </a:r>
          </a:p>
          <a:p>
            <a:r>
              <a:rPr lang="ru-RU" b="1" dirty="0" err="1" smtClean="0"/>
              <a:t>Метапредметность</a:t>
            </a:r>
            <a:r>
              <a:rPr lang="ru-RU" dirty="0" smtClean="0"/>
              <a:t> (формирование и развитие универсальных способностей учащихся)</a:t>
            </a:r>
          </a:p>
          <a:p>
            <a:r>
              <a:rPr lang="ru-RU" b="1" dirty="0" err="1" smtClean="0"/>
              <a:t>Деятельностный</a:t>
            </a:r>
            <a:r>
              <a:rPr lang="ru-RU" b="1" dirty="0" smtClean="0"/>
              <a:t>  подход </a:t>
            </a:r>
            <a:r>
              <a:rPr lang="ru-RU" dirty="0" smtClean="0"/>
              <a:t>(знания  не  преподносятся  ученику в готовом  виде, а добываются в ходе поисковой и исследовательской деятельности)</a:t>
            </a:r>
          </a:p>
          <a:p>
            <a:r>
              <a:rPr lang="ru-RU" b="1" dirty="0" err="1" smtClean="0"/>
              <a:t>Коммуникативность</a:t>
            </a:r>
            <a:r>
              <a:rPr lang="ru-RU" dirty="0" smtClean="0"/>
              <a:t> образовательного  процесса (взаимодействие учащихся на уроке, обмен  информацией)</a:t>
            </a:r>
          </a:p>
          <a:p>
            <a:r>
              <a:rPr lang="ru-RU" b="1" dirty="0" err="1" smtClean="0"/>
              <a:t>Рефлексивность</a:t>
            </a:r>
            <a:r>
              <a:rPr lang="ru-RU" dirty="0" smtClean="0"/>
              <a:t> (учащийся  ставится  в  ситуацию, когда  ему  необходимо проанализировать свою деятельность в ходе  урока)</a:t>
            </a:r>
          </a:p>
          <a:p>
            <a:r>
              <a:rPr lang="ru-RU" b="1" dirty="0" err="1" smtClean="0"/>
              <a:t>Импровизационность</a:t>
            </a:r>
            <a:r>
              <a:rPr lang="ru-RU" dirty="0" smtClean="0"/>
              <a:t> образовательного процесса (учитель должен быть готов к  изменению и коррекции хода  урока в процессе  его  проведения)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Современный  ученик – кто он?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24"/>
            <a:ext cx="8686800" cy="4325112"/>
          </a:xfrm>
        </p:spPr>
        <p:txBody>
          <a:bodyPr/>
          <a:lstStyle/>
          <a:p>
            <a:r>
              <a:rPr lang="ru-RU" dirty="0" smtClean="0"/>
              <a:t>Ученик – </a:t>
            </a:r>
            <a:r>
              <a:rPr lang="ru-RU" b="1" dirty="0" smtClean="0">
                <a:solidFill>
                  <a:srgbClr val="FF0000"/>
                </a:solidFill>
              </a:rPr>
              <a:t>субъект</a:t>
            </a:r>
            <a:r>
              <a:rPr lang="ru-RU" b="1" dirty="0" smtClean="0"/>
              <a:t>, </a:t>
            </a:r>
            <a:r>
              <a:rPr lang="ru-RU" dirty="0" smtClean="0"/>
              <a:t>т.е. хозяин своей деятельности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                                Сам </a:t>
            </a:r>
            <a:r>
              <a:rPr lang="ru-RU" b="1" dirty="0" smtClean="0"/>
              <a:t>ставит цели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                               Сам </a:t>
            </a:r>
            <a:r>
              <a:rPr lang="ru-RU" b="1" dirty="0" smtClean="0"/>
              <a:t>решает задачи урока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                               Сам </a:t>
            </a:r>
            <a:r>
              <a:rPr lang="ru-RU" b="1" dirty="0" smtClean="0"/>
              <a:t>делает выводы</a:t>
            </a:r>
            <a:endParaRPr lang="ru-RU" b="1" dirty="0"/>
          </a:p>
        </p:txBody>
      </p:sp>
      <p:pic>
        <p:nvPicPr>
          <p:cNvPr id="1026" name="Picture 2" descr="http://studlab.com/_nw/10/029137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429000"/>
            <a:ext cx="3384376" cy="22693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792088"/>
          </a:xfrm>
        </p:spPr>
        <p:txBody>
          <a:bodyPr/>
          <a:lstStyle/>
          <a:p>
            <a:pPr algn="ctr"/>
            <a:r>
              <a:rPr lang="ru-RU" b="1" dirty="0" smtClean="0"/>
              <a:t>Что  такое  обучение?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50405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Обучение - целенаправленное  </a:t>
            </a:r>
            <a:r>
              <a:rPr lang="ru-RU" b="1" dirty="0" smtClean="0">
                <a:solidFill>
                  <a:srgbClr val="FF0000"/>
                </a:solidFill>
              </a:rPr>
              <a:t>взаимодействие</a:t>
            </a:r>
            <a:r>
              <a:rPr lang="ru-RU" dirty="0" smtClean="0"/>
              <a:t> учителя и ученика в ходе образования.</a:t>
            </a:r>
            <a:endParaRPr lang="ru-RU" dirty="0" smtClean="0"/>
          </a:p>
          <a:p>
            <a:r>
              <a:rPr lang="ru-RU" dirty="0" smtClean="0"/>
              <a:t>Взаимодействие учителя и ученика может пройти только  через </a:t>
            </a:r>
            <a:r>
              <a:rPr lang="ru-RU" b="1" dirty="0" err="1" smtClean="0"/>
              <a:t>целеполагание</a:t>
            </a:r>
            <a:r>
              <a:rPr lang="ru-RU" b="1" dirty="0" smtClean="0"/>
              <a:t>. </a:t>
            </a:r>
          </a:p>
          <a:p>
            <a:endParaRPr lang="ru-RU" b="1" dirty="0" smtClean="0"/>
          </a:p>
          <a:p>
            <a:pPr>
              <a:buNone/>
            </a:pPr>
            <a:r>
              <a:rPr lang="ru-RU" sz="1800" i="1" dirty="0" smtClean="0"/>
              <a:t>    </a:t>
            </a:r>
            <a:r>
              <a:rPr lang="ru-RU" sz="1800" i="1" dirty="0" err="1" smtClean="0"/>
              <a:t>Целеполагание</a:t>
            </a:r>
            <a:r>
              <a:rPr lang="ru-RU" sz="1800" i="1" dirty="0" smtClean="0"/>
              <a:t> – самая важная часть конструирования урока, </a:t>
            </a:r>
            <a:r>
              <a:rPr lang="ru-RU" sz="1800" i="1" dirty="0" smtClean="0"/>
              <a:t>планируя </a:t>
            </a:r>
            <a:r>
              <a:rPr lang="ru-RU" sz="1800" i="1" dirty="0" smtClean="0"/>
              <a:t>урок, необходимо идти от цели, а не от содержания</a:t>
            </a:r>
            <a:r>
              <a:rPr lang="ru-RU" sz="1800" i="1" dirty="0" smtClean="0"/>
              <a:t>.</a:t>
            </a:r>
          </a:p>
          <a:p>
            <a:pPr>
              <a:buNone/>
            </a:pPr>
            <a:endParaRPr lang="ru-RU" sz="1800" i="1" dirty="0" smtClean="0"/>
          </a:p>
          <a:p>
            <a:r>
              <a:rPr lang="ru-RU" sz="1800" u="sng" dirty="0" smtClean="0"/>
              <a:t>Цели должны быть:</a:t>
            </a:r>
          </a:p>
          <a:p>
            <a:r>
              <a:rPr lang="ru-RU" sz="1800" b="1" dirty="0" smtClean="0"/>
              <a:t>Диагностируемые. </a:t>
            </a:r>
            <a:r>
              <a:rPr lang="ru-RU" sz="1800" dirty="0" err="1" smtClean="0"/>
              <a:t>Диагностичность</a:t>
            </a:r>
            <a:r>
              <a:rPr lang="ru-RU" sz="1800" dirty="0" smtClean="0"/>
              <a:t> целей обозначает, что имеются средства и возможности проверить, достигнута ли цель. Критерии измеримости бывают качественные и количественные.</a:t>
            </a:r>
          </a:p>
          <a:p>
            <a:r>
              <a:rPr lang="ru-RU" sz="1800" b="1" dirty="0" smtClean="0"/>
              <a:t>Конкретные.</a:t>
            </a:r>
          </a:p>
          <a:p>
            <a:r>
              <a:rPr lang="ru-RU" sz="1800" b="1" dirty="0" smtClean="0"/>
              <a:t>Понятные.</a:t>
            </a:r>
          </a:p>
          <a:p>
            <a:r>
              <a:rPr lang="ru-RU" sz="1800" b="1" dirty="0" smtClean="0"/>
              <a:t>Осознанные</a:t>
            </a:r>
            <a:r>
              <a:rPr lang="ru-RU" sz="1800" dirty="0" smtClean="0"/>
              <a:t>.</a:t>
            </a:r>
          </a:p>
          <a:p>
            <a:r>
              <a:rPr lang="ru-RU" sz="1800" b="1" dirty="0" smtClean="0"/>
              <a:t>Описывающие желаемый результат</a:t>
            </a:r>
            <a:r>
              <a:rPr lang="ru-RU" sz="1800" dirty="0" smtClean="0"/>
              <a:t>.</a:t>
            </a:r>
          </a:p>
          <a:p>
            <a:r>
              <a:rPr lang="ru-RU" sz="1800" b="1" dirty="0" smtClean="0"/>
              <a:t>Реальные.</a:t>
            </a:r>
          </a:p>
          <a:p>
            <a:r>
              <a:rPr lang="ru-RU" sz="1800" b="1" dirty="0" smtClean="0"/>
              <a:t>Побудительны</a:t>
            </a:r>
            <a:r>
              <a:rPr lang="ru-RU" sz="1800" dirty="0" smtClean="0"/>
              <a:t>е (побуждать к действию).</a:t>
            </a:r>
          </a:p>
          <a:p>
            <a:r>
              <a:rPr lang="ru-RU" sz="1800" b="1" dirty="0" smtClean="0"/>
              <a:t>Точные</a:t>
            </a:r>
            <a:r>
              <a:rPr lang="ru-RU" sz="1800" dirty="0" smtClean="0"/>
              <a:t>. Цель не должна иметь расплывчатые </a:t>
            </a:r>
            <a:endParaRPr lang="ru-RU" sz="1800" dirty="0" smtClean="0"/>
          </a:p>
          <a:p>
            <a:r>
              <a:rPr lang="ru-RU" sz="1800" dirty="0" smtClean="0"/>
              <a:t>формулировки</a:t>
            </a:r>
            <a:r>
              <a:rPr lang="ru-RU" sz="1800" dirty="0" smtClean="0"/>
              <a:t>. </a:t>
            </a:r>
            <a:r>
              <a:rPr lang="ru-RU" sz="1800" dirty="0" smtClean="0"/>
              <a:t> </a:t>
            </a:r>
            <a:endParaRPr lang="ru-RU" sz="1800" dirty="0" smtClean="0"/>
          </a:p>
          <a:p>
            <a:pPr>
              <a:buNone/>
            </a:pPr>
            <a:endParaRPr lang="ru-RU" sz="1800" b="1" i="1" dirty="0"/>
          </a:p>
        </p:txBody>
      </p:sp>
      <p:pic>
        <p:nvPicPr>
          <p:cNvPr id="16386" name="Picture 2" descr="http://www.digiteach.nl/assets/img/products/image_lef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509120"/>
            <a:ext cx="3476494" cy="2197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Приёмы </a:t>
            </a:r>
            <a:r>
              <a:rPr lang="ru-RU" sz="2800" b="1" dirty="0" err="1" smtClean="0"/>
              <a:t>целеполагания</a:t>
            </a:r>
            <a:r>
              <a:rPr lang="ru-RU" sz="2800" b="1" dirty="0" smtClean="0"/>
              <a:t> на уроках изучения нового </a:t>
            </a:r>
            <a:r>
              <a:rPr lang="ru-RU" sz="2800" b="1" dirty="0" smtClean="0"/>
              <a:t>материала: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325112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r>
              <a:rPr lang="ru-RU" dirty="0" smtClean="0"/>
              <a:t>«Тема-вопрос»</a:t>
            </a:r>
          </a:p>
          <a:p>
            <a:r>
              <a:rPr lang="ru-RU" dirty="0" smtClean="0"/>
              <a:t>«Работа над понятием»</a:t>
            </a:r>
          </a:p>
          <a:p>
            <a:r>
              <a:rPr lang="ru-RU" dirty="0" smtClean="0"/>
              <a:t>«Яркое пятно»</a:t>
            </a:r>
          </a:p>
          <a:p>
            <a:r>
              <a:rPr lang="ru-RU" dirty="0" smtClean="0"/>
              <a:t>«Исключение»</a:t>
            </a:r>
          </a:p>
          <a:p>
            <a:r>
              <a:rPr lang="ru-RU" dirty="0" smtClean="0"/>
              <a:t>«Домысливание»</a:t>
            </a:r>
          </a:p>
          <a:p>
            <a:r>
              <a:rPr lang="ru-RU" dirty="0" smtClean="0"/>
              <a:t>«Моделирование жизненных ситуаций»</a:t>
            </a:r>
          </a:p>
          <a:p>
            <a:r>
              <a:rPr lang="ru-RU" dirty="0" smtClean="0"/>
              <a:t>«Группировка»</a:t>
            </a:r>
          </a:p>
          <a:p>
            <a:r>
              <a:rPr lang="ru-RU" dirty="0" smtClean="0"/>
              <a:t>«Собери слово»</a:t>
            </a:r>
          </a:p>
          <a:p>
            <a:r>
              <a:rPr lang="ru-RU" dirty="0" smtClean="0"/>
              <a:t>«Проблемная ситуация»</a:t>
            </a:r>
          </a:p>
          <a:p>
            <a:r>
              <a:rPr lang="ru-RU" dirty="0" smtClean="0"/>
              <a:t>«Проблема предыдущего урока»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и формы обучения: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ru-RU" b="1" dirty="0" smtClean="0"/>
              <a:t>Метод активного обучения </a:t>
            </a:r>
            <a:r>
              <a:rPr lang="ru-RU" dirty="0" smtClean="0"/>
              <a:t>(деловые игры, ролевые игры)</a:t>
            </a:r>
          </a:p>
          <a:p>
            <a:r>
              <a:rPr lang="ru-RU" b="1" dirty="0" smtClean="0"/>
              <a:t>Метод проблемного обучения </a:t>
            </a:r>
            <a:r>
              <a:rPr lang="ru-RU" dirty="0" smtClean="0"/>
              <a:t>(беседа, проблемная лекция, проблемный семинар)</a:t>
            </a:r>
          </a:p>
          <a:p>
            <a:r>
              <a:rPr lang="ru-RU" b="1" dirty="0" smtClean="0"/>
              <a:t>Метод активации творческого мышления </a:t>
            </a:r>
            <a:r>
              <a:rPr lang="ru-RU" dirty="0" smtClean="0"/>
              <a:t>(мозговой штурм)</a:t>
            </a:r>
          </a:p>
          <a:p>
            <a:r>
              <a:rPr lang="ru-RU" b="1" dirty="0" smtClean="0"/>
              <a:t>Метод </a:t>
            </a:r>
            <a:r>
              <a:rPr lang="ru-RU" b="1" dirty="0" err="1" smtClean="0"/>
              <a:t>взаимообучения</a:t>
            </a:r>
            <a:r>
              <a:rPr lang="ru-RU" b="1" dirty="0" smtClean="0"/>
              <a:t> </a:t>
            </a:r>
            <a:r>
              <a:rPr lang="ru-RU" dirty="0" smtClean="0"/>
              <a:t>(коллективное, групповое и парное обучение)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/>
          <a:lstStyle/>
          <a:p>
            <a:r>
              <a:rPr lang="ru-RU" dirty="0" smtClean="0"/>
              <a:t>Рефлексия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25112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Текущая рефлексия </a:t>
            </a:r>
            <a:r>
              <a:rPr lang="ru-RU" dirty="0" smtClean="0"/>
              <a:t>(может осуществляться по  ходу  выполнения каждого задания урока)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Итоговая рефлексия </a:t>
            </a:r>
            <a:r>
              <a:rPr lang="ru-RU" dirty="0" smtClean="0"/>
              <a:t>(в конце урока)</a:t>
            </a:r>
            <a:endParaRPr lang="ru-RU" dirty="0"/>
          </a:p>
        </p:txBody>
      </p:sp>
      <p:pic>
        <p:nvPicPr>
          <p:cNvPr id="17410" name="Picture 2" descr="http://www.hayatimizegitim.com/wp-content/uploads/2015/01/calisip-iyi-bir-uyku-uyumak-calismaya-devam-etmekten-daha-yarar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005064"/>
            <a:ext cx="4336688" cy="2710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066800"/>
          </a:xfrm>
        </p:spPr>
        <p:txBody>
          <a:bodyPr/>
          <a:lstStyle/>
          <a:p>
            <a:r>
              <a:rPr lang="ru-RU" dirty="0" smtClean="0"/>
              <a:t>Способы рефлексии: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916832"/>
            <a:ext cx="4398640" cy="4525963"/>
          </a:xfrm>
          <a:solidFill>
            <a:schemeClr val="bg1">
              <a:lumMod val="95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Рефлексия «Классическая»</a:t>
            </a:r>
          </a:p>
          <a:p>
            <a:pPr>
              <a:buNone/>
            </a:pPr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dirty="0" smtClean="0"/>
              <a:t>Каковы ваши цели перед занятием и насколько их удалось реализовать?</a:t>
            </a:r>
          </a:p>
          <a:p>
            <a:r>
              <a:rPr lang="ru-RU" dirty="0" smtClean="0"/>
              <a:t>Перечислите трудности, с которыми вам пришлось столкнуться?</a:t>
            </a:r>
          </a:p>
          <a:p>
            <a:r>
              <a:rPr lang="ru-RU" dirty="0" smtClean="0"/>
              <a:t>Каким образом вы преодолевали эти  трудности?</a:t>
            </a:r>
          </a:p>
          <a:p>
            <a:r>
              <a:rPr lang="ru-RU" dirty="0" smtClean="0"/>
              <a:t>Чему вы научились?</a:t>
            </a:r>
          </a:p>
          <a:p>
            <a:r>
              <a:rPr lang="ru-RU" dirty="0" smtClean="0"/>
              <a:t>Что вам удалось больше всего при  изучении темы?</a:t>
            </a:r>
          </a:p>
          <a:p>
            <a:r>
              <a:rPr lang="ru-RU" dirty="0" smtClean="0"/>
              <a:t>Что не получилось и почему?</a:t>
            </a:r>
          </a:p>
          <a:p>
            <a:r>
              <a:rPr lang="ru-RU" dirty="0" smtClean="0"/>
              <a:t>Опишите динамику ваших чувств и настроения при  изучении темы?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916832"/>
            <a:ext cx="4038600" cy="45259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        Рефлексия «Трактат»</a:t>
            </a:r>
          </a:p>
          <a:p>
            <a:pPr>
              <a:buNone/>
            </a:pPr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dirty="0" smtClean="0"/>
              <a:t>Представьте, что у вас есть возможность написать  трактат будущим  школьникам. В нём вы опишите ваши основные достижения и результаты. Дайте наставления, советы, попытайтесь определить способы и виды деятельности, благодаря которым  вам и удалось  решить  проблемы и достигнуть результаты. Какое из заданий застигло  вас  врасплох? Почему? Как  избежать  ваших </a:t>
            </a:r>
            <a:r>
              <a:rPr lang="ru-RU" dirty="0" err="1" smtClean="0"/>
              <a:t>ошибок?Какие</a:t>
            </a:r>
            <a:r>
              <a:rPr lang="ru-RU" dirty="0" smtClean="0"/>
              <a:t> рекомендации  вы бы  дали  по  добыче  знаний в будущем?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Способы рефлексии: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«Бортовой журнал»</a:t>
            </a:r>
          </a:p>
          <a:p>
            <a:r>
              <a:rPr lang="ru-RU" dirty="0" smtClean="0"/>
              <a:t>«Эссе»</a:t>
            </a:r>
          </a:p>
          <a:p>
            <a:r>
              <a:rPr lang="ru-RU" dirty="0" smtClean="0"/>
              <a:t>«Маятник настроения»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Цветик-семицветик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Синквейн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«Варианты </a:t>
            </a:r>
            <a:r>
              <a:rPr lang="ru-RU" dirty="0" err="1" smtClean="0"/>
              <a:t>портфолио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«Письменные интервью»</a:t>
            </a:r>
            <a:endParaRPr lang="ru-RU" dirty="0"/>
          </a:p>
        </p:txBody>
      </p:sp>
      <p:pic>
        <p:nvPicPr>
          <p:cNvPr id="20482" name="Picture 2" descr="http://vm.ru/photo/vecherka/2013/12/doc6d26tbmpbaeyuom9g97_800_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492896"/>
            <a:ext cx="3622359" cy="2413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71</TotalTime>
  <Words>597</Words>
  <Application>Microsoft Office PowerPoint</Application>
  <PresentationFormat>Экран (4:3)</PresentationFormat>
  <Paragraphs>97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Городская</vt:lpstr>
      <vt:lpstr>Современный  урок  с  учётом  требований ФГОС</vt:lpstr>
      <vt:lpstr>Основные аспекты  современного  урока в рамках ФГОС</vt:lpstr>
      <vt:lpstr>Современный  ученик – кто он?</vt:lpstr>
      <vt:lpstr>Что  такое  обучение?</vt:lpstr>
      <vt:lpstr>Приёмы целеполагания на уроках изучения нового материала:</vt:lpstr>
      <vt:lpstr>Методы и формы обучения:</vt:lpstr>
      <vt:lpstr>Рефлексия урока</vt:lpstr>
      <vt:lpstr>Способы рефлексии:</vt:lpstr>
      <vt:lpstr>Способы рефлексии:</vt:lpstr>
      <vt:lpstr>Требования  к  современному  уроку:</vt:lpstr>
      <vt:lpstr>Структурные элементы урока:</vt:lpstr>
      <vt:lpstr>Требования к заданиям на уроке:</vt:lpstr>
      <vt:lpstr>Требования к учителю: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Современный  урок  с  учётом  требований ФГОС</dc:title>
  <dc:creator>Владимир Решетников</dc:creator>
  <cp:lastModifiedBy>Владимир Решетников</cp:lastModifiedBy>
  <cp:revision>9</cp:revision>
  <dcterms:created xsi:type="dcterms:W3CDTF">2015-08-27T16:17:16Z</dcterms:created>
  <dcterms:modified xsi:type="dcterms:W3CDTF">2015-08-27T17:45:48Z</dcterms:modified>
</cp:coreProperties>
</file>