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DB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8C54E-E714-4360-9132-87C02A73139A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DE158-E175-4569-9E1C-07D1BCAFF1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987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06.10.2013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305800" cy="4896544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C000"/>
                </a:solidFill>
              </a:rPr>
              <a:t>Современные </a:t>
            </a:r>
            <a:br>
              <a:rPr lang="ru-RU" sz="7200" dirty="0" smtClean="0">
                <a:solidFill>
                  <a:srgbClr val="FFC000"/>
                </a:solidFill>
              </a:rPr>
            </a:br>
            <a:r>
              <a:rPr lang="ru-RU" sz="7200" dirty="0" smtClean="0">
                <a:solidFill>
                  <a:srgbClr val="FFC000"/>
                </a:solidFill>
              </a:rPr>
              <a:t>методы </a:t>
            </a:r>
            <a:br>
              <a:rPr lang="ru-RU" sz="7200" dirty="0" smtClean="0">
                <a:solidFill>
                  <a:srgbClr val="FFC000"/>
                </a:solidFill>
              </a:rPr>
            </a:br>
            <a:r>
              <a:rPr lang="ru-RU" sz="7200" dirty="0" smtClean="0">
                <a:solidFill>
                  <a:srgbClr val="FFC000"/>
                </a:solidFill>
              </a:rPr>
              <a:t>географических исследований</a:t>
            </a:r>
            <a:endParaRPr lang="ru-RU" sz="7200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60" y="5661248"/>
            <a:ext cx="2890664" cy="72008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Составитель учитель географии </a:t>
            </a:r>
          </a:p>
          <a:p>
            <a:r>
              <a:rPr lang="ru-RU" dirty="0" smtClean="0"/>
              <a:t>МБОУ СОШ №23 г. Смоленска 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Новикова Юлия Андреевна</a:t>
            </a:r>
            <a:endParaRPr lang="ru-RU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85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836712"/>
            <a:ext cx="8305800" cy="5400600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rgbClr val="FF0000"/>
                </a:solidFill>
              </a:rPr>
              <a:t>1.Экономическая и социальная география мира 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C000"/>
                </a:solidFill>
              </a:rPr>
              <a:t>– это </a:t>
            </a:r>
            <a:r>
              <a:rPr lang="ru-RU" sz="2400" dirty="0">
                <a:solidFill>
                  <a:srgbClr val="FFC000"/>
                </a:solidFill>
              </a:rPr>
              <a:t>общественная географическая наука. Она изучает развитие и размещение населения и хозяйства в мире в целом, в отдельных регионах и странах. Затрагивая вопросы международных отношений, глобальных проблем человечества и взаимодействия общества и природы, социально-экономическая география позволяет лучше понять современный этап мирового развития.</a:t>
            </a:r>
            <a:br>
              <a:rPr lang="ru-RU" sz="2400" dirty="0">
                <a:solidFill>
                  <a:srgbClr val="FFC000"/>
                </a:solidFill>
              </a:rPr>
            </a:br>
            <a:r>
              <a:rPr lang="ru-RU" sz="2400" dirty="0" smtClean="0">
                <a:solidFill>
                  <a:srgbClr val="FFC000"/>
                </a:solidFill>
              </a:rPr>
              <a:t>	Предметом </a:t>
            </a:r>
            <a:r>
              <a:rPr lang="ru-RU" sz="2400" dirty="0">
                <a:solidFill>
                  <a:srgbClr val="FFC000"/>
                </a:solidFill>
              </a:rPr>
              <a:t>изучения социально-экономической географии (СЭГ) являются процессы формирования, функционирования и развития территориальных социально-экономических систем, а также способы управления ими.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005064"/>
            <a:ext cx="8291264" cy="252028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49029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626469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Территориальные </a:t>
            </a:r>
            <a:r>
              <a:rPr lang="ru-RU" sz="2800" dirty="0">
                <a:solidFill>
                  <a:srgbClr val="FFFF00"/>
                </a:solidFill>
              </a:rPr>
              <a:t>системы разделяются по следующим признакам</a:t>
            </a:r>
            <a:r>
              <a:rPr lang="ru-RU" sz="2800" dirty="0" smtClean="0">
                <a:solidFill>
                  <a:srgbClr val="FFFF00"/>
                </a:solidFill>
              </a:rPr>
              <a:t>.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  </a:t>
            </a:r>
            <a:r>
              <a:rPr lang="ru-RU" sz="2000" dirty="0" smtClean="0">
                <a:solidFill>
                  <a:srgbClr val="FFFF00"/>
                </a:solidFill>
              </a:rPr>
              <a:t>1.  </a:t>
            </a:r>
            <a:r>
              <a:rPr lang="ru-RU" sz="2000" dirty="0" smtClean="0"/>
              <a:t>   </a:t>
            </a:r>
            <a:r>
              <a:rPr lang="ru-RU" sz="2000" b="1" dirty="0">
                <a:solidFill>
                  <a:srgbClr val="FFFF00"/>
                </a:solidFill>
              </a:rPr>
              <a:t>По составу: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–       производственно-территориальные системы (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пром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.-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ть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транспорт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);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–       </a:t>
            </a:r>
            <a:r>
              <a:rPr lang="ru-RU" sz="2000" dirty="0" smtClean="0">
                <a:solidFill>
                  <a:srgbClr val="FFFF00"/>
                </a:solidFill>
              </a:rPr>
              <a:t>не производственно-территориальные </a:t>
            </a:r>
            <a:r>
              <a:rPr lang="ru-RU" sz="2000" dirty="0">
                <a:solidFill>
                  <a:srgbClr val="FFFF00"/>
                </a:solidFill>
              </a:rPr>
              <a:t>системы (торговля, финансовая </a:t>
            </a:r>
            <a:r>
              <a:rPr lang="ru-RU" sz="2000" dirty="0" smtClean="0">
                <a:solidFill>
                  <a:srgbClr val="FFFF00"/>
                </a:solidFill>
              </a:rPr>
              <a:t>сфера);</a:t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–       системы населения и расселения (этнические, демографические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–       социально-территориальные системы (культурные, потребительские </a:t>
            </a:r>
            <a:r>
              <a:rPr lang="ru-RU" sz="2000" dirty="0" smtClean="0">
                <a:solidFill>
                  <a:srgbClr val="FFFF00"/>
                </a:solidFill>
              </a:rPr>
              <a:t>)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–       политико-территориальные системы (межгосударственные, внутригосударственные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);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/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–       природно-ресурсные системы (природное богатство</a:t>
            </a:r>
            <a:r>
              <a:rPr lang="ru-RU" sz="2000" dirty="0" smtClean="0">
                <a:solidFill>
                  <a:srgbClr val="FFFF00"/>
                </a:solidFill>
              </a:rPr>
              <a:t>);</a:t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–       территориально-рекреационные системы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0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3972517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2.       По размерам</a:t>
            </a:r>
            <a:r>
              <a:rPr lang="ru-RU" sz="2800" dirty="0" smtClean="0">
                <a:solidFill>
                  <a:srgbClr val="FF0000"/>
                </a:solidFill>
              </a:rPr>
              <a:t>: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–      </a:t>
            </a:r>
            <a:r>
              <a:rPr lang="ru-RU" sz="2800" dirty="0"/>
              <a:t> </a:t>
            </a:r>
            <a:r>
              <a:rPr lang="ru-RU" sz="2800" dirty="0" err="1"/>
              <a:t>мегасистема</a:t>
            </a:r>
            <a:r>
              <a:rPr lang="ru-RU" sz="2800" dirty="0"/>
              <a:t> </a:t>
            </a:r>
            <a:r>
              <a:rPr lang="ru-RU" sz="2000" dirty="0"/>
              <a:t>(территория земного шара</a:t>
            </a:r>
            <a:r>
              <a:rPr lang="ru-RU" sz="2000" dirty="0" smtClean="0"/>
              <a:t>);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–       </a:t>
            </a:r>
            <a:r>
              <a:rPr lang="ru-RU" sz="2800" dirty="0"/>
              <a:t>макросистемы </a:t>
            </a:r>
            <a:r>
              <a:rPr lang="ru-RU" sz="2000" dirty="0"/>
              <a:t>(территории материков и отдельных частей материков</a:t>
            </a:r>
            <a:r>
              <a:rPr lang="ru-RU" sz="2000" dirty="0" smtClean="0"/>
              <a:t>);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–       </a:t>
            </a:r>
            <a:r>
              <a:rPr lang="ru-RU" sz="2800" dirty="0" err="1"/>
              <a:t>мезосистемы</a:t>
            </a:r>
            <a:r>
              <a:rPr lang="ru-RU" sz="2800" dirty="0"/>
              <a:t> </a:t>
            </a:r>
            <a:r>
              <a:rPr lang="ru-RU" sz="2000" dirty="0"/>
              <a:t>(территории отдельных стран и части стран</a:t>
            </a:r>
            <a:r>
              <a:rPr lang="ru-RU" sz="2000" dirty="0" smtClean="0"/>
              <a:t>);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–       </a:t>
            </a:r>
            <a:r>
              <a:rPr lang="ru-RU" sz="2800" dirty="0"/>
              <a:t>микросистемы</a:t>
            </a:r>
            <a:r>
              <a:rPr lang="ru-RU" sz="2000" dirty="0"/>
              <a:t> (территории отдельных городов и районов).</a:t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9756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EDEF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EDEF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20689"/>
            <a:ext cx="8050088" cy="5832648"/>
          </a:xfrm>
        </p:spPr>
        <p:txBody>
          <a:bodyPr>
            <a:normAutofit/>
          </a:bodyPr>
          <a:lstStyle/>
          <a:p>
            <a:pPr algn="r"/>
            <a:r>
              <a:rPr lang="ru-RU" sz="2000" dirty="0">
                <a:solidFill>
                  <a:schemeClr val="tx1"/>
                </a:solidFill>
              </a:rPr>
              <a:t>Впервые </a:t>
            </a:r>
            <a:r>
              <a:rPr lang="ru-RU" sz="2000" dirty="0" smtClean="0">
                <a:solidFill>
                  <a:schemeClr val="tx1"/>
                </a:solidFill>
              </a:rPr>
              <a:t>термин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«</a:t>
            </a:r>
            <a:r>
              <a:rPr lang="ru-RU" sz="2000" dirty="0">
                <a:solidFill>
                  <a:schemeClr val="tx1"/>
                </a:solidFill>
              </a:rPr>
              <a:t>экономическая география</a:t>
            </a:r>
            <a:r>
              <a:rPr lang="ru-RU" sz="2000" dirty="0" smtClean="0">
                <a:solidFill>
                  <a:schemeClr val="tx1"/>
                </a:solidFill>
              </a:rPr>
              <a:t>»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появился </a:t>
            </a:r>
            <a:r>
              <a:rPr lang="ru-RU" sz="2000" dirty="0">
                <a:solidFill>
                  <a:schemeClr val="tx1"/>
                </a:solidFill>
              </a:rPr>
              <a:t>в 1760 г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В научный оборот </a:t>
            </a:r>
            <a:r>
              <a:rPr lang="ru-RU" sz="2000" dirty="0" smtClean="0">
                <a:solidFill>
                  <a:schemeClr val="tx1"/>
                </a:solidFill>
              </a:rPr>
              <a:t>этот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термин </a:t>
            </a:r>
            <a:r>
              <a:rPr lang="ru-RU" sz="2000" dirty="0">
                <a:solidFill>
                  <a:schemeClr val="tx1"/>
                </a:solidFill>
              </a:rPr>
              <a:t>ввел М.В. Ломоносов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Он </a:t>
            </a:r>
            <a:r>
              <a:rPr lang="ru-RU" sz="2000" dirty="0">
                <a:solidFill>
                  <a:schemeClr val="tx1"/>
                </a:solidFill>
              </a:rPr>
              <a:t>разработал </a:t>
            </a:r>
            <a:r>
              <a:rPr lang="ru-RU" sz="2000" dirty="0" smtClean="0">
                <a:solidFill>
                  <a:schemeClr val="tx1"/>
                </a:solidFill>
              </a:rPr>
              <a:t>систему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географических наук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1026" name="Picture 2" descr="C:\Users\паша\Desktop\Lomonosov_portr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4287838" cy="565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69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08912" cy="5976665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 </a:t>
            </a:r>
            <a:r>
              <a:rPr lang="ru-RU" sz="2400" dirty="0">
                <a:solidFill>
                  <a:srgbClr val="FF0000"/>
                </a:solidFill>
              </a:rPr>
              <a:t>настоящее время в состав дисциплин, изучаемых 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СЭГ (социально-экономическая </a:t>
            </a:r>
            <a:r>
              <a:rPr lang="ru-RU" sz="2400" dirty="0">
                <a:solidFill>
                  <a:srgbClr val="FF0000"/>
                </a:solidFill>
              </a:rPr>
              <a:t>география), 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входят: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–       социальная география;</a:t>
            </a:r>
            <a:br>
              <a:rPr lang="ru-RU" sz="2400" dirty="0"/>
            </a:br>
            <a:r>
              <a:rPr lang="ru-RU" sz="2400" dirty="0">
                <a:solidFill>
                  <a:schemeClr val="tx1">
                    <a:lumMod val="95000"/>
                  </a:schemeClr>
                </a:solidFill>
              </a:rPr>
              <a:t>– </a:t>
            </a:r>
            <a:r>
              <a:rPr lang="ru-RU" sz="2400" dirty="0"/>
              <a:t>      </a:t>
            </a:r>
            <a:r>
              <a:rPr lang="ru-RU" sz="2400" dirty="0">
                <a:solidFill>
                  <a:schemeClr val="tx1">
                    <a:lumMod val="95000"/>
                  </a:schemeClr>
                </a:solidFill>
              </a:rPr>
              <a:t>география населения;</a:t>
            </a:r>
            <a:br>
              <a:rPr lang="ru-RU" sz="2400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2400" dirty="0"/>
              <a:t>–       экономическая география;</a:t>
            </a:r>
            <a:br>
              <a:rPr lang="ru-RU" sz="2400" dirty="0"/>
            </a:br>
            <a:r>
              <a:rPr lang="ru-RU" sz="2400" dirty="0">
                <a:solidFill>
                  <a:schemeClr val="tx1">
                    <a:lumMod val="95000"/>
                  </a:schemeClr>
                </a:solidFill>
              </a:rPr>
              <a:t>–       география промышленности;</a:t>
            </a:r>
            <a:br>
              <a:rPr lang="ru-RU" sz="2400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2400" dirty="0"/>
              <a:t>–       география транспорта;</a:t>
            </a:r>
            <a:br>
              <a:rPr lang="ru-RU" sz="2400" dirty="0"/>
            </a:br>
            <a:r>
              <a:rPr lang="ru-RU" sz="2400" dirty="0">
                <a:solidFill>
                  <a:schemeClr val="tx1">
                    <a:lumMod val="95000"/>
                  </a:schemeClr>
                </a:solidFill>
              </a:rPr>
              <a:t>–       география сельского хозяйства;</a:t>
            </a:r>
            <a:br>
              <a:rPr lang="ru-RU" sz="2400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2400" dirty="0"/>
              <a:t>–       география внешних экономических связей;</a:t>
            </a:r>
            <a:br>
              <a:rPr lang="ru-RU" sz="2400" dirty="0"/>
            </a:br>
            <a:r>
              <a:rPr lang="ru-RU" sz="2400" dirty="0">
                <a:solidFill>
                  <a:schemeClr val="tx1">
                    <a:lumMod val="95000"/>
                  </a:schemeClr>
                </a:solidFill>
              </a:rPr>
              <a:t>–       геоэкология.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51785985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7"/>
            <a:ext cx="8050088" cy="612068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3BDB25"/>
                </a:solidFill>
              </a:rPr>
              <a:t>При изучении СЭГ используют следующие научные методы:</a:t>
            </a:r>
            <a:br>
              <a:rPr lang="ru-RU" sz="1800" dirty="0">
                <a:solidFill>
                  <a:srgbClr val="3BDB25"/>
                </a:solidFill>
              </a:rPr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1.       </a:t>
            </a:r>
            <a:r>
              <a:rPr lang="ru-RU" sz="1800" dirty="0">
                <a:solidFill>
                  <a:srgbClr val="3BDB25"/>
                </a:solidFill>
              </a:rPr>
              <a:t>Программно-целевой метод. </a:t>
            </a: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Включает сбор фактических данных, оценку свойств территориальной системы, установление закономерностей, прогноз развития и изменения территориальной системы.</a:t>
            </a:r>
            <a:br>
              <a:rPr lang="ru-RU" sz="1800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2.       </a:t>
            </a:r>
            <a:r>
              <a:rPr lang="ru-RU" sz="1800" dirty="0">
                <a:solidFill>
                  <a:srgbClr val="3BDB25"/>
                </a:solidFill>
              </a:rPr>
              <a:t>Метод системного анализа. </a:t>
            </a: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Включает изучение внутренних и внешних связей территориальной системы и всестороннее изучение всей территориальной системы.</a:t>
            </a:r>
            <a:br>
              <a:rPr lang="ru-RU" sz="1800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3.       </a:t>
            </a:r>
            <a:r>
              <a:rPr lang="ru-RU" sz="1800" dirty="0">
                <a:solidFill>
                  <a:srgbClr val="3BDB25"/>
                </a:solidFill>
              </a:rPr>
              <a:t>Статистический метод. </a:t>
            </a: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Включает обработку и анализ большого массива количественной информации.</a:t>
            </a:r>
            <a:br>
              <a:rPr lang="ru-RU" sz="1800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4.       </a:t>
            </a:r>
            <a:r>
              <a:rPr lang="ru-RU" sz="1800" dirty="0">
                <a:solidFill>
                  <a:srgbClr val="3BDB25"/>
                </a:solidFill>
              </a:rPr>
              <a:t>Картографический метод. </a:t>
            </a: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Необходим для изучения размещения хозяйства и населения в разрезе стран и отдельных регионов.</a:t>
            </a:r>
            <a:br>
              <a:rPr lang="ru-RU" sz="1800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5.       </a:t>
            </a:r>
            <a:r>
              <a:rPr lang="ru-RU" sz="1800" dirty="0">
                <a:solidFill>
                  <a:srgbClr val="3BDB25"/>
                </a:solidFill>
              </a:rPr>
              <a:t>Экономико-математическое моделирование. </a:t>
            </a: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Предполагает расчет вариантов поведения систем при различных условиях функционирования и выбор оптимального варианта.</a:t>
            </a:r>
            <a:br>
              <a:rPr lang="ru-RU" sz="1800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6.       </a:t>
            </a:r>
            <a:r>
              <a:rPr lang="ru-RU" sz="1800" dirty="0">
                <a:solidFill>
                  <a:srgbClr val="3BDB25"/>
                </a:solidFill>
              </a:rPr>
              <a:t>Сравнительно-географический метод</a:t>
            </a:r>
            <a:r>
              <a:rPr lang="ru-RU" sz="1800" dirty="0"/>
              <a:t>. </a:t>
            </a: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Предполагает сравнение различных территориальных систем по различным признакам.</a:t>
            </a:r>
            <a:br>
              <a:rPr lang="ru-RU" sz="1800" dirty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7.       </a:t>
            </a:r>
            <a:r>
              <a:rPr lang="ru-RU" sz="1800" dirty="0">
                <a:solidFill>
                  <a:srgbClr val="3BDB25"/>
                </a:solidFill>
              </a:rPr>
              <a:t>Исторический метод. </a:t>
            </a:r>
            <a:r>
              <a:rPr lang="ru-RU" sz="1800" dirty="0">
                <a:solidFill>
                  <a:schemeClr val="tx1">
                    <a:lumMod val="95000"/>
                  </a:schemeClr>
                </a:solidFill>
              </a:rPr>
              <a:t>С помощью сравнения общего и особенного в исторических явлениях выявляет основные тенденции развития.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59935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568952" cy="5544616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В </a:t>
            </a:r>
            <a:r>
              <a:rPr lang="ru-RU" sz="3600" b="1" dirty="0">
                <a:solidFill>
                  <a:srgbClr val="FF0000"/>
                </a:solidFill>
              </a:rPr>
              <a:t>задачи</a:t>
            </a:r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3600" dirty="0">
                <a:solidFill>
                  <a:schemeClr val="tx1"/>
                </a:solidFill>
              </a:rPr>
              <a:t>СЭГ входит поиск путей совершенствования территориальной организации общества, организация наиболее рационального размещения производства, обоснование перспектив повышения эффективности развития отдельных регионов и страны в целом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669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6633"/>
            <a:ext cx="7315200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Домашнее задание :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400" i="1" dirty="0" smtClean="0">
                <a:solidFill>
                  <a:srgbClr val="FFC000"/>
                </a:solidFill>
              </a:rPr>
              <a:t>Записи в тетради!!!</a:t>
            </a:r>
            <a:br>
              <a:rPr lang="ru-RU" sz="4400" i="1" dirty="0" smtClean="0">
                <a:solidFill>
                  <a:srgbClr val="FFC000"/>
                </a:solidFill>
              </a:rPr>
            </a:br>
            <a:endParaRPr lang="ru-RU" sz="4400" i="1" dirty="0">
              <a:solidFill>
                <a:srgbClr val="FFC000"/>
              </a:solidFill>
            </a:endParaRPr>
          </a:p>
        </p:txBody>
      </p:sp>
      <p:pic>
        <p:nvPicPr>
          <p:cNvPr id="2050" name="Picture 2" descr="C:\Users\паша\Desktop\101383817_large_77708580_3330929_7270_1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1844824"/>
            <a:ext cx="8566472" cy="467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701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90</TotalTime>
  <Words>81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Перспектива</vt:lpstr>
      <vt:lpstr>Современные  методы  географических исследований</vt:lpstr>
      <vt:lpstr>1.Экономическая и социальная география мира  – это общественная географическая наука. Она изучает развитие и размещение населения и хозяйства в мире в целом, в отдельных регионах и странах. Затрагивая вопросы международных отношений, глобальных проблем человечества и взаимодействия общества и природы, социально-экономическая география позволяет лучше понять современный этап мирового развития.  Предметом изучения социально-экономической географии (СЭГ) являются процессы формирования, функционирования и развития территориальных социально-экономических систем, а также способы управления ими.</vt:lpstr>
      <vt:lpstr>Территориальные системы разделяются по следующим признакам.    1.     По составу: –       производственно-территориальные системы (пром.-ть, транспорт );  –       не производственно-территориальные системы (торговля, финансовая сфера);  –       системы населения и расселения (этнические, демографические )  –       социально-территориальные системы (культурные, потребительские )  –       политико-территориальные системы (межгосударственные, внутригосударственные);  –       природно-ресурсные системы (природное богатство);  –       территориально-рекреационные системы. </vt:lpstr>
      <vt:lpstr>2.       По размерам:  –       мегасистема (территория земного шара);  –       макросистемы (территории материков и отдельных частей материков);  –       мезосистемы (территории отдельных стран и части стран);  –       микросистемы (территории отдельных городов и районов). </vt:lpstr>
      <vt:lpstr>Впервые термин   «экономическая география»   появился в 1760 г.   В научный оборот этот   термин ввел М.В. Ломоносов.   Он разработал систему   географических наук    . </vt:lpstr>
      <vt:lpstr>В настоящее время в состав дисциплин, изучаемых  СЭГ (социально-экономическая география),  входят:   –       социальная география; –       география населения; –       экономическая география; –       география промышленности; –       география транспорта; –       география сельского хозяйства; –       география внешних экономических связей; –       геоэкология.   </vt:lpstr>
      <vt:lpstr>При изучении СЭГ используют следующие научные методы:  1.       Программно-целевой метод. Включает сбор фактических данных, оценку свойств территориальной системы, установление закономерностей, прогноз развития и изменения территориальной системы. 2.       Метод системного анализа. Включает изучение внутренних и внешних связей территориальной системы и всестороннее изучение всей территориальной системы. 3.       Статистический метод. Включает обработку и анализ большого массива количественной информации. 4.       Картографический метод. Необходим для изучения размещения хозяйства и населения в разрезе стран и отдельных регионов. 5.       Экономико-математическое моделирование. Предполагает расчет вариантов поведения систем при различных условиях функционирования и выбор оптимального варианта. 6.       Сравнительно-географический метод. Предполагает сравнение различных территориальных систем по различным признакам. 7.       Исторический метод. С помощью сравнения общего и особенного в исторических явлениях выявляет основные тенденции развития. </vt:lpstr>
      <vt:lpstr>В задачи СЭГ входит поиск путей совершенствования территориальной организации общества, организация наиболее рационального размещения производства, обоснование перспектив повышения эффективности развития отдельных регионов и страны в целом. </vt:lpstr>
      <vt:lpstr>Домашнее задание :  Записи в тетради!!!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 методы  географических исследований</dc:title>
  <dc:creator>паша</dc:creator>
  <cp:lastModifiedBy>паша</cp:lastModifiedBy>
  <cp:revision>9</cp:revision>
  <dcterms:created xsi:type="dcterms:W3CDTF">2013-09-12T19:15:10Z</dcterms:created>
  <dcterms:modified xsi:type="dcterms:W3CDTF">2013-10-06T16:52:28Z</dcterms:modified>
</cp:coreProperties>
</file>