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  <p:sldMasterId id="2147483719" r:id="rId2"/>
  </p:sldMasterIdLst>
  <p:sldIdLst>
    <p:sldId id="259" r:id="rId3"/>
    <p:sldId id="260" r:id="rId4"/>
    <p:sldId id="277" r:id="rId5"/>
    <p:sldId id="264" r:id="rId6"/>
    <p:sldId id="266" r:id="rId7"/>
    <p:sldId id="278" r:id="rId8"/>
    <p:sldId id="272" r:id="rId9"/>
    <p:sldId id="276" r:id="rId10"/>
    <p:sldId id="300" r:id="rId11"/>
    <p:sldId id="298" r:id="rId12"/>
    <p:sldId id="301" r:id="rId13"/>
    <p:sldId id="299" r:id="rId14"/>
    <p:sldId id="279" r:id="rId15"/>
    <p:sldId id="280" r:id="rId16"/>
    <p:sldId id="281" r:id="rId17"/>
    <p:sldId id="291" r:id="rId18"/>
    <p:sldId id="292" r:id="rId19"/>
    <p:sldId id="275" r:id="rId20"/>
    <p:sldId id="293" r:id="rId21"/>
    <p:sldId id="294" r:id="rId22"/>
    <p:sldId id="295" r:id="rId23"/>
    <p:sldId id="296" r:id="rId24"/>
    <p:sldId id="297" r:id="rId25"/>
    <p:sldId id="25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99FF"/>
    <a:srgbClr val="66FF33"/>
    <a:srgbClr val="FA1706"/>
    <a:srgbClr val="FFFF00"/>
    <a:srgbClr val="F21302"/>
    <a:srgbClr val="000099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071591-6B6B-47A3-AC04-1518A38A4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631B-5E88-4B10-BAF2-E7971A178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1F5DF-9998-4EDA-AF70-15A5E9367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209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49B2C-AA87-464A-B931-16A420681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B26A1-0261-4241-B7DE-4AB9C9C5D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62441-EA4E-4A3C-B09C-3349187ED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0CCA4-6D09-4BB2-8586-E2D66AA0E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DBDAE-80BD-4F7E-B5F8-2E6511D18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577CB-8167-4EDC-8AEF-A130BEDDE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BBE69-6B39-4E04-93C4-0E10B0E9B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2B26C-9015-48FD-ABBC-5840B1FD7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79B2B-4B10-420C-8E96-59726DF0C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9AB13-DE82-4FB4-A048-A6D5B117D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4680F-990A-439F-9E84-40EB52175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2B0C9-B1D4-4464-B0F9-EA26B0DAF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AF133-116B-4840-8EA7-720D0C9AC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1F02C-9385-405C-BA4A-2725FD59B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F729E-233F-487A-90AA-7643499C6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10716-136A-4C46-83CA-FEAEC9921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72F57-3731-4679-86FF-F9E2D0D7E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8F992-EA0C-4BC2-8B59-E194FA6B5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53FE-6324-44F9-BFAE-0BCA8CE8A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7BF3B8D4-C656-479A-8269-2A8D3CAF9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3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ransition>
    <p:rand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107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0ABAE5EB-390A-4685-8E3F-1A661A2A1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png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59" name="Object 15"/>
          <p:cNvGraphicFramePr>
            <a:graphicFrameLocks noChangeAspect="1"/>
          </p:cNvGraphicFramePr>
          <p:nvPr/>
        </p:nvGraphicFramePr>
        <p:xfrm>
          <a:off x="0" y="1493838"/>
          <a:ext cx="5364163" cy="5364162"/>
        </p:xfrm>
        <a:graphic>
          <a:graphicData uri="http://schemas.openxmlformats.org/presentationml/2006/ole">
            <p:oleObj spid="_x0000_s1026" name="Диаграмма" r:id="rId3" imgW="7086660" imgH="3390754" progId="Excel.Chart.8">
              <p:embed/>
            </p:oleObj>
          </a:graphicData>
        </a:graphic>
      </p:graphicFrame>
      <p:sp>
        <p:nvSpPr>
          <p:cNvPr id="82953" name="AutoShape 9"/>
          <p:cNvSpPr>
            <a:spLocks/>
          </p:cNvSpPr>
          <p:nvPr/>
        </p:nvSpPr>
        <p:spPr bwMode="auto">
          <a:xfrm>
            <a:off x="7165975" y="2060575"/>
            <a:ext cx="1978025" cy="1311275"/>
          </a:xfrm>
          <a:prstGeom prst="borderCallout1">
            <a:avLst>
              <a:gd name="adj1" fmla="val 8718"/>
              <a:gd name="adj2" fmla="val -3852"/>
              <a:gd name="adj3" fmla="val 70458"/>
              <a:gd name="adj4" fmla="val -144704"/>
            </a:avLst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>
                <a:solidFill>
                  <a:srgbClr val="000000"/>
                </a:solidFill>
              </a:rPr>
              <a:t>Азот</a:t>
            </a:r>
          </a:p>
          <a:p>
            <a:pPr algn="ctr"/>
            <a:r>
              <a:rPr lang="ru-RU" sz="4000">
                <a:solidFill>
                  <a:srgbClr val="000000"/>
                </a:solidFill>
              </a:rPr>
              <a:t>78%</a:t>
            </a:r>
          </a:p>
        </p:txBody>
      </p:sp>
      <p:sp>
        <p:nvSpPr>
          <p:cNvPr id="82955" name="AutoShape 11"/>
          <p:cNvSpPr>
            <a:spLocks/>
          </p:cNvSpPr>
          <p:nvPr/>
        </p:nvSpPr>
        <p:spPr bwMode="auto">
          <a:xfrm>
            <a:off x="5911850" y="5516563"/>
            <a:ext cx="3232150" cy="1341437"/>
          </a:xfrm>
          <a:prstGeom prst="callout1">
            <a:avLst>
              <a:gd name="adj1" fmla="val 8519"/>
              <a:gd name="adj2" fmla="val -2356"/>
              <a:gd name="adj3" fmla="val 40120"/>
              <a:gd name="adj4" fmla="val -55060"/>
            </a:avLst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>
                <a:solidFill>
                  <a:srgbClr val="000000"/>
                </a:solidFill>
              </a:rPr>
              <a:t>Углекислый газ 1%</a:t>
            </a:r>
          </a:p>
        </p:txBody>
      </p:sp>
      <p:sp>
        <p:nvSpPr>
          <p:cNvPr id="82956" name="AutoShape 12"/>
          <p:cNvSpPr>
            <a:spLocks/>
          </p:cNvSpPr>
          <p:nvPr/>
        </p:nvSpPr>
        <p:spPr bwMode="auto">
          <a:xfrm>
            <a:off x="6516688" y="3716338"/>
            <a:ext cx="2627312" cy="1441450"/>
          </a:xfrm>
          <a:prstGeom prst="callout1">
            <a:avLst>
              <a:gd name="adj1" fmla="val 7931"/>
              <a:gd name="adj2" fmla="val -2898"/>
              <a:gd name="adj3" fmla="val 62116"/>
              <a:gd name="adj4" fmla="val -69606"/>
            </a:avLst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>
                <a:solidFill>
                  <a:srgbClr val="000000"/>
                </a:solidFill>
              </a:rPr>
              <a:t>Кислород</a:t>
            </a:r>
          </a:p>
          <a:p>
            <a:pPr algn="ctr"/>
            <a:r>
              <a:rPr lang="ru-RU" sz="4000">
                <a:solidFill>
                  <a:srgbClr val="000000"/>
                </a:solidFill>
              </a:rPr>
              <a:t>21%</a:t>
            </a:r>
          </a:p>
        </p:txBody>
      </p:sp>
      <p:sp>
        <p:nvSpPr>
          <p:cNvPr id="82957" name="WordArt 13"/>
          <p:cNvSpPr>
            <a:spLocks noChangeArrowheads="1" noChangeShapeType="1" noTextEdit="1"/>
          </p:cNvSpPr>
          <p:nvPr/>
        </p:nvSpPr>
        <p:spPr bwMode="auto">
          <a:xfrm>
            <a:off x="179388" y="0"/>
            <a:ext cx="8785225" cy="13589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Состав воздуха</a:t>
            </a:r>
          </a:p>
        </p:txBody>
      </p:sp>
      <p:sp>
        <p:nvSpPr>
          <p:cNvPr id="7" name="Рамка 6"/>
          <p:cNvSpPr/>
          <p:nvPr/>
        </p:nvSpPr>
        <p:spPr>
          <a:xfrm>
            <a:off x="4000496" y="1357298"/>
            <a:ext cx="2286016" cy="357190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29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29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1"/>
                            </p:stCondLst>
                            <p:childTnLst>
                              <p:par>
                                <p:cTn id="2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29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2"/>
                            </p:stCondLst>
                            <p:childTnLst>
                              <p:par>
                                <p:cTn id="2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82959" grpId="0"/>
      <p:bldP spid="82953" grpId="0" animBg="1" autoUpdateAnimBg="0"/>
      <p:bldP spid="82955" grpId="0" animBg="1" autoUpdateAnimBg="0"/>
      <p:bldP spid="82956" grpId="0" animBg="1" autoUpdateAnimBg="0"/>
      <p:bldP spid="8295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Oval 2"/>
          <p:cNvSpPr>
            <a:spLocks noChangeArrowheads="1"/>
          </p:cNvSpPr>
          <p:nvPr/>
        </p:nvSpPr>
        <p:spPr bwMode="auto">
          <a:xfrm>
            <a:off x="4211638" y="0"/>
            <a:ext cx="719137" cy="719138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00008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23" name="Oval 3"/>
          <p:cNvSpPr>
            <a:spLocks noChangeArrowheads="1"/>
          </p:cNvSpPr>
          <p:nvPr/>
        </p:nvSpPr>
        <p:spPr bwMode="auto">
          <a:xfrm>
            <a:off x="0" y="3141663"/>
            <a:ext cx="719138" cy="719137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24" name="Oval 4"/>
          <p:cNvSpPr>
            <a:spLocks noChangeArrowheads="1"/>
          </p:cNvSpPr>
          <p:nvPr/>
        </p:nvSpPr>
        <p:spPr bwMode="auto">
          <a:xfrm>
            <a:off x="8424863" y="2997200"/>
            <a:ext cx="719137" cy="719138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104E0E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25" name="Oval 5"/>
          <p:cNvSpPr>
            <a:spLocks noChangeArrowheads="1"/>
          </p:cNvSpPr>
          <p:nvPr/>
        </p:nvSpPr>
        <p:spPr bwMode="auto">
          <a:xfrm>
            <a:off x="0" y="0"/>
            <a:ext cx="719138" cy="71913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26" name="Oval 6"/>
          <p:cNvSpPr>
            <a:spLocks noChangeArrowheads="1"/>
          </p:cNvSpPr>
          <p:nvPr/>
        </p:nvSpPr>
        <p:spPr bwMode="auto">
          <a:xfrm>
            <a:off x="8424863" y="6138863"/>
            <a:ext cx="719137" cy="719137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27" name="Oval 7"/>
          <p:cNvSpPr>
            <a:spLocks noChangeArrowheads="1"/>
          </p:cNvSpPr>
          <p:nvPr/>
        </p:nvSpPr>
        <p:spPr bwMode="auto">
          <a:xfrm>
            <a:off x="8424863" y="0"/>
            <a:ext cx="719137" cy="71913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28" name="Oval 8"/>
          <p:cNvSpPr>
            <a:spLocks noChangeArrowheads="1"/>
          </p:cNvSpPr>
          <p:nvPr/>
        </p:nvSpPr>
        <p:spPr bwMode="auto">
          <a:xfrm>
            <a:off x="4284663" y="6138863"/>
            <a:ext cx="719137" cy="719137"/>
          </a:xfrm>
          <a:prstGeom prst="ellipse">
            <a:avLst/>
          </a:prstGeom>
          <a:gradFill rotWithShape="1">
            <a:gsLst>
              <a:gs pos="0">
                <a:srgbClr val="66FF33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29" name="Oval 9"/>
          <p:cNvSpPr>
            <a:spLocks noChangeArrowheads="1"/>
          </p:cNvSpPr>
          <p:nvPr/>
        </p:nvSpPr>
        <p:spPr bwMode="auto">
          <a:xfrm>
            <a:off x="0" y="6138863"/>
            <a:ext cx="719138" cy="719137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30" name="Oval 10"/>
          <p:cNvSpPr>
            <a:spLocks noChangeArrowheads="1"/>
          </p:cNvSpPr>
          <p:nvPr/>
        </p:nvSpPr>
        <p:spPr bwMode="auto">
          <a:xfrm>
            <a:off x="4284663" y="2997200"/>
            <a:ext cx="719137" cy="71913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104E0E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-0.92847 0.46065 L -0.46094 -0.43565 L 0.00729 0.46065 L -0.92153 0.02153 L 0.00556 -0.44653 L -0.45226 0.45949 L -0.92674 -0.44653 L -2.77778E-7 -1.85185E-6 Z " pathEditMode="relative" rAng="0" ptsTypes="AAAAAAAAA">
                                      <p:cBhvr>
                                        <p:cTn id="6" dur="250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1" y="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-0.46059 0.89028 L 0.45902 0.43565 L -0.46598 -0.00717 L 0.00711 0.89468 L 0.46093 -0.00462 L -0.45886 0.4595 L 0.46441 0.89491 L 3.61111E-6 -4.81481E-6 Z " pathEditMode="relative" rAng="0" ptsTypes="AAAAAAAAA">
                                      <p:cBhvr>
                                        <p:cTn id="8" dur="26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L 0.44114 0.00139 L 0.46788 0.43796 L 0.35538 -0.10556 L 0.92152 -0.01898 L 0.49097 -0.06273 L 0.46076 -0.46204 L 0.57326 0.06111 L 3.88889E-6 3.33333E-6 Z " pathEditMode="relative" rAng="0" ptsTypes="AAAAAAAAA">
                                      <p:cBhvr>
                                        <p:cTn id="10" dur="270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" y="-1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02569 -0.4331 L -0.46962 -0.43564 L -0.15069 -0.5618 L -0.0125 -0.89027 L 0.02257 -0.49259 L 0.45712 -0.4618 L 0.12431 -0.35463 L -2.5E-6 -3.7037E-6 Z " pathEditMode="relative" rAng="0" ptsTypes="AAAAAAAAA">
                                      <p:cBhvr>
                                        <p:cTn id="12" dur="270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44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9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416 -0.43217 C -0.22639 -0.47291 0.13941 -0.05555 0.16719 -0.11296 C 0.24323 -0.27685 0.40139 -0.42199 0.34584 -0.44653 C 0.28959 -0.475 0.04306 -0.37477 -0.03264 -0.21111 C -0.07274 -0.125 -0.09635 -0.04329 -0.10486 0.01852 C -0.11649 0.06759 -0.12083 0.11667 -0.12083 0.17454 C -0.12083 0.3588 -0.0684 0.51065 -0.00833 0.51065 C 0.05174 0.51065 0.10382 0.3588 0.10382 0.17454 C 0.10382 0.08843 -0.44896 0.33912 -0.46857 0.28218 C -0.47708 0.2331 0.04306 -0.15347 0.01962 -0.20671 C -0.06024 -0.37477 -0.30885 -0.46551 -0.36528 -0.43704 C -0.42083 -0.40856 -0.26024 -0.27685 -0.18038 -0.10879 C -0.14843 -0.03032 0.40643 -0.27454 0.45104 -0.22986 C 0.48282 -0.18866 0.00747 0.15787 0.05556 0.19445 C 0.19913 0.3132 0.32674 0.50996 0.36702 0.46065 C 0.40295 0.41204 0.33976 0.1331 0.19497 0.01852 C 0.13525 -0.03032 0.07136 -0.06736 0.01962 -0.09213 C -0.0283 -0.11643 -0.08871 -0.13727 -0.15278 -0.14954 C -0.3283 -0.19028 -0.45694 -0.3831 -0.46857 -0.31782 C -0.48437 -0.25602 -0.37673 0.03056 -0.20052 0.07222 C -0.12083 0.08843 -0.05486 -0.35393 0.00469 -0.35833 C 0.05712 -0.35833 0.13056 0.07477 0.19045 0.06296 C 0.36615 0.0213 0.47361 -0.24745 0.45625 -0.30833 C 0.44479 -0.37014 0.31146 -0.19467 0.13525 -0.15347 C 0.05174 -0.13264 0.26285 0.41852 0.21181 0.45116 C 0.16702 0.47593 -0.16423 -0.01852 -0.21232 0.01852 C -0.3526 0.1375 -0.39305 0.40972 -0.35243 0.45834 C -0.31649 0.50764 -0.21232 0.3132 -0.07274 0.19838 C -0.00503 0.1419 -0.28576 -0.3787 -0.25416 -0.43217 Z " pathEditMode="relative" rAng="0" ptsTypes="fffffffffffffffffffffffffffff">
                                      <p:cBhvr>
                                        <p:cTn id="14" dur="26000" fill="hold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" y="45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-0.19479 0.89283 L -0.28038 0.01204 L -0.56788 0.89746 L -0.79115 -0.00231 L -0.93038 0.19538 L -0.74635 0.89769 L -0.6125 0.02385 L -0.32865 0.89514 L -2.77778E-7 -4.81481E-6 Z " pathEditMode="relative" rAng="0" ptsTypes="AAAAAAAAAA">
                                      <p:cBhvr>
                                        <p:cTn id="16" dur="240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" y="44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5.92593E-6 L 0.25902 0.89515 L 0.56614 0.01205 L 0.66249 0.89283 L 0.93229 0.56668 L 0.3644 0.00487 L 0.00364 0.60695 L 0.22499 0.91922 L 0.9269 0.28566 L -8.05556E-6 5.92593E-6 Z " pathEditMode="relative" ptsTypes="AAAAAAAAAA">
                                      <p:cBhvr>
                                        <p:cTn id="18" dur="240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8.51852E-6 L -0.17829 -0.8905 L -0.38194 -0.00949 L -0.94444 -0.58101 L -0.67309 -0.89537 L -0.125 8.51852E-6 L -0.00329 -0.37152 L -0.1177 -0.88819 L -0.825 -0.61666 L -0.84809 -0.00717 L -0.9302 -0.34999 L -0.76944 -0.89282 L -4.16667E-6 8.51852E-6 Z " pathEditMode="relative" ptsTypes="AAAAAAAAAAAAA">
                                      <p:cBhvr>
                                        <p:cTn id="20" dur="230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0.17153 -0.89028 L 0.31788 -0.01412 L 0.91962 -0.19028 L 0.69288 -0.89745 L 0.01076 -0.17361 L 0.92864 -0.13796 L 0.87153 -0.88079 L -1.94444E-6 4.81481E-6 Z " pathEditMode="relative" ptsTypes="AAAAAAAAA">
                                      <p:cBhvr>
                                        <p:cTn id="22" dur="23000" fill="hold"/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 animBg="1"/>
      <p:bldP spid="133123" grpId="0" animBg="1"/>
      <p:bldP spid="133124" grpId="0" animBg="1"/>
      <p:bldP spid="133125" grpId="0" animBg="1"/>
      <p:bldP spid="133126" grpId="0" animBg="1"/>
      <p:bldP spid="133127" grpId="0" animBg="1"/>
      <p:bldP spid="133128" grpId="0" animBg="1"/>
      <p:bldP spid="133129" grpId="0" animBg="1"/>
      <p:bldP spid="1331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842375" cy="66294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tx1"/>
                </a:solidFill>
              </a:rPr>
              <a:t>Когда воздух нагревается, они двигаются быстрее, сталкиваются сильнее. Из-за этого частицы отскакивают на большие расстояния друг от друга. Промежутки между ними увеличиваются, и воздух расширяется.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Oval 2"/>
          <p:cNvSpPr>
            <a:spLocks noChangeArrowheads="1"/>
          </p:cNvSpPr>
          <p:nvPr/>
        </p:nvSpPr>
        <p:spPr bwMode="auto">
          <a:xfrm>
            <a:off x="4211638" y="0"/>
            <a:ext cx="719137" cy="719138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00008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47" name="Oval 3"/>
          <p:cNvSpPr>
            <a:spLocks noChangeArrowheads="1"/>
          </p:cNvSpPr>
          <p:nvPr/>
        </p:nvSpPr>
        <p:spPr bwMode="auto">
          <a:xfrm>
            <a:off x="0" y="3141663"/>
            <a:ext cx="719138" cy="719137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48" name="Oval 4"/>
          <p:cNvSpPr>
            <a:spLocks noChangeArrowheads="1"/>
          </p:cNvSpPr>
          <p:nvPr/>
        </p:nvSpPr>
        <p:spPr bwMode="auto">
          <a:xfrm>
            <a:off x="8424863" y="2997200"/>
            <a:ext cx="719137" cy="719138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104E0E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49" name="Oval 5"/>
          <p:cNvSpPr>
            <a:spLocks noChangeArrowheads="1"/>
          </p:cNvSpPr>
          <p:nvPr/>
        </p:nvSpPr>
        <p:spPr bwMode="auto">
          <a:xfrm>
            <a:off x="0" y="0"/>
            <a:ext cx="719138" cy="71913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50" name="Oval 6"/>
          <p:cNvSpPr>
            <a:spLocks noChangeArrowheads="1"/>
          </p:cNvSpPr>
          <p:nvPr/>
        </p:nvSpPr>
        <p:spPr bwMode="auto">
          <a:xfrm>
            <a:off x="8424863" y="6138863"/>
            <a:ext cx="719137" cy="719137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51" name="Oval 7"/>
          <p:cNvSpPr>
            <a:spLocks noChangeArrowheads="1"/>
          </p:cNvSpPr>
          <p:nvPr/>
        </p:nvSpPr>
        <p:spPr bwMode="auto">
          <a:xfrm>
            <a:off x="8424863" y="0"/>
            <a:ext cx="719137" cy="71913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52" name="Oval 8"/>
          <p:cNvSpPr>
            <a:spLocks noChangeArrowheads="1"/>
          </p:cNvSpPr>
          <p:nvPr/>
        </p:nvSpPr>
        <p:spPr bwMode="auto">
          <a:xfrm>
            <a:off x="4284663" y="6138863"/>
            <a:ext cx="719137" cy="719137"/>
          </a:xfrm>
          <a:prstGeom prst="ellipse">
            <a:avLst/>
          </a:prstGeom>
          <a:gradFill rotWithShape="1">
            <a:gsLst>
              <a:gs pos="0">
                <a:srgbClr val="66FF33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53" name="Oval 9"/>
          <p:cNvSpPr>
            <a:spLocks noChangeArrowheads="1"/>
          </p:cNvSpPr>
          <p:nvPr/>
        </p:nvSpPr>
        <p:spPr bwMode="auto">
          <a:xfrm>
            <a:off x="0" y="6138863"/>
            <a:ext cx="719138" cy="719137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54" name="Oval 10"/>
          <p:cNvSpPr>
            <a:spLocks noChangeArrowheads="1"/>
          </p:cNvSpPr>
          <p:nvPr/>
        </p:nvSpPr>
        <p:spPr bwMode="auto">
          <a:xfrm>
            <a:off x="4284663" y="2997200"/>
            <a:ext cx="719137" cy="719138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104E0E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-0.92847 0.46065 L -0.46094 -0.43565 L 0.00729 0.46065 L -0.92153 0.02153 L 0.00556 -0.44653 L -0.45226 0.45949 L -0.92674 -0.44653 L -2.77778E-7 -1.85185E-6 Z " pathEditMode="relative" rAng="0" ptsTypes="AAAAAAAAA">
                                      <p:cBhvr>
                                        <p:cTn id="6" dur="20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1" y="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-0.46059 0.89028 L 0.45902 0.43565 L -0.46598 -0.00717 L 0.00711 0.89468 L 0.46093 -0.00462 L -0.45886 0.4595 L 0.46441 0.89491 L 3.61111E-6 -4.81481E-6 Z " pathEditMode="relative" rAng="0" ptsTypes="AAAAAAAAA">
                                      <p:cBhvr>
                                        <p:cTn id="8" dur="2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3333E-6 L 0.44114 0.00139 L 0.46788 0.43796 L 0.35538 -0.10556 L 0.92152 -0.01898 L 0.49097 -0.06273 L 0.46076 -0.46204 L 0.57326 0.06111 L 3.88889E-6 3.33333E-6 Z " pathEditMode="relative" rAng="0" ptsTypes="AAAAAAAAA">
                                      <p:cBhvr>
                                        <p:cTn id="10" dur="2000" fill="hold"/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" y="-1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02569 -0.4331 L -0.46962 -0.43564 L -0.15069 -0.5618 L -0.0125 -0.89027 L 0.02257 -0.49259 L 0.45712 -0.4618 L 0.12431 -0.35463 L -2.5E-6 -3.7037E-6 Z " pathEditMode="relative" rAng="0" ptsTypes="AAAAAAAAA">
                                      <p:cBhvr>
                                        <p:cTn id="12" dur="20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44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9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416 -0.43217 C -0.22639 -0.47291 0.13941 -0.05555 0.16719 -0.11296 C 0.24323 -0.27685 0.40139 -0.42199 0.34584 -0.44653 C 0.28959 -0.475 0.04306 -0.37477 -0.03264 -0.21111 C -0.07274 -0.125 -0.09635 -0.04329 -0.10486 0.01852 C -0.11649 0.06759 -0.12083 0.11667 -0.12083 0.17454 C -0.12083 0.3588 -0.0684 0.51065 -0.00833 0.51065 C 0.05174 0.51065 0.10382 0.3588 0.10382 0.17454 C 0.10382 0.08843 -0.44896 0.33912 -0.46857 0.28218 C -0.47708 0.2331 0.04306 -0.15347 0.01962 -0.20671 C -0.06024 -0.37477 -0.30885 -0.46551 -0.36528 -0.43704 C -0.42083 -0.40856 -0.26024 -0.27685 -0.18038 -0.10879 C -0.14843 -0.03032 0.40643 -0.27454 0.45104 -0.22986 C 0.48282 -0.18866 0.00747 0.15787 0.05556 0.19445 C 0.19913 0.3132 0.32674 0.50996 0.36702 0.46065 C 0.40295 0.41204 0.33976 0.1331 0.19497 0.01852 C 0.13525 -0.03032 0.07136 -0.06736 0.01962 -0.09213 C -0.0283 -0.11643 -0.08871 -0.13727 -0.15278 -0.14954 C -0.3283 -0.19028 -0.45694 -0.3831 -0.46857 -0.31782 C -0.48437 -0.25602 -0.37673 0.03056 -0.20052 0.07222 C -0.12083 0.08843 -0.05486 -0.35393 0.00469 -0.35833 C 0.05712 -0.35833 0.13056 0.07477 0.19045 0.06296 C 0.36615 0.0213 0.47361 -0.24745 0.45625 -0.30833 C 0.44479 -0.37014 0.31146 -0.19467 0.13525 -0.15347 C 0.05174 -0.13264 0.26285 0.41852 0.21181 0.45116 C 0.16702 0.47593 -0.16423 -0.01852 -0.21232 0.01852 C -0.3526 0.1375 -0.39305 0.40972 -0.35243 0.45834 C -0.31649 0.50764 -0.21232 0.3132 -0.07274 0.19838 C -0.00503 0.1419 -0.28576 -0.3787 -0.25416 -0.43217 Z " pathEditMode="relative" rAng="0" ptsTypes="fffffffffffffffffffffffffffff">
                                      <p:cBhvr>
                                        <p:cTn id="14" dur="2000" fill="hold"/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" y="45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-0.19479 0.89283 L -0.28038 0.01204 L -0.56788 0.89746 L -0.79115 -0.00231 L -0.93038 0.19538 L -0.74635 0.89769 L -0.6125 0.02385 L -0.32865 0.89514 L -2.77778E-7 -4.81481E-6 Z " pathEditMode="relative" rAng="0" ptsTypes="AAAAAAAAAA">
                                      <p:cBhvr>
                                        <p:cTn id="16" dur="20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" y="44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5.92593E-6 L 0.25902 0.89515 L 0.56614 0.01205 L 0.66249 0.89283 L 0.93229 0.56668 L 0.3644 0.00487 L 0.00364 0.60695 L 0.22499 0.91922 L 0.9269 0.28566 L -8.05556E-6 5.92593E-6 Z " pathEditMode="relative" ptsTypes="AAAAAAAAAA">
                                      <p:cBhvr>
                                        <p:cTn id="18" dur="20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8.51852E-6 L -0.17829 -0.8905 L -0.38194 -0.00949 L -0.94444 -0.58101 L -0.67309 -0.89537 L -0.125 8.51852E-6 L -0.00329 -0.37152 L -0.1177 -0.88819 L -0.825 -0.61666 L -0.84809 -0.00717 L -0.9302 -0.34999 L -0.76944 -0.89282 L -4.16667E-6 8.51852E-6 Z " pathEditMode="relative" ptsTypes="AAAAAAAAAAAAA">
                                      <p:cBhvr>
                                        <p:cTn id="20" dur="2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0.17153 -0.89028 L 0.31788 -0.01412 L 0.91962 -0.19028 L 0.69288 -0.89745 L 0.01076 -0.17361 L 0.92864 -0.13796 L 0.87153 -0.88079 L -1.94444E-6 4.81481E-6 Z " pathEditMode="relative" ptsTypes="AAAAAAAAA">
                                      <p:cBhvr>
                                        <p:cTn id="22" dur="2000" fill="hold"/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 animBg="1"/>
      <p:bldP spid="134147" grpId="0" animBg="1"/>
      <p:bldP spid="134148" grpId="0" animBg="1"/>
      <p:bldP spid="134149" grpId="0" animBg="1"/>
      <p:bldP spid="134150" grpId="0" animBg="1"/>
      <p:bldP spid="134151" grpId="0" animBg="1"/>
      <p:bldP spid="134152" grpId="0" animBg="1"/>
      <p:bldP spid="134153" grpId="0" animBg="1"/>
      <p:bldP spid="1341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611188" y="1484313"/>
            <a:ext cx="8064500" cy="37449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A1706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Свойства воздуха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684213" y="1412875"/>
            <a:ext cx="7777162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/>
              <a:t>Воздух при нагревании расширяется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 animBg="1"/>
      <p:bldP spid="104453" grpId="1" animBg="1"/>
      <p:bldP spid="1044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Image-11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2195513" y="0"/>
            <a:ext cx="5040312" cy="685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0" descr="2"/>
          <p:cNvPicPr>
            <a:picLocks noChangeAspect="1" noChangeArrowheads="1"/>
          </p:cNvPicPr>
          <p:nvPr/>
        </p:nvPicPr>
        <p:blipFill>
          <a:blip r:embed="rId2" cstate="print">
            <a:lum bright="6000" contrast="12000"/>
          </a:blip>
          <a:srcRect/>
          <a:stretch>
            <a:fillRect/>
          </a:stretch>
        </p:blipFill>
        <p:spPr bwMode="auto">
          <a:xfrm>
            <a:off x="0" y="0"/>
            <a:ext cx="5651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651500" y="4149725"/>
            <a:ext cx="3492500" cy="914400"/>
            <a:chOff x="3969" y="2614"/>
            <a:chExt cx="1791" cy="576"/>
          </a:xfrm>
        </p:grpSpPr>
        <p:sp>
          <p:nvSpPr>
            <p:cNvPr id="19460" name="Text Box 1"/>
            <p:cNvSpPr txBox="1">
              <a:spLocks noChangeArrowheads="1"/>
            </p:cNvSpPr>
            <p:nvPr/>
          </p:nvSpPr>
          <p:spPr bwMode="auto">
            <a:xfrm>
              <a:off x="3969" y="2614"/>
              <a:ext cx="1791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5400" b="1">
                  <a:solidFill>
                    <a:schemeClr val="hlink"/>
                  </a:solidFill>
                </a:rPr>
                <a:t>Аэростат</a:t>
              </a:r>
            </a:p>
          </p:txBody>
        </p:sp>
        <p:sp>
          <p:nvSpPr>
            <p:cNvPr id="19461" name="Line 2"/>
            <p:cNvSpPr>
              <a:spLocks noChangeShapeType="1"/>
            </p:cNvSpPr>
            <p:nvPr/>
          </p:nvSpPr>
          <p:spPr bwMode="auto">
            <a:xfrm flipH="1">
              <a:off x="5420" y="2704"/>
              <a:ext cx="46" cy="4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5557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/>
              <a:t>Как человек использует свойства воздуха</a:t>
            </a:r>
          </a:p>
        </p:txBody>
      </p:sp>
      <p:pic>
        <p:nvPicPr>
          <p:cNvPr id="121863" name="Picture 7" descr="Image-11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611188" y="2897188"/>
            <a:ext cx="3233737" cy="396081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</p:pic>
      <p:pic>
        <p:nvPicPr>
          <p:cNvPr id="121864" name="Picture 8" descr="2"/>
          <p:cNvPicPr>
            <a:picLocks noChangeAspect="1" noChangeArrowheads="1"/>
          </p:cNvPicPr>
          <p:nvPr/>
        </p:nvPicPr>
        <p:blipFill>
          <a:blip r:embed="rId3" cstate="print">
            <a:lum bright="6000" contrast="12000"/>
          </a:blip>
          <a:srcRect/>
          <a:stretch>
            <a:fillRect/>
          </a:stretch>
        </p:blipFill>
        <p:spPr bwMode="auto">
          <a:xfrm>
            <a:off x="4643438" y="2897188"/>
            <a:ext cx="38163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0" y="1557338"/>
            <a:ext cx="9144000" cy="15557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>
                <a:solidFill>
                  <a:srgbClr val="FFFF00"/>
                </a:solidFill>
              </a:rPr>
              <a:t>При нагревании расширяется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4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4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1" grpId="0" animBg="1"/>
      <p:bldP spid="1218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WordArt 2"/>
          <p:cNvSpPr>
            <a:spLocks noChangeArrowheads="1" noChangeShapeType="1" noTextEdit="1"/>
          </p:cNvSpPr>
          <p:nvPr/>
        </p:nvSpPr>
        <p:spPr bwMode="auto">
          <a:xfrm>
            <a:off x="611188" y="1484313"/>
            <a:ext cx="8064500" cy="37449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A1706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Свойства воздуха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755650" y="2060575"/>
            <a:ext cx="777716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/>
              <a:t>Низкая плотность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228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 animBg="1"/>
      <p:bldP spid="122882" grpId="1" animBg="1"/>
      <p:bldP spid="12288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0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7367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/>
              <a:t>Как человек использует свойства воздуха</a:t>
            </a:r>
          </a:p>
        </p:txBody>
      </p:sp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0" y="1700213"/>
            <a:ext cx="9144000" cy="914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>
                <a:solidFill>
                  <a:srgbClr val="FFFF00"/>
                </a:solidFill>
              </a:rPr>
              <a:t>Низкая плотность</a:t>
            </a:r>
          </a:p>
        </p:txBody>
      </p:sp>
      <p:pic>
        <p:nvPicPr>
          <p:cNvPr id="123910" name="Picture 6" descr="KA27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2605088"/>
            <a:ext cx="5219700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1" name="Picture 7" descr="P38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838"/>
            <a:ext cx="4716463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44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 animBg="1"/>
      <p:bldP spid="12390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3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-171450"/>
            <a:ext cx="8675688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2916238" y="188913"/>
            <a:ext cx="1223962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3000" b="1">
                <a:latin typeface="Times New Roman" pitchFamily="18" charset="0"/>
              </a:rPr>
              <a:t>?</a:t>
            </a:r>
          </a:p>
        </p:txBody>
      </p:sp>
      <p:sp>
        <p:nvSpPr>
          <p:cNvPr id="6148" name="Rectangle 1024"/>
          <p:cNvSpPr>
            <a:spLocks noChangeArrowheads="1"/>
          </p:cNvSpPr>
          <p:nvPr/>
        </p:nvSpPr>
        <p:spPr bwMode="auto">
          <a:xfrm>
            <a:off x="5219700" y="-242888"/>
            <a:ext cx="3924300" cy="71008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Text Box 1025"/>
          <p:cNvSpPr txBox="1">
            <a:spLocks noChangeArrowheads="1"/>
          </p:cNvSpPr>
          <p:nvPr/>
        </p:nvSpPr>
        <p:spPr bwMode="auto">
          <a:xfrm>
            <a:off x="5435600" y="333375"/>
            <a:ext cx="3384550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0000"/>
                </a:solidFill>
              </a:rPr>
              <a:t>История барона Мюнхгаузена:</a:t>
            </a:r>
          </a:p>
          <a:p>
            <a:pPr algn="ctr"/>
            <a:r>
              <a:rPr lang="ru-RU" sz="2000" b="1">
                <a:solidFill>
                  <a:srgbClr val="000000"/>
                </a:solidFill>
              </a:rPr>
              <a:t>Как-то раз во время похода я оказался посреди большого болота. Запах стоял ужасный, дышать было просто невозможно. Тогда я завязал свой нос и рот плотной тканью, через которую совсем не проходит воздух. Целых 4 часа я ехал по болоту и не чувствовал никакого запаха. Зато в лесу отдышался».</a:t>
            </a:r>
          </a:p>
          <a:p>
            <a:pPr algn="ctr"/>
            <a:r>
              <a:rPr lang="ru-RU" sz="2000" b="1">
                <a:solidFill>
                  <a:srgbClr val="000000"/>
                </a:solidFill>
              </a:rPr>
              <a:t>- Могла ли произойти эта история? Почему?</a:t>
            </a:r>
            <a:endParaRPr lang="en-US" sz="2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WordArt 2"/>
          <p:cNvSpPr>
            <a:spLocks noChangeArrowheads="1" noChangeShapeType="1" noTextEdit="1"/>
          </p:cNvSpPr>
          <p:nvPr/>
        </p:nvSpPr>
        <p:spPr bwMode="auto">
          <a:xfrm>
            <a:off x="611188" y="1484313"/>
            <a:ext cx="8064500" cy="37449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A1706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Свойства воздуха</a:t>
            </a: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1258888" y="1484313"/>
            <a:ext cx="70564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/>
              <a:t>Плохо проводит тепло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animBg="1"/>
      <p:bldP spid="124930" grpId="1" animBg="1"/>
      <p:bldP spid="1249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7367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/>
              <a:t>Как человек использует свойства воздуха</a:t>
            </a: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395288" y="2924175"/>
            <a:ext cx="3744912" cy="25590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>
                <a:solidFill>
                  <a:srgbClr val="FFFF00"/>
                </a:solidFill>
              </a:rPr>
              <a:t>Плохо проводит тепло</a:t>
            </a:r>
          </a:p>
        </p:txBody>
      </p:sp>
      <p:pic>
        <p:nvPicPr>
          <p:cNvPr id="125958" name="Picture 6" descr="5"/>
          <p:cNvPicPr>
            <a:picLocks noChangeAspect="1" noChangeArrowheads="1"/>
          </p:cNvPicPr>
          <p:nvPr/>
        </p:nvPicPr>
        <p:blipFill>
          <a:blip r:embed="rId2" cstate="print">
            <a:lum contrast="42000"/>
          </a:blip>
          <a:srcRect/>
          <a:stretch>
            <a:fillRect/>
          </a:stretch>
        </p:blipFill>
        <p:spPr bwMode="auto">
          <a:xfrm>
            <a:off x="4672013" y="1700213"/>
            <a:ext cx="4471987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44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animBg="1"/>
      <p:bldP spid="1259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WordArt 2"/>
          <p:cNvSpPr>
            <a:spLocks noChangeArrowheads="1" noChangeShapeType="1" noTextEdit="1"/>
          </p:cNvSpPr>
          <p:nvPr/>
        </p:nvSpPr>
        <p:spPr bwMode="auto">
          <a:xfrm>
            <a:off x="611188" y="1484313"/>
            <a:ext cx="8064500" cy="37449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A1706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Свойства воздуха</a:t>
            </a:r>
          </a:p>
        </p:txBody>
      </p:sp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1116013" y="2708275"/>
            <a:ext cx="70564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/>
              <a:t>Упругость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269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 animBg="1"/>
      <p:bldP spid="126978" grpId="1" animBg="1"/>
      <p:bldP spid="1269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7367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/>
              <a:t>Как человек использует свойства воздуха</a:t>
            </a:r>
          </a:p>
        </p:txBody>
      </p:sp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2051050" y="2276475"/>
            <a:ext cx="4752975" cy="914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>
                <a:solidFill>
                  <a:srgbClr val="FFFF00"/>
                </a:solidFill>
              </a:rPr>
              <a:t>Упругость</a:t>
            </a:r>
          </a:p>
        </p:txBody>
      </p:sp>
      <p:graphicFrame>
        <p:nvGraphicFramePr>
          <p:cNvPr id="128007" name="Object 7"/>
          <p:cNvGraphicFramePr>
            <a:graphicFrameLocks noChangeAspect="1"/>
          </p:cNvGraphicFramePr>
          <p:nvPr/>
        </p:nvGraphicFramePr>
        <p:xfrm>
          <a:off x="250825" y="3933825"/>
          <a:ext cx="1876425" cy="2743200"/>
        </p:xfrm>
        <a:graphic>
          <a:graphicData uri="http://schemas.openxmlformats.org/presentationml/2006/ole">
            <p:oleObj spid="_x0000_s2050" name="Фотография Photo Editor" r:id="rId3" imgW="1876190" imgH="2742857" progId="MSPhotoEd.3">
              <p:embed/>
            </p:oleObj>
          </a:graphicData>
        </a:graphic>
      </p:graphicFrame>
      <p:graphicFrame>
        <p:nvGraphicFramePr>
          <p:cNvPr id="128008" name="Object 8"/>
          <p:cNvGraphicFramePr>
            <a:graphicFrameLocks noChangeAspect="1"/>
          </p:cNvGraphicFramePr>
          <p:nvPr/>
        </p:nvGraphicFramePr>
        <p:xfrm>
          <a:off x="2339975" y="4437063"/>
          <a:ext cx="4629150" cy="2181225"/>
        </p:xfrm>
        <a:graphic>
          <a:graphicData uri="http://schemas.openxmlformats.org/presentationml/2006/ole">
            <p:oleObj spid="_x0000_s2051" name="Фотография Photo Editor" r:id="rId4" imgW="4629796" imgH="2180952" progId="MSPhotoEd.3">
              <p:embed/>
            </p:oleObj>
          </a:graphicData>
        </a:graphic>
      </p:graphicFrame>
      <p:pic>
        <p:nvPicPr>
          <p:cNvPr id="128009" name="Picture 9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4581525"/>
            <a:ext cx="17621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4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44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4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28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nimBg="1"/>
      <p:bldP spid="12800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0"/>
            <a:ext cx="7772400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21302"/>
                </a:solidFill>
              </a:rPr>
              <a:t>Как человек использует свойства воздуха.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0" y="1628775"/>
            <a:ext cx="39957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/>
              <a:t>Свойства воздуха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4067175" y="1628775"/>
            <a:ext cx="5076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Способ использования</a:t>
            </a:r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0" y="2420938"/>
            <a:ext cx="3924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chemeClr val="accent1"/>
                </a:solidFill>
                <a:latin typeface="Times New Roman" pitchFamily="18" charset="0"/>
              </a:rPr>
              <a:t>движение</a:t>
            </a:r>
          </a:p>
        </p:txBody>
      </p:sp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0" y="3213100"/>
            <a:ext cx="37798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FFFF00"/>
                </a:solidFill>
                <a:latin typeface="Times New Roman" pitchFamily="18" charset="0"/>
              </a:rPr>
              <a:t>расширяется при нагревании</a:t>
            </a:r>
          </a:p>
        </p:txBody>
      </p:sp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0" y="4292600"/>
            <a:ext cx="45005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latin typeface="Times New Roman" pitchFamily="18" charset="0"/>
              </a:rPr>
              <a:t>плохо проводит тепло</a:t>
            </a:r>
          </a:p>
        </p:txBody>
      </p:sp>
      <p:sp>
        <p:nvSpPr>
          <p:cNvPr id="27656" name="Text Box 9"/>
          <p:cNvSpPr txBox="1">
            <a:spLocks noChangeArrowheads="1"/>
          </p:cNvSpPr>
          <p:nvPr/>
        </p:nvSpPr>
        <p:spPr bwMode="auto">
          <a:xfrm>
            <a:off x="0" y="5084763"/>
            <a:ext cx="3924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FF99CC"/>
                </a:solidFill>
                <a:latin typeface="Times New Roman" pitchFamily="18" charset="0"/>
              </a:rPr>
              <a:t>низкая плотность</a:t>
            </a:r>
          </a:p>
        </p:txBody>
      </p:sp>
      <p:sp>
        <p:nvSpPr>
          <p:cNvPr id="27657" name="Text Box 10"/>
          <p:cNvSpPr txBox="1">
            <a:spLocks noChangeArrowheads="1"/>
          </p:cNvSpPr>
          <p:nvPr/>
        </p:nvSpPr>
        <p:spPr bwMode="auto">
          <a:xfrm>
            <a:off x="0" y="6021388"/>
            <a:ext cx="3924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rgbClr val="66FF33"/>
                </a:solidFill>
                <a:latin typeface="Times New Roman" pitchFamily="18" charset="0"/>
              </a:rPr>
              <a:t>упругость</a:t>
            </a:r>
          </a:p>
        </p:txBody>
      </p:sp>
      <p:sp>
        <p:nvSpPr>
          <p:cNvPr id="27658" name="Text Box 11"/>
          <p:cNvSpPr txBox="1">
            <a:spLocks noChangeArrowheads="1"/>
          </p:cNvSpPr>
          <p:nvPr/>
        </p:nvSpPr>
        <p:spPr bwMode="auto">
          <a:xfrm>
            <a:off x="4572000" y="5876925"/>
            <a:ext cx="457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66FF33"/>
                </a:solidFill>
              </a:rPr>
              <a:t>мяч, автомобильные шины, надувной матрас</a:t>
            </a:r>
          </a:p>
        </p:txBody>
      </p:sp>
      <p:sp>
        <p:nvSpPr>
          <p:cNvPr id="27659" name="Text Box 12"/>
          <p:cNvSpPr txBox="1">
            <a:spLocks noChangeArrowheads="1"/>
          </p:cNvSpPr>
          <p:nvPr/>
        </p:nvSpPr>
        <p:spPr bwMode="auto">
          <a:xfrm>
            <a:off x="4572000" y="508476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FF99CC"/>
                </a:solidFill>
              </a:rPr>
              <a:t>самолёт</a:t>
            </a:r>
          </a:p>
        </p:txBody>
      </p:sp>
      <p:sp>
        <p:nvSpPr>
          <p:cNvPr id="27660" name="Text Box 13"/>
          <p:cNvSpPr txBox="1">
            <a:spLocks noChangeArrowheads="1"/>
          </p:cNvSpPr>
          <p:nvPr/>
        </p:nvSpPr>
        <p:spPr bwMode="auto">
          <a:xfrm>
            <a:off x="4643438" y="4292600"/>
            <a:ext cx="45005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одежда, двойные рамы</a:t>
            </a:r>
          </a:p>
        </p:txBody>
      </p:sp>
      <p:sp>
        <p:nvSpPr>
          <p:cNvPr id="27661" name="Text Box 14"/>
          <p:cNvSpPr txBox="1">
            <a:spLocks noChangeArrowheads="1"/>
          </p:cNvSpPr>
          <p:nvPr/>
        </p:nvSpPr>
        <p:spPr bwMode="auto">
          <a:xfrm>
            <a:off x="4572000" y="335756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FFFF00"/>
                </a:solidFill>
              </a:rPr>
              <a:t>воздушный шар, аэростат</a:t>
            </a:r>
          </a:p>
        </p:txBody>
      </p:sp>
      <p:sp>
        <p:nvSpPr>
          <p:cNvPr id="27662" name="Text Box 15"/>
          <p:cNvSpPr txBox="1">
            <a:spLocks noChangeArrowheads="1"/>
          </p:cNvSpPr>
          <p:nvPr/>
        </p:nvSpPr>
        <p:spPr bwMode="auto">
          <a:xfrm>
            <a:off x="3779838" y="2492375"/>
            <a:ext cx="5364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chemeClr val="accent1"/>
                </a:solidFill>
              </a:rPr>
              <a:t>парусник, ветряная мельница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0" name="WordArt 0"/>
          <p:cNvSpPr>
            <a:spLocks noChangeArrowheads="1" noChangeShapeType="1" noTextEdit="1"/>
          </p:cNvSpPr>
          <p:nvPr/>
        </p:nvSpPr>
        <p:spPr bwMode="auto">
          <a:xfrm>
            <a:off x="611188" y="1484313"/>
            <a:ext cx="8064500" cy="37449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A1706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Свойства воздуха</a:t>
            </a: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116013" y="2133600"/>
            <a:ext cx="71278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/>
              <a:t>Движение воздуха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xit" presetSubtype="16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02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0" grpId="0" animBg="1"/>
      <p:bldP spid="102400" grpId="1" animBg="1"/>
      <p:bldP spid="1024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2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272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2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5" descr="27287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 l="6538" r="28004"/>
          <a:stretch>
            <a:fillRect/>
          </a:stretch>
        </p:blipFill>
        <p:spPr bwMode="auto">
          <a:xfrm>
            <a:off x="4500563" y="0"/>
            <a:ext cx="46434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63"/>
            <a:ext cx="9144000" cy="69072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Реэкспонирование Реэкспонирование Image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5" descr="Image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3716338"/>
            <a:ext cx="1905000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7956550" y="4724400"/>
            <a:ext cx="118745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3000" b="1">
                <a:solidFill>
                  <a:srgbClr val="FA1706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11269" name="Rectangle 0"/>
          <p:cNvSpPr>
            <a:spLocks noChangeArrowheads="1"/>
          </p:cNvSpPr>
          <p:nvPr/>
        </p:nvSpPr>
        <p:spPr bwMode="auto">
          <a:xfrm>
            <a:off x="0" y="0"/>
            <a:ext cx="2339975" cy="3933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Text Box 1"/>
          <p:cNvSpPr txBox="1">
            <a:spLocks noChangeArrowheads="1"/>
          </p:cNvSpPr>
          <p:nvPr/>
        </p:nvSpPr>
        <p:spPr bwMode="auto">
          <a:xfrm>
            <a:off x="0" y="0"/>
            <a:ext cx="22685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0000"/>
                </a:solidFill>
              </a:rPr>
              <a:t>Вторая история Мюнхгаузена: «Однажды мы плыли по океану на парусном корабле.       Стояла тихая, безветренная погода, и наш корабль на всех парусах летел к далёким берегам.»</a:t>
            </a:r>
          </a:p>
          <a:p>
            <a:pPr algn="ctr"/>
            <a:r>
              <a:rPr lang="ru-RU">
                <a:solidFill>
                  <a:srgbClr val="000000"/>
                </a:solidFill>
              </a:rPr>
              <a:t>- Могло ли такое быть?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2" name="Picture 6" descr="29185"/>
          <p:cNvPicPr>
            <a:picLocks noChangeAspect="1" noChangeArrowheads="1"/>
          </p:cNvPicPr>
          <p:nvPr/>
        </p:nvPicPr>
        <p:blipFill>
          <a:blip r:embed="rId2" cstate="print">
            <a:lum bright="30000" contrast="12000"/>
          </a:blip>
          <a:srcRect/>
          <a:stretch>
            <a:fillRect/>
          </a:stretch>
        </p:blipFill>
        <p:spPr bwMode="auto">
          <a:xfrm>
            <a:off x="6042025" y="2276475"/>
            <a:ext cx="310197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0" name="Picture 4" descr="27287"/>
          <p:cNvPicPr>
            <a:picLocks noChangeAspect="1" noChangeArrowheads="1"/>
          </p:cNvPicPr>
          <p:nvPr/>
        </p:nvPicPr>
        <p:blipFill>
          <a:blip r:embed="rId3" cstate="print">
            <a:lum bright="12000" contrast="24000"/>
          </a:blip>
          <a:srcRect l="6538" r="28004"/>
          <a:stretch>
            <a:fillRect/>
          </a:stretch>
        </p:blipFill>
        <p:spPr bwMode="auto">
          <a:xfrm>
            <a:off x="0" y="2276475"/>
            <a:ext cx="31337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1" name="Picture 5" descr="4"/>
          <p:cNvPicPr>
            <a:picLocks noChangeAspect="1" noChangeArrowheads="1"/>
          </p:cNvPicPr>
          <p:nvPr/>
        </p:nvPicPr>
        <p:blipFill>
          <a:blip r:embed="rId4" cstate="print"/>
          <a:srcRect l="4137" r="15454"/>
          <a:stretch>
            <a:fillRect/>
          </a:stretch>
        </p:blipFill>
        <p:spPr bwMode="auto">
          <a:xfrm>
            <a:off x="3132138" y="2276475"/>
            <a:ext cx="3132137" cy="45815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7367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/>
              <a:t>Как человек использует свойства воздуха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2268538" y="1773238"/>
            <a:ext cx="4608512" cy="10064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>
                <a:solidFill>
                  <a:srgbClr val="FFFF00"/>
                </a:solidFill>
              </a:rPr>
              <a:t>Движение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1"/>
                            </p:stCondLst>
                            <p:childTnLst>
                              <p:par>
                                <p:cTn id="1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1"/>
                            </p:stCondLst>
                            <p:childTnLst>
                              <p:par>
                                <p:cTn id="16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1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500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500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500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nimBg="1"/>
      <p:bldP spid="10137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292100"/>
            <a:ext cx="7993062" cy="6161088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/>
              <a:t>Воздух состоит из частиц, между которыми есть промежутки. Частицы постоянно движутся, сталкиваются между собой.</a:t>
            </a:r>
            <a:r>
              <a:rPr lang="ru-RU" sz="4000" smtClean="0"/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9">
        <a:dk1>
          <a:srgbClr val="000066"/>
        </a:dk1>
        <a:lt1>
          <a:srgbClr val="FFFFFF"/>
        </a:lt1>
        <a:dk2>
          <a:srgbClr val="AFCA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D4E1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0">
        <a:dk1>
          <a:srgbClr val="000066"/>
        </a:dk1>
        <a:lt1>
          <a:srgbClr val="FFFFFF"/>
        </a:lt1>
        <a:dk2>
          <a:srgbClr val="CEF5FE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E3F9FE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608</TotalTime>
  <Words>267</Words>
  <Application>Microsoft Office PowerPoint</Application>
  <PresentationFormat>Экран (4:3)</PresentationFormat>
  <Paragraphs>50</Paragraphs>
  <Slides>24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Tahoma</vt:lpstr>
      <vt:lpstr>Arial</vt:lpstr>
      <vt:lpstr>Wingdings</vt:lpstr>
      <vt:lpstr>Calibri</vt:lpstr>
      <vt:lpstr>Times New Roman</vt:lpstr>
      <vt:lpstr>Океан</vt:lpstr>
      <vt:lpstr>Облака</vt:lpstr>
      <vt:lpstr>Диаграмма Microsoft Excel</vt:lpstr>
      <vt:lpstr>Фотография Microsoft Photo Editor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Воздух состоит из частиц, между которыми есть промежутки. Частицы постоянно движутся, сталкиваются между собой. </vt:lpstr>
      <vt:lpstr>Слайд 10</vt:lpstr>
      <vt:lpstr>Когда воздух нагревается, они двигаются быстрее, сталкиваются сильнее. Из-за этого частицы отскакивают на большие расстояния друг от друга. Промежутки между ними увеличиваются, и воздух расширяется.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Как человек использует свойства воздуха.</vt:lpstr>
    </vt:vector>
  </TitlesOfParts>
  <Company>Школа 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 1</dc:creator>
  <cp:lastModifiedBy>Admin</cp:lastModifiedBy>
  <cp:revision>38</cp:revision>
  <dcterms:created xsi:type="dcterms:W3CDTF">2006-01-19T10:18:40Z</dcterms:created>
  <dcterms:modified xsi:type="dcterms:W3CDTF">2012-02-13T13:06:50Z</dcterms:modified>
</cp:coreProperties>
</file>