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9" r:id="rId10"/>
    <p:sldId id="270" r:id="rId11"/>
    <p:sldId id="271" r:id="rId12"/>
    <p:sldId id="275" r:id="rId13"/>
    <p:sldId id="277" r:id="rId14"/>
    <p:sldId id="306" r:id="rId15"/>
    <p:sldId id="279" r:id="rId16"/>
    <p:sldId id="307" r:id="rId17"/>
    <p:sldId id="289" r:id="rId18"/>
    <p:sldId id="291" r:id="rId19"/>
    <p:sldId id="286" r:id="rId20"/>
    <p:sldId id="287" r:id="rId21"/>
    <p:sldId id="292" r:id="rId22"/>
    <p:sldId id="301" r:id="rId23"/>
    <p:sldId id="300" r:id="rId24"/>
    <p:sldId id="305" r:id="rId25"/>
    <p:sldId id="295" r:id="rId26"/>
    <p:sldId id="293" r:id="rId27"/>
    <p:sldId id="294" r:id="rId28"/>
    <p:sldId id="285" r:id="rId29"/>
    <p:sldId id="303" r:id="rId30"/>
    <p:sldId id="309" r:id="rId31"/>
    <p:sldId id="29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15" autoAdjust="0"/>
  </p:normalViewPr>
  <p:slideViewPr>
    <p:cSldViewPr>
      <p:cViewPr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221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1040;&#1083;&#1080;&#110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1040;&#1083;&#1080;&#1103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1040;&#1083;&#1080;&#110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Лист1!$B$8:$B$11</c:f>
              <c:strCache>
                <c:ptCount val="4"/>
                <c:pt idx="0">
                  <c:v> Интересный</c:v>
                </c:pt>
                <c:pt idx="1">
                  <c:v>Нужный</c:v>
                </c:pt>
                <c:pt idx="2">
                  <c:v>Непонятный </c:v>
                </c:pt>
                <c:pt idx="3">
                  <c:v>Трудный</c:v>
                </c:pt>
              </c:strCache>
            </c:strRef>
          </c:cat>
          <c:val>
            <c:numRef>
              <c:f>Лист1!$C$8:$C$11</c:f>
              <c:numCache>
                <c:formatCode>General</c:formatCode>
                <c:ptCount val="4"/>
                <c:pt idx="0">
                  <c:v>44</c:v>
                </c:pt>
                <c:pt idx="1">
                  <c:v>26</c:v>
                </c:pt>
                <c:pt idx="2">
                  <c:v>19</c:v>
                </c:pt>
                <c:pt idx="3">
                  <c:v>11</c:v>
                </c:pt>
              </c:numCache>
            </c:numRef>
          </c:val>
        </c:ser>
        <c:shape val="box"/>
        <c:axId val="54149504"/>
        <c:axId val="54151040"/>
        <c:axId val="0"/>
      </c:bar3DChart>
      <c:catAx>
        <c:axId val="54149504"/>
        <c:scaling>
          <c:orientation val="minMax"/>
        </c:scaling>
        <c:axPos val="b"/>
        <c:tickLblPos val="nextTo"/>
        <c:crossAx val="54151040"/>
        <c:crosses val="autoZero"/>
        <c:auto val="1"/>
        <c:lblAlgn val="ctr"/>
        <c:lblOffset val="100"/>
      </c:catAx>
      <c:valAx>
        <c:axId val="54151040"/>
        <c:scaling>
          <c:orientation val="minMax"/>
        </c:scaling>
        <c:axPos val="l"/>
        <c:majorGridlines/>
        <c:numFmt formatCode="General" sourceLinked="1"/>
        <c:tickLblPos val="nextTo"/>
        <c:crossAx val="5414950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Лист2!$B$3:$B$6</c:f>
              <c:strCache>
                <c:ptCount val="4"/>
                <c:pt idx="0">
                  <c:v>Интересный</c:v>
                </c:pt>
                <c:pt idx="1">
                  <c:v>Нужный</c:v>
                </c:pt>
                <c:pt idx="2">
                  <c:v>Понятный</c:v>
                </c:pt>
                <c:pt idx="3">
                  <c:v>Полезный</c:v>
                </c:pt>
              </c:strCache>
            </c:strRef>
          </c:cat>
          <c:val>
            <c:numRef>
              <c:f>Лист2!$C$3:$C$6</c:f>
              <c:numCache>
                <c:formatCode>General</c:formatCode>
                <c:ptCount val="4"/>
                <c:pt idx="0">
                  <c:v>73</c:v>
                </c:pt>
                <c:pt idx="1">
                  <c:v>90</c:v>
                </c:pt>
                <c:pt idx="2">
                  <c:v>80</c:v>
                </c:pt>
                <c:pt idx="3">
                  <c:v>64</c:v>
                </c:pt>
              </c:numCache>
            </c:numRef>
          </c:val>
        </c:ser>
        <c:shape val="box"/>
        <c:axId val="55686656"/>
        <c:axId val="55688192"/>
        <c:axId val="0"/>
      </c:bar3DChart>
      <c:catAx>
        <c:axId val="55686656"/>
        <c:scaling>
          <c:orientation val="minMax"/>
        </c:scaling>
        <c:axPos val="b"/>
        <c:tickLblPos val="nextTo"/>
        <c:crossAx val="55688192"/>
        <c:crosses val="autoZero"/>
        <c:auto val="1"/>
        <c:lblAlgn val="ctr"/>
        <c:lblOffset val="100"/>
      </c:catAx>
      <c:valAx>
        <c:axId val="55688192"/>
        <c:scaling>
          <c:orientation val="minMax"/>
        </c:scaling>
        <c:axPos val="l"/>
        <c:majorGridlines/>
        <c:numFmt formatCode="General" sourceLinked="1"/>
        <c:tickLblPos val="nextTo"/>
        <c:crossAx val="55686656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1.9298245614035116E-2"/>
          <c:y val="4.1130160742353775E-2"/>
          <c:w val="0.60917972095593309"/>
          <c:h val="0.9098785591166495"/>
        </c:manualLayout>
      </c:layout>
      <c:pieChart>
        <c:varyColors val="1"/>
        <c:ser>
          <c:idx val="0"/>
          <c:order val="0"/>
          <c:cat>
            <c:strRef>
              <c:f>Лист3!$B$4:$B$7</c:f>
              <c:strCache>
                <c:ptCount val="4"/>
                <c:pt idx="0">
                  <c:v>Презентация работ- 48%</c:v>
                </c:pt>
                <c:pt idx="1">
                  <c:v>Поиск Информации 36 %</c:v>
                </c:pt>
                <c:pt idx="2">
                  <c:v>Реализация проекта 11 %</c:v>
                </c:pt>
                <c:pt idx="3">
                  <c:v>Понравилось все  5 %</c:v>
                </c:pt>
              </c:strCache>
            </c:strRef>
          </c:cat>
          <c:val>
            <c:numRef>
              <c:f>Лист3!$C$4:$C$7</c:f>
              <c:numCache>
                <c:formatCode>General</c:formatCode>
                <c:ptCount val="4"/>
                <c:pt idx="0">
                  <c:v>48</c:v>
                </c:pt>
                <c:pt idx="1">
                  <c:v>36</c:v>
                </c:pt>
                <c:pt idx="2">
                  <c:v>11</c:v>
                </c:pt>
                <c:pt idx="3">
                  <c:v>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4590647879541374"/>
          <c:y val="5.0362539971006849E-2"/>
          <c:w val="0.33742685453792026"/>
          <c:h val="0.92809902451967863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2055C-586B-4AEB-B0CA-DDE3FD2CC594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DF2F3-1058-44A3-B2D7-5C593B02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DF2F3-1058-44A3-B2D7-5C593B02693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DF2F3-1058-44A3-B2D7-5C593B02693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DF2F3-1058-44A3-B2D7-5C593B02693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DF2F3-1058-44A3-B2D7-5C593B02693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DF2F3-1058-44A3-B2D7-5C593B02693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___Microsoft_Office_PowerPoint1.ppt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______Microsoft_Office_PowerPoint2.pptx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Проектная деятельность младших школьников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Выполнила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Кондратцева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Алия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Уфа 2016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проектной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 Заинтересовать и привлечь учеников к сознанию новых интересных проектов, с помощью которых они смогут воплотить свои умения и таланты в жизнь, а также в процессе воплощения которых, приобретут новые знания умения и навыки, (на интеграционной основе).</a:t>
            </a: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 проектной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 Демонстрация «продукта» работы: презентация результатов исследования, полученных новых знаний, умения планировать и осуществлять работу.</a:t>
            </a:r>
          </a:p>
          <a:p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методы проектной    деятельности</a:t>
            </a:r>
            <a:endParaRPr lang="ru-RU" dirty="0"/>
          </a:p>
        </p:txBody>
      </p:sp>
      <p:pic>
        <p:nvPicPr>
          <p:cNvPr id="4" name="Содержимое 3" descr="http://gigabaza.ru/images/31/61834/2202acec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7000899" cy="466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15196" cy="9658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Типологические признаки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2" y="1571612"/>
          <a:ext cx="7358113" cy="4962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159"/>
                <a:gridCol w="1051159"/>
                <a:gridCol w="1051159"/>
                <a:gridCol w="1051159"/>
                <a:gridCol w="1051159"/>
                <a:gridCol w="1051159"/>
                <a:gridCol w="1051159"/>
              </a:tblGrid>
              <a:tr h="257607">
                <a:tc gridSpan="7">
                  <a:txBody>
                    <a:bodyPr/>
                    <a:lstStyle/>
                    <a:p>
                      <a:r>
                        <a:rPr lang="ru-RU" sz="1100" dirty="0" smtClean="0"/>
                        <a:t>                                                              Типологические признаки</a:t>
                      </a:r>
                      <a:endParaRPr lang="ru-RU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/>
                </a:tc>
              </a:tr>
              <a:tr h="951625"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1.Доминирующая деятельность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Исследовательская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Поисковая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Творческая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ролевая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Прикладная (практико-ориентированная)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err="1" smtClean="0"/>
                        <a:t>Ознакомительно</a:t>
                      </a:r>
                      <a:r>
                        <a:rPr lang="ru-RU" sz="1100" dirty="0" smtClean="0"/>
                        <a:t> -ориентировочная</a:t>
                      </a:r>
                      <a:endParaRPr lang="ru-RU" sz="1100" dirty="0"/>
                    </a:p>
                  </a:txBody>
                  <a:tcPr/>
                </a:tc>
              </a:tr>
              <a:tr h="951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2.Предметно-содержательная область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err="1" smtClean="0"/>
                        <a:t>Межпредметный</a:t>
                      </a:r>
                      <a:r>
                        <a:rPr lang="ru-RU" sz="1100" dirty="0" smtClean="0"/>
                        <a:t> проект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err="1" smtClean="0"/>
                        <a:t>Моно-проект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562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3.Характер координации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Непосредственный 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скрытый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692091">
                <a:tc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4.Характер контактов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Участники одной школы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Участники разных школ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Участники</a:t>
                      </a:r>
                      <a:r>
                        <a:rPr lang="ru-RU" sz="1100" baseline="0" dirty="0" smtClean="0"/>
                        <a:t> разных городов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Участники разных стран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692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5.Колличество участников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</a:tr>
              <a:tr h="821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6.Продолжительность выполнения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краткосрочный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err="1" smtClean="0"/>
                        <a:t>среднестрочный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долгосрочный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осуществления проектной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Мотивационный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(общий замысел)</a:t>
            </a:r>
          </a:p>
          <a:p>
            <a:pPr lvl="0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Планирующий подготовительный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(тема ,цели, план действий, критерии оценки результата и процесса.</a:t>
            </a:r>
          </a:p>
          <a:p>
            <a:pPr lvl="0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Информационно-операционный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 (сбор материала, выполнение проекта)</a:t>
            </a:r>
          </a:p>
          <a:p>
            <a:pPr lvl="0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Презентационный </a:t>
            </a:r>
          </a:p>
          <a:p>
            <a:pPr lvl="0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Рефлексивно-оценочный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 (обсуждение полученных результатов).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продукта проекта и его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Оценить не только </a:t>
            </a:r>
            <a:r>
              <a:rPr lang="ru-RU" sz="3200" b="1" u="sng" dirty="0" smtClean="0">
                <a:solidFill>
                  <a:schemeClr val="bg2">
                    <a:lumMod val="50000"/>
                  </a:schemeClr>
                </a:solidFill>
              </a:rPr>
              <a:t>продукт;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Грамоты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Дипломы 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Подарки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Призы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Но и саму </a:t>
            </a:r>
            <a:r>
              <a:rPr lang="ru-RU" sz="3200" b="1" u="sng" dirty="0" smtClean="0">
                <a:solidFill>
                  <a:schemeClr val="bg2">
                    <a:lumMod val="50000"/>
                  </a:schemeClr>
                </a:solidFill>
              </a:rPr>
              <a:t>деятельность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 проекта;</a:t>
            </a:r>
          </a:p>
          <a:p>
            <a:r>
              <a:rPr lang="ru-RU" b="1" dirty="0" err="1" smtClean="0">
                <a:solidFill>
                  <a:schemeClr val="bg2">
                    <a:lumMod val="50000"/>
                  </a:schemeClr>
                </a:solidFill>
              </a:rPr>
              <a:t>Анализ,выводы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, рефлексия</a:t>
            </a:r>
          </a:p>
          <a:p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Оценка должна носить</a:t>
            </a:r>
          </a:p>
          <a:p>
            <a:pPr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стимулирующий характер!</a:t>
            </a:r>
          </a:p>
          <a:p>
            <a:pPr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Всегда помнить, что мотивация  и</a:t>
            </a:r>
          </a:p>
          <a:p>
            <a:pPr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желание рождается от успеха</a:t>
            </a:r>
            <a:r>
              <a:rPr lang="ru-RU" sz="3200" dirty="0" smtClean="0">
                <a:solidFill>
                  <a:srgbClr val="FF0000"/>
                </a:solidFill>
              </a:rPr>
              <a:t>!</a:t>
            </a:r>
          </a:p>
          <a:p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0040"/>
            <a:ext cx="7124728" cy="8943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организации проектной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7339042" cy="50984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Посильность (соответствие возрасту и развитию)</a:t>
            </a:r>
          </a:p>
          <a:p>
            <a:r>
              <a:rPr lang="ru-RU" dirty="0" smtClean="0"/>
              <a:t>Формирование чувства ответственности;</a:t>
            </a:r>
          </a:p>
          <a:p>
            <a:r>
              <a:rPr lang="ru-RU" dirty="0" smtClean="0"/>
              <a:t>Условия (наличие </a:t>
            </a:r>
            <a:r>
              <a:rPr lang="ru-RU" dirty="0" err="1" smtClean="0"/>
              <a:t>соответствющей</a:t>
            </a:r>
            <a:r>
              <a:rPr lang="ru-RU" dirty="0" smtClean="0"/>
              <a:t> базы, библиотеки, </a:t>
            </a:r>
            <a:r>
              <a:rPr lang="ru-RU" dirty="0" err="1" smtClean="0"/>
              <a:t>медиатеки</a:t>
            </a:r>
            <a:r>
              <a:rPr lang="ru-RU" dirty="0" smtClean="0"/>
              <a:t>);</a:t>
            </a:r>
          </a:p>
          <a:p>
            <a:r>
              <a:rPr lang="ru-RU" dirty="0" smtClean="0"/>
              <a:t>Развитие творческих способностей;</a:t>
            </a:r>
          </a:p>
          <a:p>
            <a:r>
              <a:rPr lang="ru-RU" dirty="0" smtClean="0"/>
              <a:t>Смещение акцента от инструментального подхода в решении задач к технологическому;</a:t>
            </a:r>
          </a:p>
          <a:p>
            <a:r>
              <a:rPr lang="ru-RU" dirty="0" smtClean="0"/>
              <a:t> Подготовку учащихся (повышение мотивации учащихся при решении задач);</a:t>
            </a:r>
          </a:p>
          <a:p>
            <a:r>
              <a:rPr lang="ru-RU" dirty="0" smtClean="0"/>
              <a:t>Руководство проектом учителя (создание условий для отношений сотрудничества между учителем и учащимся)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«Встречаем Новый Год»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1214422"/>
            <a:ext cx="6322188" cy="1434085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Опытно-эксперементальная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работа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Паспорт Проекта </a:t>
            </a:r>
            <a:br>
              <a:rPr lang="ru-RU" dirty="0" smtClean="0"/>
            </a:br>
            <a:r>
              <a:rPr lang="ru-RU" dirty="0" smtClean="0"/>
              <a:t>«Встречаем Новый Год»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Тема проекта: </a:t>
            </a:r>
            <a:r>
              <a:rPr lang="ru-RU" dirty="0" smtClean="0"/>
              <a:t>« </a:t>
            </a:r>
            <a:r>
              <a:rPr lang="ru-RU" sz="2000" dirty="0" smtClean="0"/>
              <a:t>Встречаем Новый год»</a:t>
            </a:r>
          </a:p>
          <a:p>
            <a:pPr>
              <a:buNone/>
            </a:pPr>
            <a:r>
              <a:rPr lang="ru-RU" b="1" dirty="0" smtClean="0"/>
              <a:t>Участники проекта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sz="2000" dirty="0" smtClean="0"/>
              <a:t>учащиеся  1 Б класса МБОУ Школа № 78</a:t>
            </a:r>
          </a:p>
          <a:p>
            <a:pPr>
              <a:buNone/>
            </a:pPr>
            <a:r>
              <a:rPr lang="ru-RU" b="1" dirty="0" smtClean="0"/>
              <a:t>Организаторы проекта:</a:t>
            </a:r>
          </a:p>
          <a:p>
            <a:pPr>
              <a:buNone/>
            </a:pPr>
            <a:r>
              <a:rPr lang="ru-RU" sz="2000" dirty="0" err="1" smtClean="0"/>
              <a:t>Кондратцева</a:t>
            </a:r>
            <a:r>
              <a:rPr lang="ru-RU" sz="2000" dirty="0" smtClean="0"/>
              <a:t> </a:t>
            </a:r>
            <a:r>
              <a:rPr lang="ru-RU" sz="2000" dirty="0" err="1" smtClean="0"/>
              <a:t>Алия</a:t>
            </a:r>
            <a:r>
              <a:rPr lang="ru-RU" sz="2000" dirty="0" smtClean="0"/>
              <a:t> </a:t>
            </a:r>
            <a:r>
              <a:rPr lang="ru-RU" sz="2000" dirty="0" err="1" smtClean="0"/>
              <a:t>Ринатовна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dirty="0" err="1" smtClean="0"/>
              <a:t>Абдунагимова</a:t>
            </a:r>
            <a:r>
              <a:rPr lang="ru-RU" sz="2000" dirty="0" smtClean="0"/>
              <a:t> </a:t>
            </a:r>
            <a:r>
              <a:rPr lang="ru-RU" sz="2000" dirty="0" err="1" smtClean="0"/>
              <a:t>Эльмира</a:t>
            </a:r>
            <a:r>
              <a:rPr lang="ru-RU" sz="2000" dirty="0" smtClean="0"/>
              <a:t> </a:t>
            </a:r>
            <a:r>
              <a:rPr lang="ru-RU" sz="2000" dirty="0" err="1" smtClean="0"/>
              <a:t>Зуфаровна</a:t>
            </a:r>
            <a:r>
              <a:rPr lang="ru-RU" sz="2000" dirty="0" smtClean="0"/>
              <a:t> – классный руководитель 1 Б класса.</a:t>
            </a:r>
          </a:p>
          <a:p>
            <a:pPr>
              <a:buNone/>
            </a:pPr>
            <a:r>
              <a:rPr lang="ru-RU" sz="2400" b="1" dirty="0" smtClean="0"/>
              <a:t>Время  проведения :</a:t>
            </a:r>
          </a:p>
          <a:p>
            <a:pPr>
              <a:buNone/>
            </a:pPr>
            <a:r>
              <a:rPr lang="ru-RU" sz="2000" dirty="0" smtClean="0"/>
              <a:t>Декабрь 2015 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20040"/>
            <a:ext cx="7267604" cy="965820"/>
          </a:xfrm>
        </p:spPr>
        <p:txBody>
          <a:bodyPr>
            <a:normAutofit/>
          </a:bodyPr>
          <a:lstStyle/>
          <a:p>
            <a:r>
              <a:rPr lang="ru-RU" dirty="0" smtClean="0"/>
              <a:t>Вид, тип, продукт Проекта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Вид проекта:</a:t>
            </a:r>
            <a:r>
              <a:rPr lang="ru-RU" sz="3200" dirty="0" smtClean="0"/>
              <a:t> </a:t>
            </a:r>
            <a:r>
              <a:rPr lang="ru-RU" sz="2400" dirty="0" smtClean="0"/>
              <a:t>творческий.</a:t>
            </a:r>
          </a:p>
          <a:p>
            <a:pPr>
              <a:buNone/>
            </a:pPr>
            <a:r>
              <a:rPr lang="ru-RU" sz="3200" b="1" dirty="0" smtClean="0"/>
              <a:t>Тип проекта</a:t>
            </a:r>
            <a:r>
              <a:rPr lang="ru-RU" sz="2400" b="1" dirty="0" smtClean="0"/>
              <a:t>:</a:t>
            </a:r>
            <a:r>
              <a:rPr lang="ru-RU" sz="2400" dirty="0" smtClean="0"/>
              <a:t> групповой, </a:t>
            </a:r>
            <a:r>
              <a:rPr lang="ru-RU" sz="2400" dirty="0" err="1" smtClean="0"/>
              <a:t>среднеосрочный</a:t>
            </a:r>
            <a:r>
              <a:rPr lang="ru-RU" sz="2400" dirty="0" smtClean="0"/>
              <a:t>,</a:t>
            </a:r>
          </a:p>
          <a:p>
            <a:pPr lvl="0">
              <a:buNone/>
            </a:pPr>
            <a:r>
              <a:rPr lang="ru-RU" sz="2400" dirty="0" err="1" smtClean="0"/>
              <a:t>внеурочный,урочный</a:t>
            </a:r>
            <a:r>
              <a:rPr lang="ru-RU" sz="2400" dirty="0" smtClean="0"/>
              <a:t>, классный, </a:t>
            </a:r>
            <a:r>
              <a:rPr lang="ru-RU" sz="2400" dirty="0" err="1" smtClean="0"/>
              <a:t>внекласный</a:t>
            </a:r>
            <a:r>
              <a:rPr lang="ru-RU" sz="2400" dirty="0" smtClean="0"/>
              <a:t>, практико-ориентированный.</a:t>
            </a:r>
          </a:p>
          <a:p>
            <a:pPr lvl="0">
              <a:buNone/>
            </a:pPr>
            <a:r>
              <a:rPr lang="ru-RU" sz="3200" b="1" dirty="0" smtClean="0"/>
              <a:t>Актуальность:</a:t>
            </a:r>
            <a:r>
              <a:rPr lang="ru-RU" sz="3200" dirty="0" smtClean="0"/>
              <a:t> </a:t>
            </a:r>
            <a:r>
              <a:rPr lang="ru-RU" sz="2400" dirty="0" smtClean="0"/>
              <a:t>интерактивное развитие</a:t>
            </a:r>
          </a:p>
          <a:p>
            <a:pPr>
              <a:buNone/>
            </a:pPr>
            <a:r>
              <a:rPr lang="ru-RU" sz="3200" b="1" dirty="0" smtClean="0"/>
              <a:t>Предполагаемый продукт проекта:</a:t>
            </a:r>
            <a:endParaRPr lang="ru-RU" sz="3200" dirty="0" smtClean="0"/>
          </a:p>
          <a:p>
            <a:pPr lvl="0">
              <a:buNone/>
            </a:pPr>
            <a:r>
              <a:rPr lang="ru-RU" sz="2400" dirty="0" smtClean="0"/>
              <a:t>Новогодний праздник «Новоселье у Снегурочки» </a:t>
            </a:r>
          </a:p>
          <a:p>
            <a:pPr lvl="0">
              <a:buNone/>
            </a:pPr>
            <a:r>
              <a:rPr lang="ru-RU" sz="2400" dirty="0" smtClean="0"/>
              <a:t>Выставка поделок.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7224" y="228600"/>
            <a:ext cx="5357850" cy="12001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Актуальность     исследования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type="body" idx="2"/>
          </p:nvPr>
        </p:nvSpPr>
        <p:spPr>
          <a:xfrm>
            <a:off x="857224" y="1497416"/>
            <a:ext cx="7143800" cy="4431914"/>
          </a:xfrm>
        </p:spPr>
        <p:txBody>
          <a:bodyPr>
            <a:normAutofit fontScale="70000" lnSpcReduction="20000"/>
          </a:bodyPr>
          <a:lstStyle/>
          <a:p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sz="3600" b="1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400" dirty="0" smtClean="0">
                <a:solidFill>
                  <a:schemeClr val="bg2">
                    <a:lumMod val="50000"/>
                  </a:schemeClr>
                </a:solidFill>
              </a:rPr>
              <a:t>Заключается в том, что в данной работе предпринята попытка комплексного исследования возможностей повсеместного внедрения проектной деятельности в программу начальной школы, как средство новейших методов работы с младшими школьниками, с целью разностороннего развития личности ребенка, его умений и навыков, работы в коллективе, повышение мотивации к обучению</a:t>
            </a:r>
            <a:r>
              <a:rPr lang="ru-RU" sz="3400" dirty="0" smtClean="0"/>
              <a:t>. </a:t>
            </a:r>
          </a:p>
          <a:p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571472" y="1428736"/>
            <a:ext cx="6643734" cy="164307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14400" b="1" dirty="0" smtClean="0">
                <a:solidFill>
                  <a:schemeClr val="bg2">
                    <a:lumMod val="50000"/>
                  </a:schemeClr>
                </a:solidFill>
              </a:rPr>
              <a:t>  Исследуем возможности</a:t>
            </a:r>
          </a:p>
          <a:p>
            <a:pPr>
              <a:buNone/>
            </a:pPr>
            <a:r>
              <a:rPr lang="ru-RU" sz="14400" b="1" dirty="0" smtClean="0">
                <a:solidFill>
                  <a:schemeClr val="bg2">
                    <a:lumMod val="50000"/>
                  </a:schemeClr>
                </a:solidFill>
              </a:rPr>
              <a:t>  чтобы чаще и лучше заниматься..этим;) </a:t>
            </a:r>
          </a:p>
          <a:p>
            <a:pPr>
              <a:buNone/>
            </a:pPr>
            <a:endParaRPr lang="ru-RU" sz="14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20040"/>
            <a:ext cx="6929486" cy="82294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Цели и задачи проекта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7410480" cy="5286412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sz="3400" b="1" dirty="0" smtClean="0"/>
              <a:t>Цель проекта: </a:t>
            </a:r>
          </a:p>
          <a:p>
            <a:r>
              <a:rPr lang="ru-RU" sz="3100" dirty="0" smtClean="0"/>
              <a:t>Понимание и применение учащимися знаний, умений и  навыков, приобретенных  в процессе изучения различных предметов (на интеграционной основе).</a:t>
            </a:r>
          </a:p>
          <a:p>
            <a:pPr>
              <a:buNone/>
            </a:pPr>
            <a:r>
              <a:rPr lang="ru-RU" sz="3400" b="1" dirty="0" smtClean="0"/>
              <a:t>Задачи проекта:</a:t>
            </a:r>
          </a:p>
          <a:p>
            <a:pPr lvl="0"/>
            <a:r>
              <a:rPr lang="ru-RU" sz="2900" dirty="0" smtClean="0"/>
              <a:t>Познакомить обучающихся с принципом комплексного подхода в создании творческого продукта проектной деятельности;</a:t>
            </a:r>
          </a:p>
          <a:p>
            <a:pPr lvl="0"/>
            <a:r>
              <a:rPr lang="ru-RU" sz="2900" dirty="0" smtClean="0"/>
              <a:t>Сформировать понятие «праздник», и создание ярких, оригинальных поделок, сделанных своими руками .</a:t>
            </a:r>
            <a:r>
              <a:rPr lang="ru-RU" sz="2900" b="1" dirty="0" smtClean="0"/>
              <a:t> </a:t>
            </a:r>
            <a:endParaRPr lang="ru-RU" sz="2900" dirty="0" smtClean="0"/>
          </a:p>
          <a:p>
            <a:pPr lvl="0"/>
            <a:r>
              <a:rPr lang="ru-RU" sz="2900" dirty="0" smtClean="0"/>
              <a:t>Развитие творчества, способностей к изобретательству, эстетического вкуса обучающихся;</a:t>
            </a:r>
          </a:p>
          <a:p>
            <a:pPr lvl="0"/>
            <a:r>
              <a:rPr lang="ru-RU" sz="2900" dirty="0" smtClean="0"/>
              <a:t>Формирование умений взаимодействия и взаимопомощи в группе;</a:t>
            </a:r>
          </a:p>
          <a:p>
            <a:pPr lvl="0"/>
            <a:r>
              <a:rPr lang="ru-RU" sz="2900" dirty="0" smtClean="0"/>
              <a:t>Разработка и изготовление предполагаемого продукта проекта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Предполагаемый результат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Проведение праздника </a:t>
            </a:r>
            <a:r>
              <a:rPr lang="ru-RU" dirty="0" smtClean="0"/>
              <a:t>«Новоселье у Снегурочки»;</a:t>
            </a:r>
          </a:p>
          <a:p>
            <a:r>
              <a:rPr lang="ru-RU" sz="2800" dirty="0" smtClean="0"/>
              <a:t>Выставка</a:t>
            </a:r>
            <a:r>
              <a:rPr lang="ru-RU" dirty="0" smtClean="0"/>
              <a:t> игрушек, поделок, рисунков;</a:t>
            </a:r>
          </a:p>
          <a:p>
            <a:r>
              <a:rPr lang="ru-RU" sz="2800" dirty="0" smtClean="0"/>
              <a:t>Обогащение з</a:t>
            </a:r>
            <a:r>
              <a:rPr lang="ru-RU" dirty="0" smtClean="0"/>
              <a:t>наний детей о Новогоднем празднике;</a:t>
            </a:r>
          </a:p>
          <a:p>
            <a:r>
              <a:rPr lang="ru-RU" sz="2800" dirty="0" smtClean="0"/>
              <a:t>Осознание </a:t>
            </a:r>
            <a:r>
              <a:rPr lang="ru-RU" dirty="0" smtClean="0"/>
              <a:t>детьми доброго, заботливого отношения и настроения людей друг к другу во время праздника;</a:t>
            </a:r>
          </a:p>
          <a:p>
            <a:r>
              <a:rPr lang="ru-RU" sz="2800" dirty="0" smtClean="0"/>
              <a:t>Активное участие </a:t>
            </a:r>
            <a:r>
              <a:rPr lang="ru-RU" dirty="0" smtClean="0"/>
              <a:t>детей и родителей в подготовке к Новому году.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При правильной организации проектная деятельность повышает познавательный интерес учащихся к учебной деятельности, способствует повышению их интеллектуального и творческого потенциала.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Этап 1</a:t>
            </a:r>
            <a:r>
              <a:rPr lang="ru-RU" dirty="0" smtClean="0"/>
              <a:t>. </a:t>
            </a:r>
            <a:r>
              <a:rPr lang="ru-RU" dirty="0" err="1" smtClean="0"/>
              <a:t>Предпроектная</a:t>
            </a:r>
            <a:r>
              <a:rPr lang="ru-RU" dirty="0" smtClean="0"/>
              <a:t> подготовка </a:t>
            </a:r>
          </a:p>
          <a:p>
            <a:r>
              <a:rPr lang="ru-RU" b="1" dirty="0" smtClean="0"/>
              <a:t>Этап 2</a:t>
            </a:r>
            <a:r>
              <a:rPr lang="ru-RU" dirty="0" smtClean="0"/>
              <a:t>. Планирование (выбор проектов).</a:t>
            </a:r>
          </a:p>
          <a:p>
            <a:r>
              <a:rPr lang="ru-RU" b="1" dirty="0" smtClean="0"/>
              <a:t>Этап 3</a:t>
            </a:r>
            <a:r>
              <a:rPr lang="ru-RU" dirty="0" smtClean="0"/>
              <a:t>. Практическая реализация проекта.</a:t>
            </a:r>
          </a:p>
          <a:p>
            <a:r>
              <a:rPr lang="ru-RU" b="1" dirty="0" smtClean="0"/>
              <a:t>Этап 4</a:t>
            </a:r>
            <a:r>
              <a:rPr lang="ru-RU" dirty="0" smtClean="0"/>
              <a:t>. Презентация.</a:t>
            </a:r>
          </a:p>
          <a:p>
            <a:r>
              <a:rPr lang="ru-RU" b="1" dirty="0" smtClean="0"/>
              <a:t>Этап 5.</a:t>
            </a:r>
            <a:r>
              <a:rPr lang="ru-RU" dirty="0" smtClean="0"/>
              <a:t> Самооценка результатов и собственной деятельности.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0040"/>
            <a:ext cx="7124728" cy="751506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Разносторонее</a:t>
            </a:r>
            <a:r>
              <a:rPr lang="ru-RU" sz="3600" dirty="0" smtClean="0"/>
              <a:t>  развитие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7410480" cy="531275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Познавательное развитие </a:t>
            </a:r>
          </a:p>
          <a:p>
            <a:pPr>
              <a:buNone/>
            </a:pPr>
            <a:r>
              <a:rPr lang="ru-RU" dirty="0" smtClean="0"/>
              <a:t>    (просмотр мультфильмов и сказок, знакомство с художественной литературой)</a:t>
            </a:r>
          </a:p>
          <a:p>
            <a:r>
              <a:rPr lang="ru-RU" sz="3200" b="1" dirty="0" smtClean="0"/>
              <a:t>Развитие  речи</a:t>
            </a:r>
          </a:p>
          <a:p>
            <a:pPr>
              <a:buNone/>
            </a:pPr>
            <a:r>
              <a:rPr lang="ru-RU" dirty="0" smtClean="0"/>
              <a:t>     (разучивание песен, стихов, беседы)</a:t>
            </a:r>
          </a:p>
          <a:p>
            <a:r>
              <a:rPr lang="ru-RU" sz="3200" b="1" dirty="0" smtClean="0"/>
              <a:t>Художественно-эстетическое развитие  </a:t>
            </a:r>
          </a:p>
          <a:p>
            <a:pPr>
              <a:buNone/>
            </a:pPr>
            <a:r>
              <a:rPr lang="ru-RU" dirty="0" smtClean="0"/>
              <a:t>     (лепка, рисование, конструирование из бумаги)</a:t>
            </a:r>
          </a:p>
          <a:p>
            <a:pPr>
              <a:buNone/>
            </a:pPr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15196" cy="75150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7818923" cy="6357957"/>
        </p:xfrm>
        <a:graphic>
          <a:graphicData uri="http://schemas.openxmlformats.org/presentationml/2006/ole">
            <p:oleObj spid="_x0000_s1026" name="Презентация" r:id="rId4" imgW="4570541" imgH="3427323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358114" cy="1785950"/>
          </a:xfr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/>
              <a:t>Анкетирование № 1 отношение к творческому проекту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428867"/>
          <a:ext cx="7400948" cy="402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15196" cy="15373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Анкетирование № 2 отношение к творческому проекту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86634" cy="1394448"/>
          </a:xfrm>
        </p:spPr>
        <p:txBody>
          <a:bodyPr>
            <a:normAutofit fontScale="90000"/>
          </a:bodyPr>
          <a:lstStyle/>
          <a:p>
            <a:r>
              <a:rPr lang="ru-RU" sz="3600" u="sng" dirty="0" smtClean="0"/>
              <a:t>Анкетирование№3 </a:t>
            </a:r>
            <a:r>
              <a:rPr lang="ru-RU" sz="2400" u="sng" dirty="0" smtClean="0"/>
              <a:t>какой этап работы над проектом ученикам понравился больше всего: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20040"/>
            <a:ext cx="6767538" cy="894382"/>
          </a:xfrm>
        </p:spPr>
        <p:txBody>
          <a:bodyPr>
            <a:normAutofit/>
          </a:bodyPr>
          <a:lstStyle/>
          <a:p>
            <a:r>
              <a:rPr lang="ru-RU" dirty="0" smtClean="0"/>
              <a:t>Как это было</a:t>
            </a:r>
            <a:endParaRPr lang="ru-RU" dirty="0"/>
          </a:p>
        </p:txBody>
      </p:sp>
      <p:pic>
        <p:nvPicPr>
          <p:cNvPr id="4" name="Содержимое 3" descr="C:\Users\1\Desktop\мой диплом\коллаж нг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8662" y="1214422"/>
            <a:ext cx="5571198" cy="524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Цель исследования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6900882" cy="30340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  Анализ условий для организации проектной деятельности детей младшего школьного возраста. 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15196" cy="75150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7818923" cy="6357957"/>
        </p:xfrm>
        <a:graphic>
          <a:graphicData uri="http://schemas.openxmlformats.org/presentationml/2006/ole">
            <p:oleObj spid="_x0000_s47106" name="Презентация" r:id="rId4" imgW="4570541" imgH="3427323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7242048" cy="221457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спасибо за внимание!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dirty="0" err="1" smtClean="0"/>
              <a:t>Обьект</a:t>
            </a:r>
            <a:r>
              <a:rPr lang="ru-RU" dirty="0" smtClean="0"/>
              <a:t> исследования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Методы проектной деятельности младших школьников.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Предмет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Особенности проектной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 деятельности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 в начальной школе</a:t>
            </a:r>
            <a:r>
              <a:rPr lang="ru-RU" sz="3600" b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20040"/>
            <a:ext cx="7053290" cy="1180134"/>
          </a:xfrm>
        </p:spPr>
        <p:txBody>
          <a:bodyPr/>
          <a:lstStyle/>
          <a:p>
            <a:r>
              <a:rPr lang="ru-RU" dirty="0" smtClean="0"/>
              <a:t> Гипотеза: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Узнав как надо, можно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  чаще лучше и везде;)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Учителя-практики, имеющие достаточно чёткую и конкретную информацию об особенностях проектно-исследовательской деятельности младших школьников, смогут чаще и эффективнее использовать метод проектов на уроках, а также во внеурочной и внеклассной деятельности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Задачи: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 Для достижения цели были поставлены задачи: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Проанализировать психолого-педагогическую и методическую литературу по проблеме исследования.</a:t>
            </a: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Описать особенности проектной деятельности в начальной школе.</a:t>
            </a: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Рассмотреть и подробно описать компоненты проектной деятельности младших школьников.</a:t>
            </a:r>
          </a:p>
          <a:p>
            <a:pPr lvl="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Разработать и внедрить проект в рамках образовательного процесса в начальных классах.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20040"/>
            <a:ext cx="6981852" cy="12515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теоретическая и практическая значимость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  Исследование представляет интерес для  учителей начальных классов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Понятие "проектная деятельность" </a:t>
            </a:r>
            <a:r>
              <a:rPr lang="ru-RU" sz="2200" dirty="0" smtClean="0"/>
              <a:t>и ее характеристика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Проектная деятельность обучающихся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– это совместная учебно-познавательная, творческая или игровая деятельность учащихся, имеющая общую цель, согласованные методы, способы деятельности, направленная на достижение результата – создание проекта.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1616</TotalTime>
  <Words>830</Words>
  <PresentationFormat>Экран (4:3)</PresentationFormat>
  <Paragraphs>156</Paragraphs>
  <Slides>31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Изящная</vt:lpstr>
      <vt:lpstr>Презентация</vt:lpstr>
      <vt:lpstr>Проектная деятельность младших школьников</vt:lpstr>
      <vt:lpstr>Актуальность     исследования</vt:lpstr>
      <vt:lpstr>  Цель исследования </vt:lpstr>
      <vt:lpstr>  Обьект исследования </vt:lpstr>
      <vt:lpstr> Предмет исследования:</vt:lpstr>
      <vt:lpstr> Гипотеза:</vt:lpstr>
      <vt:lpstr>  Задачи:  </vt:lpstr>
      <vt:lpstr> теоретическая и практическая значимость</vt:lpstr>
      <vt:lpstr>Понятие "проектная деятельность" и ее характеристика</vt:lpstr>
      <vt:lpstr>Цель проектной деятельности </vt:lpstr>
      <vt:lpstr>Результат проектной деятельности</vt:lpstr>
      <vt:lpstr>методы проектной    деятельности</vt:lpstr>
      <vt:lpstr>Типологические признаки</vt:lpstr>
      <vt:lpstr>Этапы осуществления проектной деятельности </vt:lpstr>
      <vt:lpstr>Оценка продукта проекта и его деятельности</vt:lpstr>
      <vt:lpstr>Принципы организации проектной деятельности</vt:lpstr>
      <vt:lpstr>Проект «Встречаем Новый Год»</vt:lpstr>
      <vt:lpstr>  Паспорт Проекта  «Встречаем Новый Год»</vt:lpstr>
      <vt:lpstr>Вид, тип, продукт Проекта</vt:lpstr>
      <vt:lpstr>Цели и задачи проекта</vt:lpstr>
      <vt:lpstr>Предполагаемый результат</vt:lpstr>
      <vt:lpstr>Гипотеза проекта</vt:lpstr>
      <vt:lpstr>Этапы проекта</vt:lpstr>
      <vt:lpstr>Разносторонее  развитие</vt:lpstr>
      <vt:lpstr>Слайд 25</vt:lpstr>
      <vt:lpstr>Анкетирование № 1 отношение к творческому проекту</vt:lpstr>
      <vt:lpstr>Анкетирование № 2 отношение к творческому проекту</vt:lpstr>
      <vt:lpstr>Анкетирование№3 какой этап работы над проектом ученикам понравился больше всего: </vt:lpstr>
      <vt:lpstr>Как это было</vt:lpstr>
      <vt:lpstr>Слайд 30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младших школьников</dc:title>
  <dc:creator>1</dc:creator>
  <cp:lastModifiedBy>1</cp:lastModifiedBy>
  <cp:revision>118</cp:revision>
  <dcterms:created xsi:type="dcterms:W3CDTF">2009-01-01T01:21:36Z</dcterms:created>
  <dcterms:modified xsi:type="dcterms:W3CDTF">2009-01-07T22:41:11Z</dcterms:modified>
</cp:coreProperties>
</file>