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4" r:id="rId2"/>
    <p:sldId id="256" r:id="rId3"/>
    <p:sldId id="262" r:id="rId4"/>
    <p:sldId id="258" r:id="rId5"/>
    <p:sldId id="257" r:id="rId6"/>
    <p:sldId id="260" r:id="rId7"/>
    <p:sldId id="277" r:id="rId8"/>
    <p:sldId id="267" r:id="rId9"/>
    <p:sldId id="279" r:id="rId10"/>
    <p:sldId id="281" r:id="rId11"/>
    <p:sldId id="282" r:id="rId12"/>
    <p:sldId id="270" r:id="rId13"/>
    <p:sldId id="274" r:id="rId14"/>
    <p:sldId id="285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AE6F4"/>
    <a:srgbClr val="CC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515" autoAdjust="0"/>
    <p:restoredTop sz="93548" autoAdjust="0"/>
  </p:normalViewPr>
  <p:slideViewPr>
    <p:cSldViewPr>
      <p:cViewPr varScale="1">
        <p:scale>
          <a:sx n="79" d="100"/>
          <a:sy n="79" d="100"/>
        </p:scale>
        <p:origin x="-900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D1438-1F6E-4F1C-B6C7-0A3294826A57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3840-7E11-449D-8E25-27256F18A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D1438-1F6E-4F1C-B6C7-0A3294826A57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3840-7E11-449D-8E25-27256F18A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D1438-1F6E-4F1C-B6C7-0A3294826A57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3840-7E11-449D-8E25-27256F18A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738572-2497-4F77-8998-8906D5D3E5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D1438-1F6E-4F1C-B6C7-0A3294826A57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3840-7E11-449D-8E25-27256F18A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D1438-1F6E-4F1C-B6C7-0A3294826A57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3840-7E11-449D-8E25-27256F18A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D1438-1F6E-4F1C-B6C7-0A3294826A57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3840-7E11-449D-8E25-27256F18A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D1438-1F6E-4F1C-B6C7-0A3294826A57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3840-7E11-449D-8E25-27256F18A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D1438-1F6E-4F1C-B6C7-0A3294826A57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3840-7E11-449D-8E25-27256F18A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D1438-1F6E-4F1C-B6C7-0A3294826A57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3840-7E11-449D-8E25-27256F18A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D1438-1F6E-4F1C-B6C7-0A3294826A57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3840-7E11-449D-8E25-27256F18A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D1438-1F6E-4F1C-B6C7-0A3294826A57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A63840-7E11-449D-8E25-27256F18A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5D1438-1F6E-4F1C-B6C7-0A3294826A57}" type="datetimeFigureOut">
              <a:rPr lang="ru-RU" smtClean="0"/>
              <a:pPr/>
              <a:t>25.11.2014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A63840-7E11-449D-8E25-27256F18A46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gi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gif"/><Relationship Id="rId5" Type="http://schemas.openxmlformats.org/officeDocument/2006/relationships/image" Target="../media/image6.gif"/><Relationship Id="rId4" Type="http://schemas.openxmlformats.org/officeDocument/2006/relationships/image" Target="../media/image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73824"/>
          </a:xfrm>
          <a:prstGeom prst="rect">
            <a:avLst/>
          </a:prstGeom>
        </p:spPr>
      </p:pic>
      <p:pic>
        <p:nvPicPr>
          <p:cNvPr id="5" name="Picture 7" descr="Babochk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4910">
            <a:off x="3921826" y="1820526"/>
            <a:ext cx="1763713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5572132" y="5929330"/>
            <a:ext cx="2209800" cy="523220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kumimoji="1" lang="ru-RU" sz="2800" b="1" i="1" dirty="0">
              <a:solidFill>
                <a:schemeClr val="accent6"/>
              </a:solidFill>
              <a:latin typeface="Times New Roman" pitchFamily="18" charset="0"/>
            </a:endParaRPr>
          </a:p>
        </p:txBody>
      </p: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571472" y="5643578"/>
            <a:ext cx="2209800" cy="461665"/>
          </a:xfrm>
          <a:prstGeom prst="rect">
            <a:avLst/>
          </a:prstGeom>
          <a:solidFill>
            <a:schemeClr val="bg1"/>
          </a:solidFill>
          <a:ln w="12700" cap="sq">
            <a:solidFill>
              <a:schemeClr val="bg1"/>
            </a:solidFill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b="1" dirty="0" smtClean="0">
                <a:latin typeface="Times New Roman" pitchFamily="18" charset="0"/>
              </a:rPr>
              <a:t>ландыш</a:t>
            </a:r>
            <a:endParaRPr kumimoji="1" lang="ru-RU" sz="2400" b="1" dirty="0">
              <a:latin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42910" y="214290"/>
            <a:ext cx="8001056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Определи к какому классу принадлежат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данные растении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857884" y="5500702"/>
            <a:ext cx="10502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>
                <a:latin typeface="Constantia" pitchFamily="18" charset="0"/>
              </a:rPr>
              <a:t>Астра</a:t>
            </a:r>
            <a:endParaRPr lang="ru-RU" sz="2400" b="1" dirty="0">
              <a:latin typeface="Constantia" pitchFamily="18" charset="0"/>
            </a:endParaRPr>
          </a:p>
        </p:txBody>
      </p:sp>
      <p:pic>
        <p:nvPicPr>
          <p:cNvPr id="11" name="Рисунок 10" descr="49995852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2" y="2214554"/>
            <a:ext cx="3048000" cy="3048000"/>
          </a:xfrm>
          <a:prstGeom prst="rect">
            <a:avLst/>
          </a:prstGeom>
        </p:spPr>
      </p:pic>
      <p:pic>
        <p:nvPicPr>
          <p:cNvPr id="12" name="Рисунок 11" descr="6b5847056c072d47b01f248a0f54737e_1024_0_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285992"/>
            <a:ext cx="4168399" cy="295125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5643578"/>
            <a:ext cx="8001056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Определи к какому классу принадлежат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данные растении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42910" y="4429132"/>
            <a:ext cx="26357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2400" b="1" dirty="0" smtClean="0">
                <a:latin typeface="Constantia" pitchFamily="18" charset="0"/>
              </a:rPr>
              <a:t>Тысячелистник</a:t>
            </a: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onstantia" pitchFamily="18" charset="0"/>
              </a:rPr>
              <a:t> 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93479" y="4857760"/>
            <a:ext cx="15071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ru-RU" sz="2400" b="1" dirty="0" smtClean="0">
                <a:latin typeface="Times New Roman" pitchFamily="18" charset="0"/>
              </a:rPr>
              <a:t>Пшеница</a:t>
            </a:r>
            <a:endParaRPr kumimoji="1" lang="ru-RU" sz="2400" b="1" dirty="0">
              <a:latin typeface="Times New Roman" pitchFamily="18" charset="0"/>
            </a:endParaRPr>
          </a:p>
        </p:txBody>
      </p:sp>
      <p:pic>
        <p:nvPicPr>
          <p:cNvPr id="7" name="Рисунок 6" descr="tysyachalistnik-150x1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1071546"/>
            <a:ext cx="3214710" cy="3214710"/>
          </a:xfrm>
          <a:prstGeom prst="rect">
            <a:avLst/>
          </a:prstGeom>
        </p:spPr>
      </p:pic>
      <p:pic>
        <p:nvPicPr>
          <p:cNvPr id="8" name="Рисунок 7" descr="955563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00496" y="1142984"/>
            <a:ext cx="4190997" cy="31432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amk19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428604"/>
            <a:ext cx="2857494" cy="2571744"/>
          </a:xfrm>
          <a:prstGeom prst="rect">
            <a:avLst/>
          </a:prstGeom>
        </p:spPr>
      </p:pic>
      <p:sp>
        <p:nvSpPr>
          <p:cNvPr id="18944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2714620"/>
            <a:ext cx="7700962" cy="1000132"/>
          </a:xfrm>
        </p:spPr>
        <p:txBody>
          <a:bodyPr/>
          <a:lstStyle/>
          <a:p>
            <a:r>
              <a:rPr lang="ru-RU" b="1" i="1" dirty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Правильные ответы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43636" y="4214818"/>
            <a:ext cx="2619367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7" descr="Baboch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4910">
            <a:off x="7173207" y="391791"/>
            <a:ext cx="1763713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Baboch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4910">
            <a:off x="492800" y="4963797"/>
            <a:ext cx="1763713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Baboch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4910">
            <a:off x="7350849" y="2106278"/>
            <a:ext cx="1763713" cy="1277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5357850"/>
          </a:xfrm>
        </p:spPr>
        <p:txBody>
          <a:bodyPr/>
          <a:lstStyle/>
          <a:p>
            <a:pPr eaLnBrk="1" hangingPunct="1">
              <a:defRPr/>
            </a:pP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Понравился ли тебе урок?</a:t>
            </a:r>
          </a:p>
          <a:p>
            <a:pPr eaLnBrk="1" hangingPunct="1">
              <a:defRPr/>
            </a:pP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Интересно ли тебе было на уроке?</a:t>
            </a:r>
          </a:p>
          <a:p>
            <a:pPr eaLnBrk="1" hangingPunct="1">
              <a:defRPr/>
            </a:pP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Понятными ли для тебя были все действия на уроке?</a:t>
            </a:r>
          </a:p>
          <a:p>
            <a:pPr eaLnBrk="1" hangingPunct="1">
              <a:defRPr/>
            </a:pP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Узнал ли ты что-то новое на уроке?</a:t>
            </a:r>
          </a:p>
        </p:txBody>
      </p:sp>
      <p:pic>
        <p:nvPicPr>
          <p:cNvPr id="4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5280025"/>
            <a:ext cx="1417638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3" descr="roza_03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4450" y="4143380"/>
            <a:ext cx="14795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525963"/>
          </a:xfrm>
        </p:spPr>
        <p:txBody>
          <a:bodyPr/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</a:t>
            </a:r>
          </a:p>
          <a:p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Красный цветок  –</a:t>
            </a:r>
            <a:r>
              <a:rPr lang="ru-RU" b="1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урок понравился, мне все понятно  </a:t>
            </a:r>
          </a:p>
          <a:p>
            <a:r>
              <a:rPr lang="ru-RU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Желтый  цветок  – урок  более понравился, немножко непонятно </a:t>
            </a:r>
          </a:p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Фиолетовый цветок – урок не понравился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endParaRPr lang="ru-RU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Овал 9"/>
          <p:cNvSpPr/>
          <p:nvPr/>
        </p:nvSpPr>
        <p:spPr>
          <a:xfrm rot="19727085">
            <a:off x="2272044" y="784416"/>
            <a:ext cx="642942" cy="47981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 rot="20580501">
            <a:off x="1476577" y="1152376"/>
            <a:ext cx="615850" cy="41947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 rot="12944930">
            <a:off x="2335906" y="1307628"/>
            <a:ext cx="633282" cy="49217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 rot="15146824">
            <a:off x="1785126" y="708858"/>
            <a:ext cx="583528" cy="430766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 rot="16849453">
            <a:off x="1821594" y="1478059"/>
            <a:ext cx="633282" cy="49217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2051376" y="1152610"/>
            <a:ext cx="357190" cy="35719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 rot="19727085">
            <a:off x="4272308" y="784417"/>
            <a:ext cx="642942" cy="47981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 rot="20580501">
            <a:off x="3476841" y="1152377"/>
            <a:ext cx="615850" cy="419470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 rot="12944930">
            <a:off x="4336170" y="1307629"/>
            <a:ext cx="633282" cy="49217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 rot="15146824">
            <a:off x="3785390" y="708859"/>
            <a:ext cx="583528" cy="430766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 rot="16849453">
            <a:off x="3821858" y="1478060"/>
            <a:ext cx="633282" cy="492174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4051640" y="1152611"/>
            <a:ext cx="357190" cy="35719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 rot="19727085">
            <a:off x="6415449" y="784417"/>
            <a:ext cx="642942" cy="47981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 rot="20580501">
            <a:off x="5619982" y="1152377"/>
            <a:ext cx="615850" cy="419470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 rot="12944930">
            <a:off x="6479311" y="1307629"/>
            <a:ext cx="633282" cy="492174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Овал 30"/>
          <p:cNvSpPr/>
          <p:nvPr/>
        </p:nvSpPr>
        <p:spPr>
          <a:xfrm rot="15146824">
            <a:off x="5928531" y="708859"/>
            <a:ext cx="583528" cy="430766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Овал 31"/>
          <p:cNvSpPr/>
          <p:nvPr/>
        </p:nvSpPr>
        <p:spPr>
          <a:xfrm rot="16849453">
            <a:off x="5964999" y="1478060"/>
            <a:ext cx="633282" cy="492174"/>
          </a:xfrm>
          <a:prstGeom prst="ellipse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6194781" y="1152611"/>
            <a:ext cx="357190" cy="35719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Многообразие покрытосеменных растений </a:t>
            </a:r>
            <a:endParaRPr lang="ru-RU" b="1" i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57158" y="1285860"/>
            <a:ext cx="8229600" cy="452596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		В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мире около 250 видов  и 390  семейств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928802"/>
            <a:ext cx="8715404" cy="4390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2500306"/>
            <a:ext cx="142876" cy="159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4000504"/>
            <a:ext cx="142877" cy="15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1" y="2626998"/>
            <a:ext cx="142876" cy="15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68" y="2579824"/>
            <a:ext cx="142876" cy="159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2357430"/>
            <a:ext cx="142876" cy="159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8" descr="roza_036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520" y="2357430"/>
            <a:ext cx="214314" cy="238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00892" y="2857496"/>
            <a:ext cx="142876" cy="159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8" descr="roza_03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2571744"/>
            <a:ext cx="128337" cy="142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307181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215074" y="328612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48" y="450057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29586" y="485776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15206" y="278605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15272" y="492919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6710" y="471488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86644" y="478632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0958" y="485776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43834" y="457200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300037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68" y="321468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314324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29256" y="235743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507207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0694" y="264318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228599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228599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0364" y="471488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57950" y="271462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428625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257174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57884" y="292893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86446" y="342900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271462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92" y="228599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388" y="335756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14942" y="335756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328612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98" y="278605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86314" y="250030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22" y="307181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335756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43702" y="228599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00826" y="250030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08" y="271462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6" y="235743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264318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300037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14678" y="471488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8926" y="400050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435769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435769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28860" y="264318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57422" y="285749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5984" y="242886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221455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14612" y="250030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488" y="271462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71802" y="2396524"/>
            <a:ext cx="285752" cy="31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71670" y="221455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14876" y="328612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857752" y="357187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350043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364331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392906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929190" y="414338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00562" y="321468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86380" y="421481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" name="Picture 18" descr="roza_036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28" y="457200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Якутии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произрастает около </a:t>
            </a:r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870  видов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285860"/>
            <a:ext cx="5572132" cy="539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400050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07181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57187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350043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42900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500063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392906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464344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71488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292893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28625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435769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528638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500063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86446" y="400050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485776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72198" y="321468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292893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392906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435769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335756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321468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335756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00037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550070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485776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400050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542926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592933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4810" y="592933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43372" y="557214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5500702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8992" y="421481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786190"/>
            <a:ext cx="221574" cy="2466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isometricTopUp"/>
            <a:lightRig rig="threePt" dir="t"/>
          </a:scene3d>
        </p:spPr>
      </p:pic>
      <p:pic>
        <p:nvPicPr>
          <p:cNvPr id="39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464344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68" y="457200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4357694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2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0364" y="385762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314324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342900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85749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07181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57554" y="385762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42900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1934" y="278605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2428868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7187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92906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450057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4857760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" name="Picture 18" descr="roza_036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488" y="4286256"/>
            <a:ext cx="192516" cy="214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642910" y="428604"/>
            <a:ext cx="7715304" cy="78581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Отдел Покрытосеменные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елка вниз 4"/>
          <p:cNvSpPr/>
          <p:nvPr/>
        </p:nvSpPr>
        <p:spPr>
          <a:xfrm>
            <a:off x="1714480" y="1428736"/>
            <a:ext cx="571504" cy="1143008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Стрелка вниз 6"/>
          <p:cNvSpPr/>
          <p:nvPr/>
        </p:nvSpPr>
        <p:spPr>
          <a:xfrm>
            <a:off x="6357950" y="1428736"/>
            <a:ext cx="571504" cy="1143008"/>
          </a:xfrm>
          <a:prstGeom prst="downArrow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8" name="Овал 7"/>
          <p:cNvSpPr/>
          <p:nvPr/>
        </p:nvSpPr>
        <p:spPr>
          <a:xfrm>
            <a:off x="428596" y="2571744"/>
            <a:ext cx="3500462" cy="1214446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Класс Двудольные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00628" y="2571744"/>
            <a:ext cx="3500462" cy="1214446"/>
          </a:xfrm>
          <a:prstGeom prst="ellips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Класс Однодольные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10" descr="{15FB514A-7EFB-48D8-9225-57C900D2CC49}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 rot="5400000">
            <a:off x="785787" y="3500439"/>
            <a:ext cx="2786080" cy="3500462"/>
          </a:xfrm>
          <a:prstGeom prst="rect">
            <a:avLst/>
          </a:prstGeom>
          <a:noFill/>
        </p:spPr>
      </p:pic>
      <p:pic>
        <p:nvPicPr>
          <p:cNvPr id="11" name="Picture 9" descr="{1E323B44-532F-4970-A096-0FC902AD42B2}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5429256" y="3842023"/>
            <a:ext cx="3286148" cy="3015977"/>
          </a:xfrm>
          <a:prstGeom prst="rect">
            <a:avLst/>
          </a:prstGeom>
          <a:noFill/>
        </p:spPr>
      </p:pic>
      <p:pic>
        <p:nvPicPr>
          <p:cNvPr id="12" name="Picture 7" descr="Baboch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1246877">
            <a:off x="745862" y="4279873"/>
            <a:ext cx="1816100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7" descr="Babochk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1279411">
            <a:off x="6463626" y="3714151"/>
            <a:ext cx="1816100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486 0.85834 C 0.74011 0.50255 0.67552 0.14676 0.5816 0.04051 C 0.48768 -0.06574 0.33525 0.22362 0.24167 0.22061 C 0.14809 0.21713 0.05556 0.04908 0.01997 0.02061 C -0.01562 -0.00787 0.03021 0.04815 0.0283 0.04931 C 0.02639 0.05047 0.01302 0.03519 0.00834 0.02709 C 0.00365 0.01899 0.00174 0.00973 -3.61111E-6 0.00024 " pathEditMode="relative" ptsTypes="aaaaaaA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486 0.85834 C 0.74011 0.50255 0.67552 0.14676 0.5816 0.04051 C 0.48768 -0.06574 0.33525 0.22362 0.24167 0.22061 C 0.14809 0.21713 0.05556 0.04908 0.01997 0.02061 C -0.01562 -0.00787 0.03021 0.04815 0.0283 0.04931 C 0.02639 0.05047 0.01302 0.03519 0.00834 0.02709 C 0.00365 0.01899 0.00174 0.00973 -3.61111E-6 0.00024 " pathEditMode="relative" ptsTypes="aaaaaaA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600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600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600" dirty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600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600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3600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урока: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Отличительные признаки двудольных и однодольных растений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2786058"/>
            <a:ext cx="8229600" cy="3340105"/>
          </a:xfrm>
        </p:spPr>
        <p:txBody>
          <a:bodyPr/>
          <a:lstStyle/>
          <a:p>
            <a:pPr>
              <a:buNone/>
              <a:defRPr/>
            </a:pPr>
            <a:r>
              <a:rPr lang="ru-RU" dirty="0" smtClean="0">
                <a:solidFill>
                  <a:srgbClr val="080808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познакомиться с многообразием</a:t>
            </a:r>
          </a:p>
          <a:p>
            <a:pPr>
              <a:buNone/>
              <a:defRPr/>
            </a:pPr>
            <a:r>
              <a:rPr lang="ru-RU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  …                                   растений;                </a:t>
            </a:r>
          </a:p>
          <a:p>
            <a:pPr>
              <a:buNone/>
              <a:defRPr/>
            </a:pPr>
            <a:r>
              <a:rPr lang="ru-RU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  выявить  ...                         признаки  </a:t>
            </a:r>
          </a:p>
          <a:p>
            <a:pPr>
              <a:buNone/>
              <a:defRPr/>
            </a:pPr>
            <a:r>
              <a:rPr lang="ru-RU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   …                    и …                    растений.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7" descr="Babochk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053385">
            <a:off x="313625" y="1629183"/>
            <a:ext cx="1816100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Babochk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230331">
            <a:off x="6673793" y="1776569"/>
            <a:ext cx="1816100" cy="1316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" descr="roza_03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4450" y="4000504"/>
            <a:ext cx="14795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8" descr="roza_036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00892" y="5280025"/>
            <a:ext cx="1417638" cy="157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1000100" y="3429000"/>
            <a:ext cx="4214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ПОКРЫТОСЕМЕННЫХ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357422" y="4071942"/>
            <a:ext cx="277923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ОТЛИЧИТЕЛЬНЫЕ 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42910" y="4929198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928662" y="4572008"/>
            <a:ext cx="20862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66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двудольных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86182" y="4572008"/>
            <a:ext cx="221272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однодольных</a:t>
            </a:r>
            <a:endParaRPr lang="ru-RU" sz="2800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0486 0.85834 C 0.74011 0.50255 0.67552 0.14676 0.5816 0.04051 C 0.48768 -0.06574 0.33525 0.22362 0.24167 0.22061 C 0.14809 0.21713 0.05556 0.04908 0.01997 0.02061 C -0.01562 -0.00787 0.03021 0.04815 0.0283 0.04931 C 0.02639 0.05047 0.01302 0.03519 0.00834 0.02709 C 0.00365 0.01899 0.00174 0.00973 -3.61111E-6 0.00024 " pathEditMode="relative" ptsTypes="aaaaaaA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9843 0.85896 C 0.73368 0.50335 0.66909 0.14775 0.57517 0.04139 C 0.48125 -0.06474 0.32882 0.22451 0.23524 0.2215 C 0.14166 0.21804 0.04913 0.04994 0.01354 0.0215 C -0.02205 -0.00694 0.02378 0.04902 0.02187 0.05017 C 0.01996 0.05133 0.00659 0.03607 0.00191 0.02798 C -0.00278 0.01989 -0.00469 0.01064 -0.00643 0.00116 " pathEditMode="relative" rAng="0" ptsTypes="aaaaa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10" y="-4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labor00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04000" y="5207000"/>
            <a:ext cx="2540000" cy="1651000"/>
          </a:xfrm>
          <a:prstGeom prst="rect">
            <a:avLst/>
          </a:prstGeom>
        </p:spPr>
      </p:pic>
      <p:pic>
        <p:nvPicPr>
          <p:cNvPr id="4" name="Рисунок 3" descr="labor0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4572000"/>
            <a:ext cx="2540000" cy="2286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Инструкция по технике безопасности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При выполнении лабораторной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>
            <a:normAutofit fontScale="92500" lnSpcReduction="20000"/>
          </a:bodyPr>
          <a:lstStyle/>
          <a:p>
            <a:endParaRPr lang="ru-RU" dirty="0"/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1. Работать за столом следует аккуратно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2. Не делать резких движений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3. Осторожно пользоваться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препаровальной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иглой. При изучении объектов исследования  с помощью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препаровальной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иглы, не допускать  нарушений техники безопасности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4 .На рабочем столе должен быть порядок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5.После завершения работы ,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небходимо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привести в порядок рабочее место.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1" name="Rectangle 11"/>
          <p:cNvSpPr>
            <a:spLocks noGrp="1" noChangeArrowheads="1"/>
          </p:cNvSpPr>
          <p:nvPr>
            <p:ph type="title" sz="quarter"/>
          </p:nvPr>
        </p:nvSpPr>
        <p:spPr>
          <a:xfrm>
            <a:off x="500034" y="500042"/>
            <a:ext cx="8229600" cy="990600"/>
          </a:xfrm>
        </p:spPr>
        <p:txBody>
          <a:bodyPr/>
          <a:lstStyle/>
          <a:p>
            <a:pPr algn="l" eaLnBrk="1" hangingPunct="1">
              <a:defRPr/>
            </a:pPr>
            <a:r>
              <a:rPr lang="ru-RU" sz="3200" b="1" i="1" dirty="0" smtClean="0">
                <a:solidFill>
                  <a:srgbClr val="CC3300"/>
                </a:solidFill>
              </a:rPr>
              <a:t>       </a:t>
            </a:r>
            <a:r>
              <a:rPr lang="ru-RU" sz="3200" b="1" i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ОДНОДОЛЬНЫЕ       ДВУДОЛЬНЫЕ</a:t>
            </a:r>
          </a:p>
        </p:txBody>
      </p:sp>
      <p:pic>
        <p:nvPicPr>
          <p:cNvPr id="20504" name="Picture 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1484313"/>
            <a:ext cx="1485900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8" name="Text Box 25"/>
          <p:cNvSpPr txBox="1">
            <a:spLocks noChangeArrowheads="1"/>
          </p:cNvSpPr>
          <p:nvPr/>
        </p:nvSpPr>
        <p:spPr bwMode="auto">
          <a:xfrm>
            <a:off x="663575" y="4714875"/>
            <a:ext cx="75803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Жилкование листьев</a:t>
            </a:r>
          </a:p>
        </p:txBody>
      </p:sp>
      <p:sp>
        <p:nvSpPr>
          <p:cNvPr id="7179" name="Text Box 26"/>
          <p:cNvSpPr txBox="1">
            <a:spLocks noChangeArrowheads="1"/>
          </p:cNvSpPr>
          <p:nvPr/>
        </p:nvSpPr>
        <p:spPr bwMode="auto">
          <a:xfrm>
            <a:off x="808038" y="2986088"/>
            <a:ext cx="685958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b="1" i="1" dirty="0"/>
              <a:t>    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Корневая система</a:t>
            </a:r>
          </a:p>
        </p:txBody>
      </p:sp>
      <p:sp>
        <p:nvSpPr>
          <p:cNvPr id="7180" name="Text Box 27"/>
          <p:cNvSpPr txBox="1">
            <a:spLocks noChangeArrowheads="1"/>
          </p:cNvSpPr>
          <p:nvPr/>
        </p:nvSpPr>
        <p:spPr bwMode="auto">
          <a:xfrm>
            <a:off x="1979613" y="1185863"/>
            <a:ext cx="52562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Строение семени</a:t>
            </a:r>
          </a:p>
        </p:txBody>
      </p:sp>
      <p:pic>
        <p:nvPicPr>
          <p:cNvPr id="20508" name="Picture 2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3663" y="1484313"/>
            <a:ext cx="1584325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Содержимое 19" descr="IMAG0213.jpg"/>
          <p:cNvPicPr>
            <a:picLocks noGrp="1" noChangeAspect="1"/>
          </p:cNvPicPr>
          <p:nvPr>
            <p:ph sz="quarter" idx="3"/>
          </p:nvPr>
        </p:nvPicPr>
        <p:blipFill>
          <a:blip r:embed="rId4" cstate="print">
            <a:lum bright="20000"/>
          </a:blip>
          <a:srcRect l="25280" t="15736" r="20077" b="18999"/>
          <a:stretch>
            <a:fillRect/>
          </a:stretch>
        </p:blipFill>
        <p:spPr>
          <a:xfrm>
            <a:off x="0" y="5000636"/>
            <a:ext cx="2000264" cy="1428760"/>
          </a:xfrm>
        </p:spPr>
      </p:pic>
      <p:pic>
        <p:nvPicPr>
          <p:cNvPr id="21" name="Содержимое 20" descr="IMAG0216.jpg"/>
          <p:cNvPicPr>
            <a:picLocks noGrp="1" noChangeAspect="1"/>
          </p:cNvPicPr>
          <p:nvPr>
            <p:ph sz="quarter" idx="4"/>
          </p:nvPr>
        </p:nvPicPr>
        <p:blipFill>
          <a:blip r:embed="rId5" cstate="print">
            <a:lum bright="20000"/>
          </a:blip>
          <a:srcRect l="12270" t="25526" r="27231"/>
          <a:stretch>
            <a:fillRect/>
          </a:stretch>
        </p:blipFill>
        <p:spPr>
          <a:xfrm>
            <a:off x="6643702" y="5227645"/>
            <a:ext cx="2214578" cy="1630355"/>
          </a:xfrm>
        </p:spPr>
      </p:pic>
      <p:pic>
        <p:nvPicPr>
          <p:cNvPr id="19" name="Содержимое 18" descr="IMAG0217.jpg"/>
          <p:cNvPicPr>
            <a:picLocks noGrp="1" noChangeAspect="1"/>
          </p:cNvPicPr>
          <p:nvPr>
            <p:ph sz="quarter" idx="2"/>
          </p:nvPr>
        </p:nvPicPr>
        <p:blipFill>
          <a:blip r:embed="rId6" cstate="print">
            <a:lum bright="20000"/>
          </a:blip>
          <a:srcRect l="31027" r="22136"/>
          <a:stretch>
            <a:fillRect/>
          </a:stretch>
        </p:blipFill>
        <p:spPr>
          <a:xfrm rot="5400000">
            <a:off x="6238085" y="2977361"/>
            <a:ext cx="1714512" cy="2189163"/>
          </a:xfrm>
        </p:spPr>
      </p:pic>
      <p:pic>
        <p:nvPicPr>
          <p:cNvPr id="18" name="Содержимое 17" descr="IMAG0218.jpg"/>
          <p:cNvPicPr>
            <a:picLocks noGrp="1" noChangeAspect="1"/>
          </p:cNvPicPr>
          <p:nvPr>
            <p:ph sz="quarter" idx="1"/>
          </p:nvPr>
        </p:nvPicPr>
        <p:blipFill>
          <a:blip r:embed="rId7" cstate="print">
            <a:lum bright="30000"/>
          </a:blip>
          <a:srcRect l="36881" r="16282"/>
          <a:stretch>
            <a:fillRect/>
          </a:stretch>
        </p:blipFill>
        <p:spPr>
          <a:xfrm rot="5400000">
            <a:off x="1023111" y="3048799"/>
            <a:ext cx="1714512" cy="2189163"/>
          </a:xfrm>
        </p:spPr>
      </p:pic>
      <p:pic>
        <p:nvPicPr>
          <p:cNvPr id="22" name="Рисунок 21" descr="IMAG0214.jpg"/>
          <p:cNvPicPr>
            <a:picLocks noChangeAspect="1"/>
          </p:cNvPicPr>
          <p:nvPr/>
        </p:nvPicPr>
        <p:blipFill>
          <a:blip r:embed="rId8" cstate="print">
            <a:lum bright="20000"/>
          </a:blip>
          <a:srcRect t="9555" r="22629" b="9226"/>
          <a:stretch>
            <a:fillRect/>
          </a:stretch>
        </p:blipFill>
        <p:spPr>
          <a:xfrm>
            <a:off x="1880579" y="5336448"/>
            <a:ext cx="2162106" cy="1357322"/>
          </a:xfrm>
          <a:prstGeom prst="rect">
            <a:avLst/>
          </a:prstGeom>
        </p:spPr>
      </p:pic>
      <p:pic>
        <p:nvPicPr>
          <p:cNvPr id="23" name="Рисунок 22" descr="IMAG0215.jpg"/>
          <p:cNvPicPr>
            <a:picLocks noChangeAspect="1"/>
          </p:cNvPicPr>
          <p:nvPr/>
        </p:nvPicPr>
        <p:blipFill>
          <a:blip r:embed="rId9" cstate="print">
            <a:lum bright="20000"/>
          </a:blip>
          <a:srcRect l="15349" t="10999" r="27641"/>
          <a:stretch>
            <a:fillRect/>
          </a:stretch>
        </p:blipFill>
        <p:spPr>
          <a:xfrm rot="5400000">
            <a:off x="4660346" y="5269480"/>
            <a:ext cx="1643049" cy="1533991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9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785786" y="5715017"/>
            <a:ext cx="8001056" cy="954107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Определи к какому классу принадлежат</a:t>
            </a:r>
          </a:p>
          <a:p>
            <a:pPr algn="ctr"/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данные растении  </a:t>
            </a:r>
            <a:endParaRPr lang="ru-RU" sz="28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89106362_large_Oduvanchik_lekarstvennuy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57751" y="1785926"/>
            <a:ext cx="3714755" cy="2786066"/>
          </a:xfrm>
          <a:prstGeom prst="rect">
            <a:avLst/>
          </a:prstGeom>
        </p:spPr>
      </p:pic>
      <p:pic>
        <p:nvPicPr>
          <p:cNvPr id="9" name="Рисунок 8" descr="raztulp0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1235417"/>
            <a:ext cx="3286148" cy="347945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f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25" y="0"/>
            <a:ext cx="912295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2910" y="285728"/>
            <a:ext cx="8194744" cy="120032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Определи к какому классу принадлежит </a:t>
            </a:r>
          </a:p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данное растение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850</TotalTime>
  <Words>200</Words>
  <Application>Microsoft Office PowerPoint</Application>
  <PresentationFormat>Экран (4:3)</PresentationFormat>
  <Paragraphs>49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Многообразие покрытосеменных растений </vt:lpstr>
      <vt:lpstr>В Якутии произрастает около 870  видов    </vt:lpstr>
      <vt:lpstr>Отдел Покрытосеменные</vt:lpstr>
      <vt:lpstr>   Тема урока:  Отличительные признаки двудольных и однодольных растений</vt:lpstr>
      <vt:lpstr>Инструкция по технике безопасности При выполнении лабораторной</vt:lpstr>
      <vt:lpstr>       ОДНОДОЛЬНЫЕ       ДВУДОЛЬНЫЕ</vt:lpstr>
      <vt:lpstr>Слайд 8</vt:lpstr>
      <vt:lpstr>Слайд 9</vt:lpstr>
      <vt:lpstr>Слайд 10</vt:lpstr>
      <vt:lpstr>Слайд 11</vt:lpstr>
      <vt:lpstr>Правильные ответы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Лена Семеновна</dc:creator>
  <cp:lastModifiedBy>Admin</cp:lastModifiedBy>
  <cp:revision>95</cp:revision>
  <dcterms:created xsi:type="dcterms:W3CDTF">2014-02-07T10:31:45Z</dcterms:created>
  <dcterms:modified xsi:type="dcterms:W3CDTF">2014-11-25T05:47:47Z</dcterms:modified>
</cp:coreProperties>
</file>