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3" r:id="rId3"/>
    <p:sldId id="269" r:id="rId4"/>
    <p:sldId id="257" r:id="rId5"/>
    <p:sldId id="275" r:id="rId6"/>
    <p:sldId id="276" r:id="rId7"/>
    <p:sldId id="278" r:id="rId8"/>
    <p:sldId id="277" r:id="rId9"/>
    <p:sldId id="274" r:id="rId10"/>
    <p:sldId id="266" r:id="rId11"/>
    <p:sldId id="26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71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6F2E0-CBE1-4089-8AB0-86CE2001C572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DF51D-CD07-43C1-81E9-F7692F5FB3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215DFD-465E-4813-9104-AF2DBD0481C6}" type="slidenum">
              <a:rPr lang="ru-RU"/>
              <a:pPr/>
              <a:t>19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>
            <a:noAutofit/>
          </a:bodyPr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5B65BFD-562D-4613-A119-AEDFF0B939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1341" y="6539753"/>
            <a:ext cx="1828800" cy="2286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6002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1341" y="6539753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39753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39753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500"/>
        </a:spcBef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-457200" algn="l" defTabSz="914400" rtl="0" eaLnBrk="1" latinLnBrk="0" hangingPunct="1">
        <a:spcBef>
          <a:spcPts val="1500"/>
        </a:spcBef>
        <a:buFont typeface="Wingdings" pitchFamily="2" charset="2"/>
        <a:buChar char="Ï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7924800" cy="177165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Настя\Desktop\nch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276600"/>
            <a:ext cx="2057400" cy="2057400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горь\Desktop\026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56284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1828800"/>
            <a:ext cx="6553200" cy="4525963"/>
          </a:xfrm>
          <a:noFill/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область науки, связанная с получением и изучением физико-химических свойств частиц, имеющих размеры в несколько нанометров. Подобные частицы могут обладать высокой реакционной способностью в широком интервале температур.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первой половине ХХ века наибольший вклад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внесли специалисты, изучавшие коллоиды, а во второй половине – полимеры, белки, природные соединения, фуллерены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нанотрубки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же интересны наночастицы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053414" cy="32861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известные материалы, уменьшенные до наночастиц,  приобретают дополнительные свойства.  Например, пластики могут проводить электрический  ток, а твердые тела- самопроизвольно становиться жидкостями при комнатной температуре.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ig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657600"/>
            <a:ext cx="71438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eablesimov.narod.ru/i4/pub04c27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47800" y="2209800"/>
            <a:ext cx="609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90800" y="1676400"/>
            <a:ext cx="65532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 развиваясь в последние десятилетия,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занимается изучением свойств различных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также разработкой новых способов их получения, изучения и модификации.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приоритетных задач нанохимии - установление связи между размером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ее свойствами.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0" y="381000"/>
            <a:ext cx="6553200" cy="6248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нанохимии чрезвычайно велика роль квантовых размерных эффектов, вызывающих изменение свойств вещества в зависимости от размера частиц и количества в них атомов или молекул.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промышленного получения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существует много способов: биохимический, радиационно-химический, фотохимический, электровзрывной,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микроэмульсионный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детонационный, лазерная абляция в жидкости, конденсация, вакуумное испарение, ионная имплантация и др.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Важное значение для нанохимии имеет проблема масштабирования получаемых результатов, ибо синтез граммовых количеств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может не реализоваться при их производстве в килограммах.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86200"/>
            <a:ext cx="27432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1534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Направления исследований в нанохимии.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6096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методов сборки крупных молекул из атомов с помощью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наноманипуляторов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внутримолекулярных перегруппировок атомов при механических, электрических и магнитных воздействиях.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потоках сверхкритической жидкости 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теории физико-химической эволюции ультрадисперсных веществ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 новых катализаторов для химической и нефтехимической промышленности; 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784860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механизмов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нанокристаллизации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пористых средах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вакустических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полях; 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вбиологических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тканях ; разработка способов лечения болезней путем формирования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тканях с патологией.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 новых способов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пролонгирования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стабилизации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химическими модификаторами.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Нанолекарства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терапии и хирургии ; препараты на основе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гидроксиапатита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стомотологии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 лечения онкологических заболеваний путем проведения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внутриопухолевой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нанокристаллизации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наложения акустического поля.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проблема нанохимии.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676400"/>
            <a:ext cx="65532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проблема нанохимии - выяснить, как влияет размер участвующих в реакции частиц на их химическую активность, чтобы использовать найденные закономерности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Наличие размерного эффекта, связанного с качественным изменением физико-химических свойств и реакционной способности в зависимости от количества атомов или молекул в частице, определяет специфику и особенности превращений веществ в нанохимии.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516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нанохимии идет быстрыми темпами. Среди возникших в последние 2-3 года направлений можно отметить: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04800" y="1905000"/>
            <a:ext cx="9296400" cy="49530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размеров частиц до 1-3 нм и 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менее 1 нм;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получение не только сферических частиц, но и частиц других форм: пояса, кольца, трубки, матрешки, иголки 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работ по структурам типа "ядро - оболочка";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управление процессом самоорганизации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путем изменения температуры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среды;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получение гибридных частиц, включающих неорганические и органические соединения.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7788" y="600075"/>
            <a:ext cx="9066212" cy="6257925"/>
            <a:chOff x="63" y="308"/>
            <a:chExt cx="5711" cy="394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63" y="308"/>
              <a:ext cx="5711" cy="2448"/>
              <a:chOff x="0" y="326"/>
              <a:chExt cx="5711" cy="2448"/>
            </a:xfrm>
          </p:grpSpPr>
          <p:pic>
            <p:nvPicPr>
              <p:cNvPr id="43012" name="Picture 4" descr="место нанотехнологии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26"/>
                <a:ext cx="5626" cy="2448"/>
              </a:xfrm>
              <a:prstGeom prst="rect">
                <a:avLst/>
              </a:prstGeom>
              <a:noFill/>
            </p:spPr>
          </p:pic>
          <p:sp>
            <p:nvSpPr>
              <p:cNvPr id="43013" name="Text Box 5"/>
              <p:cNvSpPr txBox="1">
                <a:spLocks noChangeArrowheads="1"/>
              </p:cNvSpPr>
              <p:nvPr/>
            </p:nvSpPr>
            <p:spPr bwMode="auto">
              <a:xfrm>
                <a:off x="1576" y="363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волос</a:t>
                </a:r>
              </a:p>
            </p:txBody>
          </p:sp>
          <p:sp>
            <p:nvSpPr>
              <p:cNvPr id="43014" name="Text Box 6"/>
              <p:cNvSpPr txBox="1">
                <a:spLocks noChangeArrowheads="1"/>
              </p:cNvSpPr>
              <p:nvPr/>
            </p:nvSpPr>
            <p:spPr bwMode="auto">
              <a:xfrm>
                <a:off x="1100" y="868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клетка</a:t>
                </a:r>
              </a:p>
            </p:txBody>
          </p:sp>
          <p:sp>
            <p:nvSpPr>
              <p:cNvPr id="43015" name="Text Box 7"/>
              <p:cNvSpPr txBox="1">
                <a:spLocks noChangeArrowheads="1"/>
              </p:cNvSpPr>
              <p:nvPr/>
            </p:nvSpPr>
            <p:spPr bwMode="auto">
              <a:xfrm>
                <a:off x="1839" y="788"/>
                <a:ext cx="699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пылевой клещ</a:t>
                </a:r>
              </a:p>
            </p:txBody>
          </p:sp>
          <p:sp>
            <p:nvSpPr>
              <p:cNvPr id="43016" name="Text Box 8"/>
              <p:cNvSpPr txBox="1">
                <a:spLocks noChangeArrowheads="1"/>
              </p:cNvSpPr>
              <p:nvPr/>
            </p:nvSpPr>
            <p:spPr bwMode="auto">
              <a:xfrm>
                <a:off x="2486" y="1641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человек</a:t>
                </a:r>
              </a:p>
            </p:txBody>
          </p:sp>
          <p:sp>
            <p:nvSpPr>
              <p:cNvPr id="43017" name="Text Box 9"/>
              <p:cNvSpPr txBox="1">
                <a:spLocks noChangeArrowheads="1"/>
              </p:cNvSpPr>
              <p:nvPr/>
            </p:nvSpPr>
            <p:spPr bwMode="auto">
              <a:xfrm>
                <a:off x="3942" y="918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континент</a:t>
                </a:r>
              </a:p>
            </p:txBody>
          </p:sp>
          <p:sp>
            <p:nvSpPr>
              <p:cNvPr id="43018" name="Text Box 10"/>
              <p:cNvSpPr txBox="1">
                <a:spLocks noChangeArrowheads="1"/>
              </p:cNvSpPr>
              <p:nvPr/>
            </p:nvSpPr>
            <p:spPr bwMode="auto">
              <a:xfrm>
                <a:off x="4238" y="1638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Земля</a:t>
                </a:r>
              </a:p>
            </p:txBody>
          </p:sp>
          <p:sp>
            <p:nvSpPr>
              <p:cNvPr id="43019" name="Text Box 11"/>
              <p:cNvSpPr txBox="1">
                <a:spLocks noChangeArrowheads="1"/>
              </p:cNvSpPr>
              <p:nvPr/>
            </p:nvSpPr>
            <p:spPr bwMode="auto">
              <a:xfrm>
                <a:off x="4941" y="1630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планеты</a:t>
                </a:r>
              </a:p>
            </p:txBody>
          </p:sp>
          <p:sp>
            <p:nvSpPr>
              <p:cNvPr id="43020" name="Text Box 12"/>
              <p:cNvSpPr txBox="1">
                <a:spLocks noChangeArrowheads="1"/>
              </p:cNvSpPr>
              <p:nvPr/>
            </p:nvSpPr>
            <p:spPr bwMode="auto">
              <a:xfrm>
                <a:off x="49" y="1641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атомы</a:t>
                </a:r>
              </a:p>
            </p:txBody>
          </p:sp>
        </p:grp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18" y="2293"/>
              <a:ext cx="5552" cy="1957"/>
              <a:chOff x="118" y="2293"/>
              <a:chExt cx="5552" cy="1957"/>
            </a:xfrm>
          </p:grpSpPr>
          <p:sp>
            <p:nvSpPr>
              <p:cNvPr id="43022" name="Text Box 14"/>
              <p:cNvSpPr txBox="1">
                <a:spLocks noChangeArrowheads="1"/>
              </p:cNvSpPr>
              <p:nvPr/>
            </p:nvSpPr>
            <p:spPr bwMode="auto">
              <a:xfrm rot="16200000">
                <a:off x="238" y="3209"/>
                <a:ext cx="1559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 dirty="0">
                    <a:cs typeface="Arial" charset="0"/>
                  </a:rPr>
                  <a:t>НАНОТЕХНОЛОГИИ</a:t>
                </a:r>
              </a:p>
            </p:txBody>
          </p:sp>
          <p:sp>
            <p:nvSpPr>
              <p:cNvPr id="43023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-175" y="2893"/>
                <a:ext cx="155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Химия, атомная и ядерная физика</a:t>
                </a:r>
              </a:p>
            </p:txBody>
          </p:sp>
          <p:sp>
            <p:nvSpPr>
              <p:cNvPr id="43024" name="Text Box 16"/>
              <p:cNvSpPr txBox="1">
                <a:spLocks noChangeArrowheads="1"/>
              </p:cNvSpPr>
              <p:nvPr/>
            </p:nvSpPr>
            <p:spPr bwMode="auto">
              <a:xfrm>
                <a:off x="1314" y="2301"/>
                <a:ext cx="1081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Биология</a:t>
                </a:r>
              </a:p>
            </p:txBody>
          </p:sp>
          <p:sp>
            <p:nvSpPr>
              <p:cNvPr id="43025" name="Text Box 17"/>
              <p:cNvSpPr txBox="1">
                <a:spLocks noChangeArrowheads="1"/>
              </p:cNvSpPr>
              <p:nvPr/>
            </p:nvSpPr>
            <p:spPr bwMode="auto">
              <a:xfrm>
                <a:off x="2674" y="2293"/>
                <a:ext cx="1081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Социальные науки</a:t>
                </a:r>
              </a:p>
            </p:txBody>
          </p:sp>
          <p:sp>
            <p:nvSpPr>
              <p:cNvPr id="43026" name="Text Box 18"/>
              <p:cNvSpPr txBox="1">
                <a:spLocks noChangeArrowheads="1"/>
              </p:cNvSpPr>
              <p:nvPr/>
            </p:nvSpPr>
            <p:spPr bwMode="auto">
              <a:xfrm>
                <a:off x="3817" y="2293"/>
                <a:ext cx="1081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Геология</a:t>
                </a:r>
              </a:p>
            </p:txBody>
          </p:sp>
          <p:sp>
            <p:nvSpPr>
              <p:cNvPr id="43027" name="Text Box 19"/>
              <p:cNvSpPr txBox="1">
                <a:spLocks noChangeArrowheads="1"/>
              </p:cNvSpPr>
              <p:nvPr/>
            </p:nvSpPr>
            <p:spPr bwMode="auto">
              <a:xfrm rot="16200000">
                <a:off x="4443" y="3229"/>
                <a:ext cx="1417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ru-RU" sz="2400" b="1" dirty="0">
                    <a:cs typeface="Arial" charset="0"/>
                  </a:rPr>
                  <a:t>Астрономия</a:t>
                </a:r>
              </a:p>
            </p:txBody>
          </p:sp>
          <p:sp>
            <p:nvSpPr>
              <p:cNvPr id="43028" name="Line 20"/>
              <p:cNvSpPr>
                <a:spLocks noChangeShapeType="1"/>
              </p:cNvSpPr>
              <p:nvPr/>
            </p:nvSpPr>
            <p:spPr bwMode="auto">
              <a:xfrm>
                <a:off x="5324" y="2774"/>
                <a:ext cx="3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9" name="Line 21"/>
              <p:cNvSpPr>
                <a:spLocks noChangeShapeType="1"/>
              </p:cNvSpPr>
              <p:nvPr/>
            </p:nvSpPr>
            <p:spPr bwMode="auto">
              <a:xfrm flipH="1" flipV="1">
                <a:off x="118" y="2946"/>
                <a:ext cx="3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3" name="Прямоугольник 22"/>
          <p:cNvSpPr/>
          <p:nvPr/>
        </p:nvSpPr>
        <p:spPr>
          <a:xfrm>
            <a:off x="0" y="0"/>
            <a:ext cx="899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среди других наук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a72e64833f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42913"/>
            <a:ext cx="8497888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56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6988175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Будет веком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нанонауки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которые и определят его лицо. Воздействие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жизнь обещает иметь всеобщий характер, изменить экономику и затронуть все стороны быта, работы, социальных отношений. С помощью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мы сможем экономить время, получать больше благ за меньшую цену, постоянно повышать уровень и качество жизни.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962400"/>
            <a:ext cx="3830003" cy="247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нанотехнология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332038"/>
            <a:ext cx="5256213" cy="4525962"/>
          </a:xfrm>
        </p:spPr>
        <p:txBody>
          <a:bodyPr/>
          <a:lstStyle/>
          <a:p>
            <a:pPr algn="just">
              <a:buClr>
                <a:srgbClr val="FF6699"/>
              </a:buClr>
              <a:buFont typeface="Wingdings" pitchFamily="2" charset="2"/>
              <a:buChar char="Ø"/>
            </a:pPr>
            <a:endParaRPr lang="ru-RU" sz="2000" dirty="0"/>
          </a:p>
          <a:p>
            <a:pPr>
              <a:buFontTx/>
              <a:buNone/>
            </a:pPr>
            <a:endParaRPr lang="ru-RU" sz="2000" dirty="0"/>
          </a:p>
        </p:txBody>
      </p:sp>
      <p:pic>
        <p:nvPicPr>
          <p:cNvPr id="9220" name="Picture 4" descr="Схематическое изображение синтез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2066" y="1628775"/>
            <a:ext cx="3797297" cy="4014803"/>
          </a:xfrm>
          <a:noFill/>
          <a:ln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191000" y="5562600"/>
            <a:ext cx="4595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наноробота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процессе фотосинтеза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57200" y="1371600"/>
            <a:ext cx="4318001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FF6699"/>
              </a:buClr>
            </a:pPr>
            <a:r>
              <a:rPr lang="ru-RU" altLang="zh-CN" sz="3200" b="1" dirty="0">
                <a:latin typeface="Calibri" pitchFamily="34" charset="0"/>
              </a:rPr>
              <a:t>   </a:t>
            </a:r>
            <a:r>
              <a:rPr lang="ru-RU" altLang="zh-CN" sz="3200" dirty="0">
                <a:latin typeface="Times New Roman" pitchFamily="18" charset="0"/>
                <a:cs typeface="Times New Roman" pitchFamily="18" charset="0"/>
              </a:rPr>
              <a:t>Нанотехнологии – </a:t>
            </a:r>
            <a:r>
              <a:rPr lang="ru-RU" altLang="zh-CN" sz="3200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altLang="zh-CN" sz="3200" dirty="0">
                <a:latin typeface="Times New Roman" pitchFamily="18" charset="0"/>
                <a:cs typeface="Times New Roman" pitchFamily="18" charset="0"/>
              </a:rPr>
              <a:t>технологии, манипулирующие веществом на уровне атомов и молекул (поэтому нанотехнологии называют также молекулярной технологией).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ru-RU" sz="2000" dirty="0"/>
          </a:p>
        </p:txBody>
      </p:sp>
    </p:spTree>
  </p:cSld>
  <p:clrMapOvr>
    <a:masterClrMapping/>
  </p:clrMapOvr>
  <p:transition advTm="628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248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химия и технология объектов, размеры которых порядка 10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-9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Сфера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считается во всем мире ключевой темой для технологий XXI века.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Возможности их разностороннего применения в таких областях экономики, как производство полупроводников, медицина, сенсорная техника, экология, автомобилестроение, строительные материалы, биотехнологии, химия, авиация и космонавтика, машиностроение и текстильная промышленность, несут в себе огромный потенциал роста.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Применение продукции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позволит сэкономить на сырье и потреблении энергии, сократить выбросы в атмосферу и будет способствовать тем самым устойчивому развитию экономики.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600200" y="228600"/>
            <a:ext cx="81534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tx1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Наночастицы</a:t>
            </a:r>
            <a:endParaRPr lang="ru-RU" sz="4000" dirty="0">
              <a:solidFill>
                <a:schemeClr val="tx1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143000"/>
            <a:ext cx="8643998" cy="401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Текст 12"/>
          <p:cNvSpPr>
            <a:spLocks noGrp="1"/>
          </p:cNvSpPr>
          <p:nvPr>
            <p:ph type="body" sz="half" idx="4294967295"/>
          </p:nvPr>
        </p:nvSpPr>
        <p:spPr>
          <a:xfrm>
            <a:off x="-457200" y="5181600"/>
            <a:ext cx="8929688" cy="80486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Атомы графита могут образовывать шарики примерно из 60, 70.72 углеродных молекул , напоминающие по форме футбольный мяч, называют фуллеренами.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594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53400" cy="1143000"/>
          </a:xfrm>
        </p:spPr>
        <p:txBody>
          <a:bodyPr/>
          <a:lstStyle/>
          <a:p>
            <a:r>
              <a:rPr lang="ru-RU" sz="4400" dirty="0" smtClean="0">
                <a:ln>
                  <a:solidFill>
                    <a:schemeClr val="bg2">
                      <a:lumMod val="50000"/>
                      <a:lumOff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Нанотрубки</a:t>
            </a:r>
            <a:endParaRPr lang="ru-RU" sz="4400" dirty="0">
              <a:ln>
                <a:solidFill>
                  <a:schemeClr val="bg2">
                    <a:lumMod val="50000"/>
                    <a:lumOff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0" y="1447800"/>
            <a:ext cx="4191000" cy="251459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Длинные углеродные структуры получили названия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нанотрубки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C:\Documents and Settings\WWN\Рабочий стол\нанотрубни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500174"/>
            <a:ext cx="47863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52400" y="381000"/>
            <a:ext cx="5257800" cy="569753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Фуллерены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 - молекулярные соединения, принадлежащие классу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аллотропных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форм углерода  и представляющие собой выпуклые замкнутые многогранники, составленные из чётного числа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трёхкоординированных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атомов углерода.</a:t>
            </a:r>
            <a:endParaRPr lang="ru-RU" sz="3200" dirty="0" smtClean="0"/>
          </a:p>
        </p:txBody>
      </p:sp>
      <p:pic>
        <p:nvPicPr>
          <p:cNvPr id="4" name="Picture 2" descr="C:\Users\Игорь\Desktop\Fullerene_C6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437" y="152400"/>
            <a:ext cx="4119563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Игорь\Desktop\36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5588" y="3886200"/>
            <a:ext cx="2538412" cy="263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42908"/>
          </a:xfrm>
          <a:noFill/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tx1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Наночастицы</a:t>
            </a:r>
            <a:endParaRPr lang="ru-RU" sz="6000" dirty="0">
              <a:solidFill>
                <a:schemeClr val="tx1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28600" y="1143000"/>
            <a:ext cx="4191000" cy="521497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живых организмах металлы существуют в виде кластеров- объединения сравнительно небольшого числа атомов, размер которых меньше 5-10 нм. Обычно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нанокластере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содержится до 1000атомов.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Akhm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91" b="195"/>
          <a:stretch>
            <a:fillRect/>
          </a:stretch>
        </p:blipFill>
        <p:spPr bwMode="auto">
          <a:xfrm>
            <a:off x="3962400" y="1143000"/>
            <a:ext cx="495779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18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4287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Основная задача нанохимии – получение веществ с новыми свойствами.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ru-RU" dirty="0"/>
          </a:p>
        </p:txBody>
      </p:sp>
      <p:pic>
        <p:nvPicPr>
          <p:cNvPr id="4" name="Picture 5" descr="mole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6439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Celebration</Template>
  <TotalTime>119</TotalTime>
  <Words>699</Words>
  <Application>Microsoft Office PowerPoint</Application>
  <PresentationFormat>Экран (4:3)</PresentationFormat>
  <Paragraphs>59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Celebration</vt:lpstr>
      <vt:lpstr>Нанохимия</vt:lpstr>
      <vt:lpstr>Слайд 2</vt:lpstr>
      <vt:lpstr>Что такое нанотехнология ?</vt:lpstr>
      <vt:lpstr>Слайд 4</vt:lpstr>
      <vt:lpstr>Наночастицы</vt:lpstr>
      <vt:lpstr>Нанотрубки</vt:lpstr>
      <vt:lpstr>Слайд 7</vt:lpstr>
      <vt:lpstr>Наночастицы</vt:lpstr>
      <vt:lpstr>Основная задача нанохимии – получение веществ с новыми свойствами.</vt:lpstr>
      <vt:lpstr>Слайд 10</vt:lpstr>
      <vt:lpstr>Чем же интересны наночастицы</vt:lpstr>
      <vt:lpstr>Слайд 12</vt:lpstr>
      <vt:lpstr>Слайд 13</vt:lpstr>
      <vt:lpstr>Направления исследований в нанохимии. </vt:lpstr>
      <vt:lpstr>Слайд 15</vt:lpstr>
      <vt:lpstr>Слайд 16</vt:lpstr>
      <vt:lpstr>Основная проблема нанохимии.</vt:lpstr>
      <vt:lpstr>Развитие нанохимии идет быстрыми темпами. Среди возникших в последние 2-3 года направлений можно отметить: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Admin</cp:lastModifiedBy>
  <cp:revision>26</cp:revision>
  <dcterms:created xsi:type="dcterms:W3CDTF">2010-04-23T01:22:07Z</dcterms:created>
  <dcterms:modified xsi:type="dcterms:W3CDTF">2012-04-20T15:56:49Z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726561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