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57" r:id="rId4"/>
    <p:sldId id="259" r:id="rId5"/>
    <p:sldId id="262" r:id="rId6"/>
    <p:sldId id="258" r:id="rId7"/>
    <p:sldId id="260" r:id="rId8"/>
    <p:sldId id="263" r:id="rId9"/>
    <p:sldId id="264" r:id="rId10"/>
    <p:sldId id="265" r:id="rId11"/>
    <p:sldId id="266" r:id="rId12"/>
    <p:sldId id="267" r:id="rId13"/>
    <p:sldId id="268" r:id="rId14"/>
    <p:sldId id="27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9" r:id="rId2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55" autoAdjust="0"/>
    <p:restoredTop sz="94717" autoAdjust="0"/>
  </p:normalViewPr>
  <p:slideViewPr>
    <p:cSldViewPr>
      <p:cViewPr varScale="1">
        <p:scale>
          <a:sx n="88" d="100"/>
          <a:sy n="88" d="100"/>
        </p:scale>
        <p:origin x="-96" y="-4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9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2/12/2014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2/12/2014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2/12/2014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2/12/2014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2/12/2014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2/12/2014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orldofmoldova.com/ru/attractions-of-moldova/holly-gates-in-chisinau/" TargetMode="Externa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moldova-sights03-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47800" y="762000"/>
            <a:ext cx="610936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600" dirty="0" smtClean="0">
                <a:latin typeface="BatangChe" pitchFamily="49" charset="-127"/>
                <a:ea typeface="BatangChe" pitchFamily="49" charset="-127"/>
                <a:cs typeface="Rod" pitchFamily="49" charset="-79"/>
              </a:rPr>
              <a:t>Молдова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1000" y="838200"/>
            <a:ext cx="411480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Праздник </a:t>
            </a:r>
            <a:r>
              <a:rPr lang="ru-RU" sz="2800" b="1" dirty="0" err="1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Мэрцишор</a:t>
            </a:r>
            <a:endParaRPr lang="ru-RU" sz="2800" b="1" dirty="0" smtClean="0">
              <a:solidFill>
                <a:srgbClr val="00206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ru-RU" sz="1400" dirty="0" smtClean="0"/>
              <a:t>Одной из красивейших традиций Молдовы считается весенний праздник </a:t>
            </a:r>
            <a:r>
              <a:rPr lang="ru-RU" sz="1400" dirty="0" err="1" smtClean="0"/>
              <a:t>Мэрцишор</a:t>
            </a:r>
            <a:r>
              <a:rPr lang="ru-RU" sz="1400" dirty="0" smtClean="0"/>
              <a:t>. Отмечается он в первый день весны и также связан с народной легендой. Весна, вступая в свои права, расчищала землю от снега, чтобы помочь пробиться первому цветку — подснежнику. Зима, не желая уступать место, рассердилась и напустила метель на красавицу Весну. Та, защищая от ветра подснежник, оцарапалась о колючки терновника. Капли крови упали на снег. Символом праздника считаются сплетенные из нитей красного и белого цвета украшения — </a:t>
            </a:r>
            <a:r>
              <a:rPr lang="ru-RU" sz="1400" dirty="0" err="1" smtClean="0"/>
              <a:t>мэрцишоры</a:t>
            </a:r>
            <a:r>
              <a:rPr lang="ru-RU" sz="1400" dirty="0" smtClean="0"/>
              <a:t>. Их в честь наступления весны дарят друг другу жители Молдавии. Эти нежные украшения носят целый месяц, а в конце марта развешивают их на деревьях в лесу, загадывая при этом заветные желания. Считается, что они всегда сбываются.</a:t>
            </a:r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b="1" dirty="0" smtClean="0">
              <a:solidFill>
                <a:srgbClr val="00206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endParaRPr lang="ru-RU" sz="28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6" name="Рисунок 5" descr="maryishor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5334000"/>
            <a:ext cx="3810000" cy="1398814"/>
          </a:xfrm>
          <a:prstGeom prst="rect">
            <a:avLst/>
          </a:prstGeom>
        </p:spPr>
      </p:pic>
      <p:pic>
        <p:nvPicPr>
          <p:cNvPr id="10" name="Рисунок 9" descr="IMG_0e789418efc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00" y="838200"/>
            <a:ext cx="4648200" cy="2438400"/>
          </a:xfrm>
          <a:prstGeom prst="rect">
            <a:avLst/>
          </a:prstGeom>
        </p:spPr>
      </p:pic>
      <p:pic>
        <p:nvPicPr>
          <p:cNvPr id="11" name="Рисунок 10" descr="marts2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3400" y="3352800"/>
            <a:ext cx="4648200" cy="33147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95800" y="762000"/>
            <a:ext cx="4339221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Национальный орнамент</a:t>
            </a:r>
          </a:p>
          <a:p>
            <a:r>
              <a:rPr lang="ru-RU" dirty="0" smtClean="0"/>
              <a:t>Традиционная мужская одежда состояла из белой рубахи, белых штанов, тёмного жилета или меховой безрукавки; женская — из белой орнаментированной рубахи, шерстяной несшитой юбки, шерстяного или полотняного фартука. Мужской головной убор зимой — барашковая шапка, летом — соломенная шляпа; женский — </a:t>
            </a:r>
            <a:r>
              <a:rPr lang="ru-RU" dirty="0" err="1" smtClean="0"/>
              <a:t>полотенцеобразный</a:t>
            </a:r>
            <a:r>
              <a:rPr lang="ru-RU" dirty="0" smtClean="0"/>
              <a:t> убор, платок.</a:t>
            </a:r>
          </a:p>
          <a:p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Обувь и у мужчин и у женщин — так называемые </a:t>
            </a:r>
            <a:r>
              <a:rPr lang="ru-RU" dirty="0" err="1" smtClean="0"/>
              <a:t>опинчь</a:t>
            </a:r>
            <a:r>
              <a:rPr lang="ru-RU" dirty="0" smtClean="0"/>
              <a:t> (типа постол) из кожи. В некоторых сёлах на севере республики и в Приднестровье в праздничные дни женщины носят традиционный костюм или его отдельные части.</a:t>
            </a:r>
          </a:p>
          <a:p>
            <a:pPr algn="ctr"/>
            <a:endParaRPr lang="ru-RU" dirty="0"/>
          </a:p>
        </p:txBody>
      </p:sp>
      <p:pic>
        <p:nvPicPr>
          <p:cNvPr id="4" name="Рисунок 3" descr="Sl-008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838200"/>
            <a:ext cx="3713458" cy="55118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57600" y="762001"/>
            <a:ext cx="53340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Столица. </a:t>
            </a:r>
            <a:r>
              <a:rPr lang="ru-RU" sz="1200" dirty="0" smtClean="0"/>
              <a:t>Город Солнца – так часто называют Кишинёв ,столицу независимой республики Молдова. Этот город уже более 560 лет стоит на холмах и склонах долины реки Бык. Многие дома здесь построены из белого камня, поэтому в солнечную погоду город как- будто горит, отражая на стенах и в окнах своих зданий лучи яркого солнца. Недаром песня «Мой белый город – цветок из камня», написанная известным молдавским композитором Евгением Дога, стала гимном столицы. </a:t>
            </a:r>
            <a:br>
              <a:rPr lang="ru-RU" sz="12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На протяжении многих лет Кишинев разделялся на верхнюю и нижнюю части города. Верхняя часть находилась в распоряжении особняков богатых и знатных людей. Здесь были разбиты роскошные парки и сады. А в нижней части города на грязных улочках стояли маленькие одноэтажные домики бедняков.</a:t>
            </a:r>
            <a:br>
              <a:rPr lang="ru-RU" sz="12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Сейчас это лишь часть истории главного политического, административного, экономического, культурного и транспортного центра республики. </a:t>
            </a:r>
            <a:br>
              <a:rPr lang="ru-RU" sz="12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Для любителей искусства открыты двери столичных театров и музеев. Кроме этого можно посетить различные выставки и галереи. Тех, кто любит спокойно выпить чашечку кофе в тихом уютном кафе, или предпочитает шумный караоке-бар, любителей изысканной кухни и высококлассного обслуживания приглашают кафе и рестораны столицы.</a:t>
            </a:r>
            <a:br>
              <a:rPr lang="ru-RU" sz="12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Между прочим, Кишинев – это город удивительного сочетания древней и современной архитектуры. Сад – вот гордость Кишинева и излюбленные парки романтиков, туристов, семейных пар и просто тех, кто хочет отдохнуть после тяжелой рабочей недели. Здесь можно пройтись по тихим аллеям среди пестрых цветочных клумб или посидеть на лавочке у озера, любуясь лебедями. </a:t>
            </a:r>
            <a:br>
              <a:rPr lang="ru-RU" sz="1200" dirty="0" smtClean="0"/>
            </a:br>
            <a:r>
              <a:rPr lang="ru-RU" sz="1200" dirty="0" smtClean="0"/>
              <a:t>Ночью Кишинев тоже не спит. Для всех желающих хорошо отдохнуть в веселой компании зажигательной музыки и танцев от заката до рассвета работают ночные дискотеки.</a:t>
            </a:r>
            <a:endParaRPr lang="ru-RU" sz="1200" dirty="0"/>
          </a:p>
        </p:txBody>
      </p:sp>
      <p:pic>
        <p:nvPicPr>
          <p:cNvPr id="3" name="Рисунок 2" descr="vorot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990600"/>
            <a:ext cx="3352800" cy="2290763"/>
          </a:xfrm>
          <a:prstGeom prst="rect">
            <a:avLst/>
          </a:prstGeom>
        </p:spPr>
      </p:pic>
      <p:pic>
        <p:nvPicPr>
          <p:cNvPr id="4" name="Рисунок 3" descr="kishinev_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3352800"/>
            <a:ext cx="3352800" cy="3385211"/>
          </a:xfrm>
          <a:prstGeom prst="rect">
            <a:avLst/>
          </a:prstGeo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990600"/>
            <a:ext cx="8458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Одна из самых популярных достопримечательностей Молдовы — Старый </a:t>
            </a:r>
            <a:r>
              <a:rPr lang="ru-RU" sz="1400" dirty="0" err="1" smtClean="0"/>
              <a:t>Орхей</a:t>
            </a:r>
            <a:r>
              <a:rPr lang="ru-RU" sz="1400" dirty="0" smtClean="0"/>
              <a:t>. Когда-то здесь кипела бурная жизнь. В долине реки </a:t>
            </a:r>
            <a:r>
              <a:rPr lang="ru-RU" sz="1400" dirty="0" err="1" smtClean="0"/>
              <a:t>Реут</a:t>
            </a:r>
            <a:r>
              <a:rPr lang="ru-RU" sz="1400" dirty="0" smtClean="0"/>
              <a:t>, окруженной высокими скалистыми крутыми берегами, селились люди. Место было укромным, скрытым от посторонних глаз. На протяжении нескольких столетий здесь жили </a:t>
            </a:r>
            <a:r>
              <a:rPr lang="ru-RU" sz="1400" dirty="0" err="1" smtClean="0"/>
              <a:t>гетты</a:t>
            </a:r>
            <a:r>
              <a:rPr lang="ru-RU" sz="1400" dirty="0" smtClean="0"/>
              <a:t>, славяне, татары, турки, молдаване. Здесь сохранились остатки древних цивилизаций — руины крепостей и сейчас можно встретить на холмах, нависающих над долиной. Но самая интересная достопримечательность этих мест — скальные пещеры, в которых когда-то селились монахи и прятались от набегов жители этих мест. А села, которые сейчас входят в историко-культурный комплекс Старого </a:t>
            </a:r>
            <a:r>
              <a:rPr lang="ru-RU" sz="1400" dirty="0" err="1" smtClean="0"/>
              <a:t>Орхея</a:t>
            </a:r>
            <a:r>
              <a:rPr lang="ru-RU" sz="1400" dirty="0" smtClean="0"/>
              <a:t>, </a:t>
            </a:r>
            <a:r>
              <a:rPr lang="ru-RU" sz="1400" dirty="0" err="1" smtClean="0"/>
              <a:t>Бутучены</a:t>
            </a:r>
            <a:r>
              <a:rPr lang="ru-RU" sz="1400" dirty="0" smtClean="0"/>
              <a:t> и Трушены, утопающие в садах, и сейчас трудно разглядеть среди скалистых утесов и изгибов реки. Сказочное место…</a:t>
            </a:r>
          </a:p>
          <a:p>
            <a:endParaRPr lang="ru-RU" sz="1400" dirty="0"/>
          </a:p>
        </p:txBody>
      </p:sp>
      <p:pic>
        <p:nvPicPr>
          <p:cNvPr id="3" name="Рисунок 2" descr="0_3d37a_c357589c_X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048000"/>
            <a:ext cx="4114800" cy="3276600"/>
          </a:xfrm>
          <a:prstGeom prst="rect">
            <a:avLst/>
          </a:prstGeom>
        </p:spPr>
      </p:pic>
      <p:pic>
        <p:nvPicPr>
          <p:cNvPr id="4" name="Рисунок 3" descr="12292_106762412684154_100000511865461_183138_4865238_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1914" y="2971800"/>
            <a:ext cx="4303486" cy="3352800"/>
          </a:xfrm>
          <a:prstGeom prst="rect">
            <a:avLst/>
          </a:prstGeom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0889163_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19400" y="5791200"/>
            <a:ext cx="42114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atin typeface="Batang" pitchFamily="18" charset="-127"/>
                <a:ea typeface="Batang" pitchFamily="18" charset="-127"/>
                <a:hlinkClick r:id="rId3"/>
              </a:rPr>
              <a:t>Арка</a:t>
            </a:r>
            <a:r>
              <a:rPr lang="ru-RU" sz="4800" dirty="0" smtClean="0">
                <a:latin typeface="Batang" pitchFamily="18" charset="-127"/>
                <a:ea typeface="Batang" pitchFamily="18" charset="-127"/>
                <a:hlinkClick r:id="rId3"/>
              </a:rPr>
              <a:t> </a:t>
            </a:r>
            <a:r>
              <a:rPr lang="ru-RU" sz="4800" b="1" dirty="0" smtClean="0">
                <a:latin typeface="Batang" pitchFamily="18" charset="-127"/>
                <a:ea typeface="Batang" pitchFamily="18" charset="-127"/>
                <a:hlinkClick r:id="rId3"/>
              </a:rPr>
              <a:t>Победы</a:t>
            </a:r>
            <a:endParaRPr lang="ru-RU" sz="4800" dirty="0">
              <a:latin typeface="Batang" pitchFamily="18" charset="-127"/>
              <a:ea typeface="Batang" pitchFamily="18" charset="-127"/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1935de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76400" y="0"/>
            <a:ext cx="56492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</a:rPr>
              <a:t>Крепость Сороки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15254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1000" y="914400"/>
            <a:ext cx="84962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dirty="0" smtClean="0">
                <a:latin typeface="Century Schoolbook" pitchFamily="18" charset="0"/>
                <a:cs typeface="Rod" pitchFamily="49" charset="-79"/>
              </a:rPr>
              <a:t>БЕНДЕРСКАЯ КРЕПОСТЬ</a:t>
            </a:r>
            <a:endParaRPr lang="ru-RU" sz="4800" dirty="0">
              <a:latin typeface="Century Schoolbook" pitchFamily="18" charset="0"/>
              <a:cs typeface="Rod" pitchFamily="49" charset="-79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erpeni_II_World_War_Memorial_015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086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47800" y="304800"/>
            <a:ext cx="548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 «</a:t>
            </a:r>
            <a:r>
              <a:rPr lang="ru-RU" sz="3200" b="1" dirty="0" err="1" smtClean="0"/>
              <a:t>Шерпенский</a:t>
            </a:r>
            <a:r>
              <a:rPr lang="ru-RU" sz="3200" b="1" dirty="0" smtClean="0"/>
              <a:t> Плацдарм»</a:t>
            </a:r>
            <a:endParaRPr lang="ru-RU" sz="3200" b="1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90813b5318a30690343493f1177b2cc_17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6045" y="0"/>
            <a:ext cx="9270045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52600" y="5334000"/>
            <a:ext cx="557396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chemeClr val="bg1"/>
                </a:solidFill>
                <a:latin typeface="Gabriola" pitchFamily="82" charset="0"/>
              </a:rPr>
              <a:t>Монастырь </a:t>
            </a:r>
            <a:r>
              <a:rPr lang="ru-RU" sz="6600" b="1" dirty="0" err="1" smtClean="0">
                <a:solidFill>
                  <a:schemeClr val="bg1"/>
                </a:solidFill>
                <a:latin typeface="Gabriola" pitchFamily="82" charset="0"/>
              </a:rPr>
              <a:t>Ципова</a:t>
            </a:r>
            <a:endParaRPr lang="ru-RU" sz="6600" b="1" dirty="0" smtClean="0">
              <a:solidFill>
                <a:schemeClr val="bg1"/>
              </a:solidFill>
              <a:latin typeface="Gabriola" pitchFamily="82" charset="0"/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7994f62a5b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09" y="0"/>
            <a:ext cx="9116291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0"/>
            <a:ext cx="57166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Segoe Print" pitchFamily="2" charset="0"/>
              </a:rPr>
              <a:t>Монастырь Сахарна</a:t>
            </a:r>
            <a:endParaRPr lang="ru-RU" sz="4000" b="1" dirty="0">
              <a:solidFill>
                <a:schemeClr val="bg1"/>
              </a:solidFill>
              <a:latin typeface="Segoe Print" pitchFamily="2" charset="0"/>
            </a:endParaRPr>
          </a:p>
        </p:txBody>
      </p:sp>
    </p:spTree>
  </p:cSld>
  <p:clrMapOvr>
    <a:masterClrMapping/>
  </p:clrMapOvr>
  <p:transition spd="slow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otdyh-v-moldavii-chto-posmotret2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152400" y="990600"/>
            <a:ext cx="4267200" cy="3733800"/>
          </a:xfrm>
        </p:spPr>
      </p:pic>
      <p:sp>
        <p:nvSpPr>
          <p:cNvPr id="8" name="TextBox 7"/>
          <p:cNvSpPr txBox="1"/>
          <p:nvPr/>
        </p:nvSpPr>
        <p:spPr>
          <a:xfrm>
            <a:off x="381000" y="4953000"/>
            <a:ext cx="85344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Молдова – это крошечная </a:t>
            </a:r>
            <a:r>
              <a:rPr lang="ru-RU" sz="1600" dirty="0" err="1" smtClean="0"/>
              <a:t>страна.Страна</a:t>
            </a:r>
            <a:r>
              <a:rPr lang="ru-RU" sz="1600" dirty="0" smtClean="0"/>
              <a:t> расположена на юго-востоке </a:t>
            </a:r>
            <a:r>
              <a:rPr lang="ru-RU" sz="1600" dirty="0" err="1" smtClean="0"/>
              <a:t>Европы,на</a:t>
            </a:r>
            <a:r>
              <a:rPr lang="ru-RU" sz="1600" dirty="0" smtClean="0"/>
              <a:t> Балканском </a:t>
            </a:r>
            <a:r>
              <a:rPr lang="ru-RU" sz="1600" dirty="0" err="1" smtClean="0"/>
              <a:t>полуострове.На</a:t>
            </a:r>
            <a:r>
              <a:rPr lang="ru-RU" sz="1600" dirty="0" smtClean="0"/>
              <a:t> севере граничит с </a:t>
            </a:r>
            <a:r>
              <a:rPr lang="ru-RU" sz="1600" dirty="0" err="1" smtClean="0"/>
              <a:t>Румынией,на</a:t>
            </a:r>
            <a:r>
              <a:rPr lang="ru-RU" sz="1600" dirty="0" smtClean="0"/>
              <a:t> западе-с  Сербией и Македонией , на юге-с Грецией и Турцией. Большая часть страны лежит между реками Прут и Днестр. Молдова находится очень близко к Чёрному морю, однако выхода к морю у неё нет. Благодаря близкому положению к морю, климат в Молдове – умеренно-континентальный.</a:t>
            </a:r>
            <a:endParaRPr lang="ru-RU" sz="1600" dirty="0"/>
          </a:p>
        </p:txBody>
      </p:sp>
      <p:pic>
        <p:nvPicPr>
          <p:cNvPr id="9" name="Рисунок 8" descr="24521979_moldova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800" y="990600"/>
            <a:ext cx="4495800" cy="3714750"/>
          </a:xfrm>
          <a:prstGeom prst="rect">
            <a:avLst/>
          </a:prstGeom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turism_Taul_R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52600" y="0"/>
            <a:ext cx="66319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Segoe Print" pitchFamily="2" charset="0"/>
              </a:rPr>
              <a:t>Дендропарк </a:t>
            </a:r>
            <a:r>
              <a:rPr lang="ru-RU" sz="5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Segoe Print" pitchFamily="2" charset="0"/>
              </a:rPr>
              <a:t>Цаул</a:t>
            </a:r>
            <a:endParaRPr lang="ru-RU" sz="5400" b="1" dirty="0" smtClean="0">
              <a:solidFill>
                <a:schemeClr val="tx2">
                  <a:lumMod val="60000"/>
                  <a:lumOff val="40000"/>
                </a:schemeClr>
              </a:solidFill>
              <a:latin typeface="Segoe Print" pitchFamily="2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arrisons-Cav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19200" y="0"/>
            <a:ext cx="6456704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Пещера Эмиль </a:t>
            </a:r>
            <a:r>
              <a:rPr lang="ru-RU" sz="4000" b="1" dirty="0" err="1" smtClean="0">
                <a:solidFill>
                  <a:schemeClr val="bg1"/>
                </a:solidFill>
              </a:rPr>
              <a:t>Раковице</a:t>
            </a:r>
            <a:endParaRPr lang="ru-RU" sz="4000" b="1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ăpriana_monaster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19200" y="0"/>
            <a:ext cx="67040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Монастырь </a:t>
            </a:r>
            <a:r>
              <a:rPr lang="ru-RU" sz="4800" b="1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Кэприяна</a:t>
            </a:r>
            <a:endParaRPr lang="ru-RU" sz="4800" b="1" dirty="0" smtClean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  <a:p>
            <a:endParaRPr lang="ru-RU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28800" y="0"/>
            <a:ext cx="5713424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Segoe Print" pitchFamily="2" charset="0"/>
              </a:rPr>
              <a:t>Монастырь </a:t>
            </a:r>
            <a:r>
              <a:rPr lang="ru-RU" sz="4400" b="1" dirty="0" err="1" smtClean="0">
                <a:latin typeface="Segoe Print" pitchFamily="2" charset="0"/>
              </a:rPr>
              <a:t>Хынку</a:t>
            </a:r>
            <a:endParaRPr lang="ru-RU" sz="4400" b="1" dirty="0" smtClean="0">
              <a:latin typeface="Segoe Print" pitchFamily="2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moldova_awams_co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762000"/>
            <a:ext cx="93281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Batang" pitchFamily="18" charset="-127"/>
                <a:ea typeface="Batang" pitchFamily="18" charset="-127"/>
              </a:rPr>
              <a:t>Добро пожаловать в Молдову</a:t>
            </a:r>
            <a:endParaRPr lang="ru-RU" sz="4800" dirty="0">
              <a:latin typeface="Batang" pitchFamily="18" charset="-127"/>
              <a:ea typeface="Batang" pitchFamily="18" charset="-127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85800" y="762000"/>
            <a:ext cx="2743200" cy="1066802"/>
          </a:xfrm>
        </p:spPr>
        <p:txBody>
          <a:bodyPr/>
          <a:lstStyle/>
          <a:p>
            <a:pPr algn="ctr"/>
            <a:r>
              <a:rPr lang="ru-RU" sz="1800" dirty="0" smtClean="0"/>
              <a:t>Республика Молдова</a:t>
            </a:r>
            <a:br>
              <a:rPr lang="ru-RU" sz="1800" dirty="0" smtClean="0"/>
            </a:br>
            <a:r>
              <a:rPr lang="ru-RU" sz="1800" dirty="0" smtClean="0">
                <a:solidFill>
                  <a:schemeClr val="tx1"/>
                </a:solidFill>
              </a:rPr>
              <a:t>Название страны происходит от реки Молдова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685800" y="1828800"/>
            <a:ext cx="2743200" cy="4419600"/>
          </a:xfr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Столица-Кишинёв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Площадь-33 700 км²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Население-4458 тыс.чел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Форма правления - Республика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Глава государства –Президент , избираемый сроком на 4 года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Высший исполнительный орган-Правительство.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Крупные города –Тирасполь, </a:t>
            </a:r>
            <a:r>
              <a:rPr lang="ru-RU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Тигиня</a:t>
            </a: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Государственный язык -Молдавский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Религия-98,5%-православные,1.5%-иудеи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Валюта - Молдавский лей=100 </a:t>
            </a:r>
            <a:r>
              <a:rPr lang="ru-RU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банам</a:t>
            </a: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Реки и озёра. Крупнейшие реки Днестр и Прут</a:t>
            </a:r>
          </a:p>
          <a:p>
            <a:pPr>
              <a:buFont typeface="Wingdings" pitchFamily="2" charset="2"/>
              <a:buChar char="v"/>
            </a:pPr>
            <a:endParaRPr lang="ru-RU" dirty="0" smtClean="0"/>
          </a:p>
          <a:p>
            <a:pPr>
              <a:buFont typeface="Wingdings" pitchFamily="2" charset="2"/>
              <a:buChar char="v"/>
            </a:pPr>
            <a:endParaRPr lang="ru-RU" dirty="0"/>
          </a:p>
        </p:txBody>
      </p:sp>
      <p:pic>
        <p:nvPicPr>
          <p:cNvPr id="4" name="Содержимое 3" descr="moldova_pic_06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886200" y="990600"/>
            <a:ext cx="5111750" cy="5181600"/>
          </a:xfrm>
        </p:spPr>
      </p:pic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07-007-Moldov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381000" y="1066800"/>
            <a:ext cx="8305800" cy="5120640"/>
          </a:xfrm>
        </p:spPr>
        <p:txBody>
          <a:bodyPr/>
          <a:lstStyle/>
          <a:p>
            <a:r>
              <a:rPr lang="ru-RU" dirty="0" smtClean="0"/>
              <a:t>Валюта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" name="Содержимое 9" descr="253_36664621L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57200" y="1524000"/>
            <a:ext cx="8229600" cy="2590800"/>
          </a:xfrm>
        </p:spPr>
      </p:pic>
      <p:pic>
        <p:nvPicPr>
          <p:cNvPr id="12" name="Рисунок 11" descr="1807_51138123c3dd25b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114800"/>
            <a:ext cx="8229600" cy="2590800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78028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Виноделие у молдаван — в генах. В каждом дворе — </a:t>
            </a:r>
            <a:r>
              <a:rPr lang="ru-RU" sz="2400" dirty="0" err="1" smtClean="0"/>
              <a:t>винзавод</a:t>
            </a:r>
            <a:r>
              <a:rPr lang="ru-RU" sz="2400" dirty="0" smtClean="0"/>
              <a:t>, и каждый молдаванин — гурман.</a:t>
            </a:r>
            <a:endParaRPr lang="ru-RU" sz="2400" dirty="0"/>
          </a:p>
        </p:txBody>
      </p:sp>
      <p:sp>
        <p:nvSpPr>
          <p:cNvPr id="21" name="Содержимое 20"/>
          <p:cNvSpPr>
            <a:spLocks noGrp="1"/>
          </p:cNvSpPr>
          <p:nvPr>
            <p:ph sz="half" idx="1"/>
          </p:nvPr>
        </p:nvSpPr>
        <p:spPr>
          <a:xfrm>
            <a:off x="228600" y="1752600"/>
            <a:ext cx="4343400" cy="4953000"/>
          </a:xfrm>
        </p:spPr>
        <p:txBody>
          <a:bodyPr>
            <a:normAutofit/>
          </a:bodyPr>
          <a:lstStyle/>
          <a:p>
            <a:r>
              <a:rPr lang="ru-RU" sz="1400" dirty="0" smtClean="0"/>
              <a:t>Как признание значимости виноделия в 2002 году утвержден «Национальный день вина», который проходит под патронатом президента Республики Молдовы.</a:t>
            </a:r>
          </a:p>
          <a:p>
            <a:r>
              <a:rPr lang="ru-RU" sz="1400" dirty="0" smtClean="0"/>
              <a:t>Праздник открывается парадом виноделов — зрелищем ярким и красочным, включающим в себя музыкально-хореографические композиции.</a:t>
            </a:r>
            <a:br>
              <a:rPr lang="ru-RU" sz="1400" dirty="0" smtClean="0"/>
            </a:br>
            <a:r>
              <a:rPr lang="ru-RU" sz="1400" dirty="0" smtClean="0"/>
              <a:t>На «</a:t>
            </a:r>
            <a:r>
              <a:rPr lang="ru-RU" sz="1400" dirty="0" err="1" smtClean="0"/>
              <a:t>Молдэкспо</a:t>
            </a:r>
            <a:r>
              <a:rPr lang="ru-RU" sz="1400" dirty="0" smtClean="0"/>
              <a:t>» проходит множество разнообразных </a:t>
            </a:r>
            <a:r>
              <a:rPr lang="ru-RU" sz="1400" dirty="0" err="1" smtClean="0"/>
              <a:t>питейно-закусочно-развлекательных</a:t>
            </a:r>
            <a:r>
              <a:rPr lang="ru-RU" sz="1400" dirty="0" smtClean="0"/>
              <a:t> мероприятий. Два дня жителей и гостей столицы развлекают художественные коллективы.</a:t>
            </a:r>
          </a:p>
          <a:p>
            <a:endParaRPr lang="ru-RU" sz="1400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23" name="Содержимое 22" descr="ziuavinului_2009_stands_07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57200" y="4648200"/>
            <a:ext cx="3962400" cy="1981200"/>
          </a:xfrm>
        </p:spPr>
      </p:pic>
      <p:sp>
        <p:nvSpPr>
          <p:cNvPr id="25" name="TextBox 24"/>
          <p:cNvSpPr txBox="1"/>
          <p:nvPr/>
        </p:nvSpPr>
        <p:spPr>
          <a:xfrm>
            <a:off x="4800600" y="1828800"/>
            <a:ext cx="33528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Заканчивается праздник большой </a:t>
            </a:r>
            <a:r>
              <a:rPr lang="ru-RU" sz="1400" u="sng" dirty="0" err="1" smtClean="0"/>
              <a:t>хорой</a:t>
            </a:r>
            <a:r>
              <a:rPr lang="ru-RU" sz="1400" dirty="0" smtClean="0"/>
              <a:t> — молдавским танцем, который всех объединяет, непременным условием танца являются сплетенные руки танцующих. Центральная площадь Кишинева удобна для такого коллективного танца — места всем хватает. Заключительной многоцветной «точкой» мероприятия закрытия праздника является фейерверк. Посвященный Национальному дню вина Фестиваль Вина призван возродить и повысить культуру виноградарства и виноделия, показать национальные традиции приоритетных отраслей экономики, поддержать престиж винодельческой продукции, а также привлечь зарубежных туристов своей насыщенной и красочной программой.</a:t>
            </a:r>
            <a:endParaRPr lang="ru-RU" sz="1400" dirty="0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066800"/>
            <a:ext cx="4040188" cy="541020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25 сентября 2003 года Парламентом Республики Молдова был принят закон, который устанавливает льготный визовый режим для иностранных граждан, с выдачей бесплатных въездных (выездных) виз на 15-дневный период (7 дней до и 7 дней после празднования), по случаю Национального дня вина.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7" name="Содержимое 6" descr="tanec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648200" y="1219200"/>
            <a:ext cx="4267200" cy="2915240"/>
          </a:xfrm>
        </p:spPr>
      </p:pic>
      <p:pic>
        <p:nvPicPr>
          <p:cNvPr id="8" name="Рисунок 7" descr="ziuavinului_2009_stands_2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3886200"/>
            <a:ext cx="3581400" cy="2590800"/>
          </a:xfrm>
          <a:prstGeom prst="rect">
            <a:avLst/>
          </a:prstGeo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Вертикальный свиток 8"/>
          <p:cNvSpPr/>
          <p:nvPr/>
        </p:nvSpPr>
        <p:spPr>
          <a:xfrm>
            <a:off x="0" y="838200"/>
            <a:ext cx="4114800" cy="5715000"/>
          </a:xfrm>
          <a:prstGeom prst="verticalScroll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Официальные праздники Молдовы:</a:t>
            </a:r>
            <a:endParaRPr lang="ru-RU" sz="1600" dirty="0" smtClean="0">
              <a:solidFill>
                <a:srgbClr val="002060"/>
              </a:solidFill>
            </a:endParaRPr>
          </a:p>
          <a:p>
            <a:r>
              <a:rPr lang="ru-RU" sz="1600" dirty="0" smtClean="0">
                <a:solidFill>
                  <a:srgbClr val="002060"/>
                </a:solidFill>
              </a:rPr>
              <a:t>1 Января        Новый Год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i="1" dirty="0" smtClean="0">
                <a:solidFill>
                  <a:srgbClr val="002060"/>
                </a:solidFill>
              </a:rPr>
              <a:t>7 Января</a:t>
            </a:r>
            <a:r>
              <a:rPr lang="ru-RU" sz="1600" dirty="0" smtClean="0">
                <a:solidFill>
                  <a:srgbClr val="002060"/>
                </a:solidFill>
              </a:rPr>
              <a:t>         Рождество Христово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i="1" dirty="0" smtClean="0">
                <a:solidFill>
                  <a:srgbClr val="002060"/>
                </a:solidFill>
              </a:rPr>
              <a:t>8 Марта         </a:t>
            </a:r>
            <a:r>
              <a:rPr lang="ru-RU" sz="1600" dirty="0" smtClean="0">
                <a:solidFill>
                  <a:srgbClr val="002060"/>
                </a:solidFill>
              </a:rPr>
              <a:t>Международный           Женский День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                          Пасха Христова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i="1" dirty="0" smtClean="0">
                <a:solidFill>
                  <a:srgbClr val="002060"/>
                </a:solidFill>
              </a:rPr>
              <a:t>1 Мая               </a:t>
            </a:r>
            <a:r>
              <a:rPr lang="ru-RU" sz="1600" dirty="0" smtClean="0">
                <a:solidFill>
                  <a:srgbClr val="002060"/>
                </a:solidFill>
              </a:rPr>
              <a:t>День Весны и Труда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i="1" dirty="0" smtClean="0">
                <a:solidFill>
                  <a:srgbClr val="002060"/>
                </a:solidFill>
              </a:rPr>
              <a:t>5 Мая               </a:t>
            </a:r>
            <a:r>
              <a:rPr lang="ru-RU" sz="1600" dirty="0" smtClean="0">
                <a:solidFill>
                  <a:srgbClr val="002060"/>
                </a:solidFill>
              </a:rPr>
              <a:t>Родительский День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i="1" dirty="0" smtClean="0">
                <a:solidFill>
                  <a:srgbClr val="002060"/>
                </a:solidFill>
              </a:rPr>
              <a:t>9 Мая               </a:t>
            </a:r>
            <a:r>
              <a:rPr lang="ru-RU" sz="1600" dirty="0" smtClean="0">
                <a:solidFill>
                  <a:srgbClr val="002060"/>
                </a:solidFill>
              </a:rPr>
              <a:t>День Победы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i="1" dirty="0" smtClean="0">
                <a:solidFill>
                  <a:srgbClr val="002060"/>
                </a:solidFill>
              </a:rPr>
              <a:t>27 Августа    </a:t>
            </a:r>
            <a:r>
              <a:rPr lang="ru-RU" sz="1600" dirty="0" smtClean="0">
                <a:solidFill>
                  <a:srgbClr val="002060"/>
                </a:solidFill>
              </a:rPr>
              <a:t>День Независимости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i="1" dirty="0" smtClean="0">
                <a:solidFill>
                  <a:srgbClr val="002060"/>
                </a:solidFill>
              </a:rPr>
              <a:t>31 Августа    </a:t>
            </a:r>
            <a:r>
              <a:rPr lang="ru-RU" sz="1600" dirty="0" err="1" smtClean="0">
                <a:solidFill>
                  <a:srgbClr val="002060"/>
                </a:solidFill>
              </a:rPr>
              <a:t>Limba</a:t>
            </a:r>
            <a:r>
              <a:rPr lang="ru-RU" sz="1600" dirty="0" smtClean="0">
                <a:solidFill>
                  <a:srgbClr val="002060"/>
                </a:solidFill>
              </a:rPr>
              <a:t> </a:t>
            </a:r>
            <a:r>
              <a:rPr lang="ru-RU" sz="1600" dirty="0" err="1" smtClean="0">
                <a:solidFill>
                  <a:srgbClr val="002060"/>
                </a:solidFill>
              </a:rPr>
              <a:t>Noastra</a:t>
            </a:r>
            <a:r>
              <a:rPr lang="ru-RU" sz="1600" dirty="0" smtClean="0">
                <a:solidFill>
                  <a:srgbClr val="002060"/>
                </a:solidFill>
              </a:rPr>
              <a:t> 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i="1" dirty="0" smtClean="0">
                <a:solidFill>
                  <a:srgbClr val="002060"/>
                </a:solidFill>
              </a:rPr>
              <a:t>14 октября    </a:t>
            </a:r>
            <a:r>
              <a:rPr lang="ru-RU" sz="1600" dirty="0" smtClean="0">
                <a:solidFill>
                  <a:srgbClr val="002060"/>
                </a:solidFill>
              </a:rPr>
              <a:t>День города, Праздник Вина.</a:t>
            </a:r>
          </a:p>
        </p:txBody>
      </p:sp>
      <p:pic>
        <p:nvPicPr>
          <p:cNvPr id="10" name="Рисунок 9" descr="tanec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0" y="1447800"/>
            <a:ext cx="5181600" cy="5029200"/>
          </a:xfrm>
          <a:prstGeom prst="rect">
            <a:avLst/>
          </a:prstGeom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/>
              <a:t>Молдавские традиции и обычаи</a:t>
            </a:r>
            <a:r>
              <a:rPr lang="ru-RU" sz="4000" dirty="0" smtClean="0"/>
              <a:t>.</a:t>
            </a:r>
            <a:endParaRPr lang="ru-RU" sz="4000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28600" y="1066800"/>
            <a:ext cx="4114800" cy="5562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600" b="1" dirty="0" smtClean="0">
                <a:solidFill>
                  <a:srgbClr val="002060"/>
                </a:solidFill>
              </a:rPr>
              <a:t>Песенные и танцевальные традиции Молдовы</a:t>
            </a:r>
          </a:p>
          <a:p>
            <a:pPr>
              <a:buNone/>
            </a:pPr>
            <a:r>
              <a:rPr lang="ru-RU" sz="1200" dirty="0" smtClean="0"/>
              <a:t>           Дойны и </a:t>
            </a:r>
            <a:r>
              <a:rPr lang="ru-RU" sz="1200" dirty="0" err="1" smtClean="0"/>
              <a:t>колинды</a:t>
            </a:r>
            <a:r>
              <a:rPr lang="ru-RU" sz="1200" dirty="0" smtClean="0"/>
              <a:t> — народные песни молдаван, необычайно красивые и мелодичные, до сих пор используются в проведении народных обрядов — свадеб, Крещения, Рождества и многих других. Лиричность и плавность дойн особенно выражаются в женском и ансамблевом пении. Изначально они были напевами пастушков, позже переродились в один из символов национальной культуры.</a:t>
            </a:r>
          </a:p>
          <a:p>
            <a:pPr>
              <a:buNone/>
            </a:pPr>
            <a:r>
              <a:rPr lang="ru-RU" sz="1200" dirty="0" smtClean="0"/>
              <a:t>           Зажигательные молдавские </a:t>
            </a:r>
            <a:r>
              <a:rPr lang="ru-RU" sz="1200" b="1" dirty="0" smtClean="0"/>
              <a:t>народные танцы — </a:t>
            </a:r>
            <a:r>
              <a:rPr lang="ru-RU" sz="1200" b="1" dirty="0" err="1" smtClean="0"/>
              <a:t>жок</a:t>
            </a:r>
            <a:r>
              <a:rPr lang="ru-RU" sz="1200" b="1" dirty="0" smtClean="0"/>
              <a:t>, молдовеняска, хора</a:t>
            </a:r>
            <a:r>
              <a:rPr lang="ru-RU" sz="1200" dirty="0" smtClean="0"/>
              <a:t> — известны всем. В советские времена блистал на мировых сценах танцевальный коллектив «</a:t>
            </a:r>
            <a:r>
              <a:rPr lang="ru-RU" sz="1200" dirty="0" err="1" smtClean="0"/>
              <a:t>Жок</a:t>
            </a:r>
            <a:r>
              <a:rPr lang="ru-RU" sz="1200" dirty="0" smtClean="0"/>
              <a:t>». Сейчас народными танцами можно полюбоваться на национальных праздниках и фестивалях искусства.</a:t>
            </a:r>
          </a:p>
          <a:p>
            <a:endParaRPr lang="ru-RU" dirty="0"/>
          </a:p>
        </p:txBody>
      </p:sp>
      <p:pic>
        <p:nvPicPr>
          <p:cNvPr id="7" name="Содержимое 6" descr="IMG_7433bfcd0f50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295400" y="4419600"/>
            <a:ext cx="6172200" cy="2286000"/>
          </a:xfrm>
        </p:spPr>
      </p:pic>
      <p:sp>
        <p:nvSpPr>
          <p:cNvPr id="8" name="TextBox 7"/>
          <p:cNvSpPr txBox="1"/>
          <p:nvPr/>
        </p:nvSpPr>
        <p:spPr>
          <a:xfrm>
            <a:off x="4724400" y="1143000"/>
            <a:ext cx="39624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Песенные и танцевальные обряды молдаван бережно и с любовью хранятся как величайшая ценность.</a:t>
            </a:r>
            <a:r>
              <a:rPr lang="ru-RU" sz="1600" dirty="0" smtClean="0"/>
              <a:t> До сих пор их можно увидеть — например, на праздновании свадьбы. Народная музыка создает радостное, возвышенное настроение. И молодожены, и родители, и гости с удовольствием участвуют в пении, танцах под музыку, исполняемую на народных инструментах (</a:t>
            </a:r>
            <a:r>
              <a:rPr lang="ru-RU" sz="1600" dirty="0" err="1" smtClean="0"/>
              <a:t>флуер</a:t>
            </a:r>
            <a:r>
              <a:rPr lang="ru-RU" sz="1600" dirty="0" smtClean="0"/>
              <a:t>, </a:t>
            </a:r>
            <a:r>
              <a:rPr lang="ru-RU" sz="1600" dirty="0" err="1" smtClean="0"/>
              <a:t>най</a:t>
            </a:r>
            <a:r>
              <a:rPr lang="ru-RU" sz="1600" dirty="0" smtClean="0"/>
              <a:t>, цимбалы, кобза).</a:t>
            </a:r>
            <a:endParaRPr lang="ru-RU" sz="1600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356</TotalTime>
  <Words>665</Words>
  <PresentationFormat>Экран (4:3)</PresentationFormat>
  <Paragraphs>49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Поток</vt:lpstr>
      <vt:lpstr>Слайд 1</vt:lpstr>
      <vt:lpstr>Слайд 2</vt:lpstr>
      <vt:lpstr>Республика Молдова Название страны происходит от реки Молдова</vt:lpstr>
      <vt:lpstr>Слайд 4</vt:lpstr>
      <vt:lpstr>Слайд 5</vt:lpstr>
      <vt:lpstr>Виноделие у молдаван — в генах. В каждом дворе — винзавод, и каждый молдаванин — гурман.</vt:lpstr>
      <vt:lpstr>Слайд 7</vt:lpstr>
      <vt:lpstr>Слайд 8</vt:lpstr>
      <vt:lpstr>Молдавские традиции и обычаи.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Алпейчик</dc:creator>
  <cp:lastModifiedBy>Алпейчик</cp:lastModifiedBy>
  <cp:revision>29</cp:revision>
  <dcterms:created xsi:type="dcterms:W3CDTF">2014-02-11T17:33:02Z</dcterms:created>
  <dcterms:modified xsi:type="dcterms:W3CDTF">2014-02-12T20:33:10Z</dcterms:modified>
</cp:coreProperties>
</file>