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7" r:id="rId6"/>
    <p:sldId id="266" r:id="rId7"/>
    <p:sldId id="265" r:id="rId8"/>
    <p:sldId id="264" r:id="rId9"/>
    <p:sldId id="263" r:id="rId10"/>
    <p:sldId id="268" r:id="rId11"/>
    <p:sldId id="269" r:id="rId12"/>
    <p:sldId id="262" r:id="rId13"/>
    <p:sldId id="270" r:id="rId14"/>
    <p:sldId id="261" r:id="rId15"/>
    <p:sldId id="274" r:id="rId16"/>
    <p:sldId id="276" r:id="rId17"/>
    <p:sldId id="275" r:id="rId18"/>
    <p:sldId id="277" r:id="rId19"/>
    <p:sldId id="278" r:id="rId20"/>
    <p:sldId id="279" r:id="rId21"/>
    <p:sldId id="280" r:id="rId22"/>
    <p:sldId id="281" r:id="rId23"/>
    <p:sldId id="273" r:id="rId24"/>
    <p:sldId id="272" r:id="rId25"/>
    <p:sldId id="271" r:id="rId26"/>
    <p:sldId id="260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78C34-0972-43D6-91CE-0DB9E03B90E3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2A87-7744-42A4-8CF7-BBB6AFA41E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65585-ECA5-4410-9C1E-3B5596AE96C9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3FE32-D360-497C-953F-D8600A777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0829D-8AF6-4259-8B53-63A26A8EE494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3413A-942F-4645-A8EF-89E83FD56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36DB8-B57F-47E1-9C28-566B4A10FB64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A5788-B8DD-4280-B9C3-AA731C4C58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91A5-14D7-4FD4-B9B8-A0B2CA48030C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5F895-6BCC-4C56-AAFD-963691E4CD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95AD1-BDFF-43DB-BC0D-8E8241EFBE5B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0129A-2743-4533-9C34-E8ED6ED66A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D7265-E57E-47D2-A562-4592D6CA1847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0B38E-6DA8-4180-A149-B984AC33AE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E0B9B-2B6A-4DDB-84E5-6686BFF4D739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B8190-5CD0-4074-B31A-7F5005F3B4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E80C3-A30A-4F20-9539-9D4BF151369F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AB74B-017E-4421-B09A-285D7577C1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5F7E8-A1E9-446C-A12C-95495CF15623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2D400-475F-4E73-9C7D-68BAD4B46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553A3-C003-4581-8538-0DCC4D5B7A85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52FD3-51F5-444D-9D6B-EA824CB45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BA371D-F9EA-4DC5-9E39-7AA1E08D6851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0FA1F7-BE46-40EA-8E44-5686C6D07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4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b="10626"/>
          <a:stretch>
            <a:fillRect/>
          </a:stretch>
        </p:blipFill>
        <p:spPr>
          <a:xfrm>
            <a:off x="-1" y="0"/>
            <a:ext cx="9197713" cy="6858000"/>
          </a:xfrm>
          <a:prstGeom prst="rect">
            <a:avLst/>
          </a:prstGeom>
        </p:spPr>
      </p:pic>
      <p:pic>
        <p:nvPicPr>
          <p:cNvPr id="2053" name="Рисунок 4" descr="10.jpg"/>
          <p:cNvPicPr>
            <a:picLocks noChangeAspect="1"/>
          </p:cNvPicPr>
          <p:nvPr/>
        </p:nvPicPr>
        <p:blipFill>
          <a:blip r:embed="rId3" cstate="print"/>
          <a:srcRect b="18436"/>
          <a:stretch>
            <a:fillRect/>
          </a:stretch>
        </p:blipFill>
        <p:spPr bwMode="auto">
          <a:xfrm rot="-653470">
            <a:off x="138113" y="120650"/>
            <a:ext cx="4976812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88221" y="3861048"/>
            <a:ext cx="2969018" cy="923330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Металлы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810" y="4797152"/>
            <a:ext cx="3911840" cy="923330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</a:t>
            </a: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организме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1748" y="5733256"/>
            <a:ext cx="2961965" cy="923330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человека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7" name="Рисунок 8" descr="Открытый урок по химии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088" y="5589588"/>
            <a:ext cx="10779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Багетная рамка 9"/>
          <p:cNvSpPr/>
          <p:nvPr/>
        </p:nvSpPr>
        <p:spPr>
          <a:xfrm>
            <a:off x="5143504" y="6143644"/>
            <a:ext cx="2500330" cy="71435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Prezentacii.com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1268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ttp://russkiyfeyrverk.ru/?efd=free-graphic-design-magazines-P9sdjBCiprm/bXuW96K8dVagdDqd5mw0qA20apHPq8HyMqRNh/yT5jSq4UtZuOdVgqPpjPLMH3n846Q_fQlY06Ne8vyZxMRqqRCHSmwa6zE=i3v.jpg"/>
          <p:cNvPicPr>
            <a:picLocks noChangeAspect="1" noChangeArrowheads="1"/>
          </p:cNvPicPr>
          <p:nvPr/>
        </p:nvPicPr>
        <p:blipFill>
          <a:blip r:embed="rId3" cstate="print"/>
          <a:srcRect t="5989"/>
          <a:stretch>
            <a:fillRect/>
          </a:stretch>
        </p:blipFill>
        <p:spPr bwMode="auto">
          <a:xfrm rot="20832214">
            <a:off x="2339752" y="2636912"/>
            <a:ext cx="5732636" cy="3622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59632" y="836712"/>
            <a:ext cx="5699188" cy="175432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Работа с опорным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конспектом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2292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1"/>
          <p:cNvSpPr>
            <a:spLocks noChangeArrowheads="1"/>
          </p:cNvSpPr>
          <p:nvPr/>
        </p:nvSpPr>
        <p:spPr bwMode="auto">
          <a:xfrm>
            <a:off x="250825" y="188913"/>
            <a:ext cx="8713788" cy="6480175"/>
          </a:xfrm>
          <a:prstGeom prst="foldedCorner">
            <a:avLst>
              <a:gd name="adj" fmla="val 18056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94" name="TextBox 5"/>
          <p:cNvSpPr txBox="1">
            <a:spLocks noChangeArrowheads="1"/>
          </p:cNvSpPr>
          <p:nvPr/>
        </p:nvSpPr>
        <p:spPr bwMode="auto">
          <a:xfrm>
            <a:off x="468313" y="188913"/>
            <a:ext cx="849630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«</a:t>
            </a:r>
            <a:r>
              <a:rPr lang="ru-RU" sz="2800" b="1" i="1">
                <a:latin typeface="Calibri" pitchFamily="34" charset="0"/>
              </a:rPr>
              <a:t>―</a:t>
            </a:r>
            <a:r>
              <a:rPr lang="ru-RU" sz="2800" b="1">
                <a:latin typeface="Calibri" pitchFamily="34" charset="0"/>
              </a:rPr>
              <a:t> Ну и что ты собираешься делать с этой ягодой? – вдруг негромко спросил, но как-то значительно, с ударением.</a:t>
            </a:r>
          </a:p>
          <a:p>
            <a:r>
              <a:rPr lang="ru-RU" sz="2800" b="1" i="1">
                <a:latin typeface="Calibri" pitchFamily="34" charset="0"/>
              </a:rPr>
              <a:t>―</a:t>
            </a:r>
            <a:r>
              <a:rPr lang="ru-RU" sz="2800" b="1">
                <a:latin typeface="Calibri" pitchFamily="34" charset="0"/>
              </a:rPr>
              <a:t> Не знаю, - пожал плечами Саня.</a:t>
            </a:r>
          </a:p>
          <a:p>
            <a:r>
              <a:rPr lang="ru-RU" sz="2800" b="1">
                <a:latin typeface="Calibri" pitchFamily="34" charset="0"/>
              </a:rPr>
              <a:t>Он решил, что дядя Володя спрашивает потому, что не уверен, сумеет ли он, Саня, обработать без взрослых ягоду.</a:t>
            </a:r>
          </a:p>
          <a:p>
            <a:r>
              <a:rPr lang="ru-RU" sz="2800" b="1" i="1">
                <a:latin typeface="Calibri" pitchFamily="34" charset="0"/>
              </a:rPr>
              <a:t>―</a:t>
            </a:r>
            <a:r>
              <a:rPr lang="ru-RU" sz="2800" b="1">
                <a:latin typeface="Calibri" pitchFamily="34" charset="0"/>
              </a:rPr>
              <a:t> Сварю, наверно, половину… половину истолку.</a:t>
            </a:r>
          </a:p>
          <a:p>
            <a:r>
              <a:rPr lang="ru-RU" sz="2800" b="1" i="1">
                <a:latin typeface="Calibri" pitchFamily="34" charset="0"/>
              </a:rPr>
              <a:t>―</a:t>
            </a:r>
            <a:r>
              <a:rPr lang="ru-RU" sz="2800" b="1">
                <a:latin typeface="Calibri" pitchFamily="34" charset="0"/>
              </a:rPr>
              <a:t> Нельзя её варить, - решительно и твёрдо сказал дядя Володя. И ещё решительнее добавил:</a:t>
            </a:r>
          </a:p>
          <a:p>
            <a:r>
              <a:rPr lang="ru-RU" sz="2800" b="1" i="1">
                <a:latin typeface="Calibri" pitchFamily="34" charset="0"/>
              </a:rPr>
              <a:t>―</a:t>
            </a:r>
            <a:r>
              <a:rPr lang="ru-RU" sz="2800" b="1">
                <a:latin typeface="Calibri" pitchFamily="34" charset="0"/>
              </a:rPr>
              <a:t> И есть её нельзя.</a:t>
            </a:r>
          </a:p>
          <a:p>
            <a:r>
              <a:rPr lang="ru-RU" sz="2800" b="1" i="1">
                <a:latin typeface="Calibri" pitchFamily="34" charset="0"/>
              </a:rPr>
              <a:t>― </a:t>
            </a:r>
            <a:r>
              <a:rPr lang="ru-RU" sz="2800" b="1">
                <a:latin typeface="Calibri" pitchFamily="34" charset="0"/>
              </a:rPr>
              <a:t>Почему?</a:t>
            </a:r>
          </a:p>
          <a:p>
            <a:r>
              <a:rPr lang="ru-RU" sz="2800" b="1" i="1">
                <a:latin typeface="Calibri" pitchFamily="34" charset="0"/>
              </a:rPr>
              <a:t>― </a:t>
            </a:r>
            <a:r>
              <a:rPr lang="ru-RU" sz="2800" b="1">
                <a:latin typeface="Calibri" pitchFamily="34" charset="0"/>
              </a:rPr>
              <a:t>Какой дурак берёт ягоду в оцинкованную посуду? Да ещё чтоб ночь ночевала! Да такая ягода!»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3316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0120208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88913"/>
            <a:ext cx="3319462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35375" y="620713"/>
            <a:ext cx="504031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Что произойдёт с организмом человека при действии на него цинка?</a:t>
            </a:r>
          </a:p>
          <a:p>
            <a:endParaRPr lang="ru-RU" sz="28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4340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ttp://russkiyfeyrverk.ru/?efd=free-graphic-design-magazines-P9sdjBCiprm/bXuW96K8dVagdDqd5mw0qA20apHPq8HyMqRNh/yT5jSq4UtZuOdVgqPpjPLMH3n846Q_fQlY06Ne8vyZxMRqqRCHSmwa6zE=i3v.jpg"/>
          <p:cNvPicPr>
            <a:picLocks noChangeAspect="1" noChangeArrowheads="1"/>
          </p:cNvPicPr>
          <p:nvPr/>
        </p:nvPicPr>
        <p:blipFill>
          <a:blip r:embed="rId3" cstate="print"/>
          <a:srcRect t="5989"/>
          <a:stretch>
            <a:fillRect/>
          </a:stretch>
        </p:blipFill>
        <p:spPr bwMode="auto">
          <a:xfrm rot="20832214">
            <a:off x="2339752" y="2636912"/>
            <a:ext cx="5732636" cy="3622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59632" y="836712"/>
            <a:ext cx="5699188" cy="175432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Работа с опорным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конспектом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5364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Рисунок 5" descr="10.jpg"/>
          <p:cNvPicPr>
            <a:picLocks noChangeAspect="1"/>
          </p:cNvPicPr>
          <p:nvPr/>
        </p:nvPicPr>
        <p:blipFill>
          <a:blip r:embed="rId3" cstate="print"/>
          <a:srcRect b="18436"/>
          <a:stretch>
            <a:fillRect/>
          </a:stretch>
        </p:blipFill>
        <p:spPr bwMode="auto">
          <a:xfrm rot="-653470">
            <a:off x="571500" y="2568575"/>
            <a:ext cx="4976813" cy="385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987824" y="476672"/>
            <a:ext cx="5677644" cy="2554545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Обращение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 металлам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6388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539750" y="476250"/>
            <a:ext cx="6624638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ОБРАЩЕНИЕ К МЕДИ</a:t>
            </a:r>
            <a:endParaRPr lang="ru-RU" sz="2800">
              <a:latin typeface="Calibri" pitchFamily="34" charset="0"/>
            </a:endParaRPr>
          </a:p>
          <a:p>
            <a:r>
              <a:rPr lang="ru-RU" sz="2800" b="1" i="1">
                <a:latin typeface="Calibri" pitchFamily="34" charset="0"/>
              </a:rPr>
              <a:t> 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Вот металл высокотоксичный,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Ведёт себя он крайне неприлично.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Несёт он нам болезни, смерть…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Да кто ж его не знает? Это медь.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Откуда медь к нам попадает?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Об этом каждый школьник знает.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Промышленные выбросы, отходы…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Проникнуть может даже через воду.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989556">
            <a:off x="6181640" y="524313"/>
            <a:ext cx="2592288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/>
              <a:t>Cu</a:t>
            </a:r>
            <a:r>
              <a:rPr lang="en-US" sz="9600" b="1" baseline="30000" dirty="0"/>
              <a:t>2+</a:t>
            </a:r>
            <a:endParaRPr lang="ru-RU" sz="9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7412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 rot="989556">
            <a:off x="6181640" y="524313"/>
            <a:ext cx="2592288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/>
              <a:t>Cu</a:t>
            </a:r>
            <a:r>
              <a:rPr lang="en-US" sz="9600" b="1" baseline="30000" dirty="0"/>
              <a:t>2+</a:t>
            </a:r>
            <a:endParaRPr lang="ru-RU" sz="9600" b="1" dirty="0"/>
          </a:p>
        </p:txBody>
      </p:sp>
      <p:sp>
        <p:nvSpPr>
          <p:cNvPr id="17416" name="TextBox 4"/>
          <p:cNvSpPr txBox="1">
            <a:spLocks noChangeArrowheads="1"/>
          </p:cNvSpPr>
          <p:nvPr/>
        </p:nvSpPr>
        <p:spPr bwMode="auto">
          <a:xfrm>
            <a:off x="539750" y="476250"/>
            <a:ext cx="6624638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>
                <a:latin typeface="Calibri" pitchFamily="34" charset="0"/>
              </a:rPr>
              <a:t>И  выхлопные газы, как всегда,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Содержат медь,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И множество вреда нам доставляют – 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Соединенья меди воздух отравляют.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Так вот, дружок… Мы посовещались… 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С тобою, дорогуша,  распрощались.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В утилизации отходов тебе место.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Жить под одною крышей  нам с тобою тесно.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Мы слишком грубо с медью обошлись.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А может, ей хотелось оправдаться?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Возможно, но всего важнее – жизнь.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Нет времени в подробности вдаваться!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8436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250825" y="476250"/>
            <a:ext cx="6624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 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1051192">
            <a:off x="6551712" y="2276872"/>
            <a:ext cx="2592288" cy="15696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/>
              <a:t>Fe</a:t>
            </a:r>
            <a:r>
              <a:rPr lang="en-US" sz="9600" b="1" baseline="30000" dirty="0"/>
              <a:t>3</a:t>
            </a:r>
            <a:r>
              <a:rPr lang="en-US" sz="9600" b="1" baseline="30000" dirty="0"/>
              <a:t>+</a:t>
            </a:r>
            <a:endParaRPr lang="ru-RU" sz="9600" b="1" dirty="0"/>
          </a:p>
        </p:txBody>
      </p:sp>
      <p:sp>
        <p:nvSpPr>
          <p:cNvPr id="18441" name="TextBox 7"/>
          <p:cNvSpPr txBox="1">
            <a:spLocks noChangeArrowheads="1"/>
          </p:cNvSpPr>
          <p:nvPr/>
        </p:nvSpPr>
        <p:spPr bwMode="auto">
          <a:xfrm>
            <a:off x="395288" y="44450"/>
            <a:ext cx="6624637" cy="698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700" b="1">
                <a:latin typeface="Calibri" pitchFamily="34" charset="0"/>
              </a:rPr>
              <a:t>ОБРАЩЕНИЕ К ЖЕЛЕЗУ</a:t>
            </a:r>
            <a:endParaRPr lang="ru-RU" sz="2700">
              <a:latin typeface="Calibri" pitchFamily="34" charset="0"/>
            </a:endParaRPr>
          </a:p>
          <a:p>
            <a:r>
              <a:rPr lang="ru-RU" sz="2700" b="1">
                <a:latin typeface="Calibri" pitchFamily="34" charset="0"/>
              </a:rPr>
              <a:t> </a:t>
            </a:r>
            <a:r>
              <a:rPr lang="ru-RU" sz="2700" i="1">
                <a:latin typeface="Calibri" pitchFamily="34" charset="0"/>
              </a:rPr>
              <a:t>Железо – сын отходов производства самого различного: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Текстильного и фармацевтического,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Лакокрасочного, металлургического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И вредного нефтехимического.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Ты, братец, воздух отравляешь,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Такие страшные болезни вызываешь: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В составе крови изменения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И стоматита проявления.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Сказать железу не дали ни слова!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Нет оправдания в болезнях никакого!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Не о заслугах мы ведём сегодня речь.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Хотим мы зло «железное» пресечь!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Так что, братец, навсегда прощай.</a:t>
            </a:r>
            <a:endParaRPr lang="ru-RU" sz="2700">
              <a:latin typeface="Calibri" pitchFamily="34" charset="0"/>
            </a:endParaRPr>
          </a:p>
          <a:p>
            <a:r>
              <a:rPr lang="ru-RU" sz="2700" i="1">
                <a:latin typeface="Calibri" pitchFamily="34" charset="0"/>
              </a:rPr>
              <a:t>Дорожку к организму забывай</a:t>
            </a:r>
            <a:r>
              <a:rPr lang="en-US" sz="2700" i="1">
                <a:latin typeface="Calibri" pitchFamily="34" charset="0"/>
              </a:rPr>
              <a:t>.</a:t>
            </a:r>
            <a:endParaRPr lang="ru-RU" sz="270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587272">
            <a:off x="6372200" y="548680"/>
            <a:ext cx="2592288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/>
              <a:t>Fe</a:t>
            </a:r>
            <a:r>
              <a:rPr lang="en-US" sz="9600" b="1" baseline="30000" dirty="0"/>
              <a:t>2+</a:t>
            </a:r>
            <a:endParaRPr lang="ru-RU" sz="9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9460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250825" y="476250"/>
            <a:ext cx="6624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 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1051192">
            <a:off x="6551712" y="2276872"/>
            <a:ext cx="2592288" cy="156966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/>
              <a:t>Cr</a:t>
            </a:r>
            <a:r>
              <a:rPr lang="en-US" sz="9600" b="1" baseline="30000" dirty="0"/>
              <a:t>6</a:t>
            </a:r>
            <a:r>
              <a:rPr lang="en-US" sz="9600" b="1" baseline="30000" dirty="0"/>
              <a:t>+</a:t>
            </a:r>
            <a:endParaRPr lang="ru-RU" sz="9600" b="1" dirty="0"/>
          </a:p>
        </p:txBody>
      </p:sp>
      <p:sp>
        <p:nvSpPr>
          <p:cNvPr id="19465" name="TextBox 7"/>
          <p:cNvSpPr txBox="1">
            <a:spLocks noChangeArrowheads="1"/>
          </p:cNvSpPr>
          <p:nvPr/>
        </p:nvSpPr>
        <p:spPr bwMode="auto">
          <a:xfrm>
            <a:off x="395288" y="900113"/>
            <a:ext cx="6624637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ОБРАЩЕНИЕ К ХРОМУ</a:t>
            </a:r>
            <a:endParaRPr lang="ru-RU" sz="2800">
              <a:latin typeface="Calibri" pitchFamily="34" charset="0"/>
            </a:endParaRPr>
          </a:p>
          <a:p>
            <a:r>
              <a:rPr lang="ru-RU" sz="2800" b="1" i="1">
                <a:latin typeface="Calibri" pitchFamily="34" charset="0"/>
              </a:rPr>
              <a:t> 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А вот и хром к нам во дворец явился,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Ему не рассказали, в чём он провинился.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Соединенья хрома – аллергены,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А так же вызывают рак – канцерогены.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Ты печень, почки поражаешь,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Ты рак желудка вызываешь.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Тебе в здоровом организме места нет.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Спаси нас, Господи, от этих бед.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587272">
            <a:off x="6372200" y="548680"/>
            <a:ext cx="2592288" cy="1569660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/>
              <a:t>Cr</a:t>
            </a:r>
            <a:r>
              <a:rPr lang="en-US" sz="9600" b="1" baseline="30000" dirty="0"/>
              <a:t>3</a:t>
            </a:r>
            <a:r>
              <a:rPr lang="en-US" sz="9600" b="1" baseline="30000" dirty="0"/>
              <a:t>+</a:t>
            </a:r>
            <a:endParaRPr lang="ru-RU" sz="9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0484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250825" y="476250"/>
            <a:ext cx="6624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 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0486" name="TextBox 7"/>
          <p:cNvSpPr txBox="1">
            <a:spLocks noChangeArrowheads="1"/>
          </p:cNvSpPr>
          <p:nvPr/>
        </p:nvSpPr>
        <p:spPr bwMode="auto">
          <a:xfrm>
            <a:off x="539750" y="549275"/>
            <a:ext cx="6624638" cy="569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ОБРАЩЕНИЕ К КАЛИЮ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А вот ещё один бандит: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Сердечный учащает ритм,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Снижает наш иммунитет.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Молчи уж лучше ты в ответ!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Баланс ионно-электронный,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Обмен белковый, углеводный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И жировой – всё разрушаешь!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Что ты творишь – не понимаешь?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Ты сыворотку крови изменяешь,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Творишь такое – просто ужасаешь!!!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Так что, голубчик, поторопись!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Всего дороже в этой жизни – жизнь!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587272">
            <a:off x="6378258" y="477924"/>
            <a:ext cx="1759861" cy="156966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>
                <a:solidFill>
                  <a:schemeClr val="bg2">
                    <a:lumMod val="50000"/>
                  </a:schemeClr>
                </a:solidFill>
              </a:rPr>
              <a:t>K</a:t>
            </a:r>
            <a:r>
              <a:rPr lang="en-US" sz="9600" b="1" baseline="30000" dirty="0">
                <a:solidFill>
                  <a:schemeClr val="bg2">
                    <a:lumMod val="50000"/>
                  </a:schemeClr>
                </a:solidFill>
              </a:rPr>
              <a:t>+</a:t>
            </a:r>
            <a:endParaRPr lang="ru-RU" sz="96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076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8313" y="476250"/>
            <a:ext cx="842486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B050"/>
                </a:solidFill>
                <a:latin typeface="Calibri" pitchFamily="34" charset="0"/>
              </a:rPr>
              <a:t>Человек –</a:t>
            </a:r>
            <a:r>
              <a:rPr lang="ru-RU" sz="2800" b="1" i="1">
                <a:latin typeface="Calibri" pitchFamily="34" charset="0"/>
              </a:rPr>
              <a:t> это мыслящий орган природы, другого значения он не имеет. Посредством человека материя стремится познать саму себя. В этом – всё.</a:t>
            </a:r>
            <a:endParaRPr lang="ru-RU" sz="2800">
              <a:latin typeface="Calibri" pitchFamily="34" charset="0"/>
            </a:endParaRPr>
          </a:p>
          <a:p>
            <a:pPr algn="r"/>
            <a:r>
              <a:rPr lang="ru-RU" sz="2800" b="1">
                <a:latin typeface="Calibri" pitchFamily="34" charset="0"/>
              </a:rPr>
              <a:t>                                                                                                         </a:t>
            </a:r>
            <a:r>
              <a:rPr lang="ru-RU" sz="2800" b="1" i="1">
                <a:latin typeface="Calibri" pitchFamily="34" charset="0"/>
              </a:rPr>
              <a:t>М. Горький</a:t>
            </a:r>
            <a:endParaRPr lang="ru-RU" sz="2800">
              <a:latin typeface="Calibri" pitchFamily="34" charset="0"/>
            </a:endParaRPr>
          </a:p>
          <a:p>
            <a:endParaRPr lang="ru-RU" sz="2800"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8313" y="3573463"/>
            <a:ext cx="8424862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Если человек сам следит за своим </a:t>
            </a:r>
            <a:r>
              <a:rPr lang="ru-RU" sz="2800" b="1" i="1">
                <a:solidFill>
                  <a:srgbClr val="00B050"/>
                </a:solidFill>
                <a:latin typeface="Calibri" pitchFamily="34" charset="0"/>
              </a:rPr>
              <a:t>здоровьем,</a:t>
            </a:r>
            <a:r>
              <a:rPr lang="ru-RU" sz="2800" b="1" i="1">
                <a:latin typeface="Calibri" pitchFamily="34" charset="0"/>
              </a:rPr>
              <a:t> то трудно найти врача, который знал бы лучше  </a:t>
            </a:r>
            <a:r>
              <a:rPr lang="ru-RU" sz="2800" b="1">
                <a:latin typeface="Calibri" pitchFamily="34" charset="0"/>
              </a:rPr>
              <a:t>полезное </a:t>
            </a:r>
            <a:r>
              <a:rPr lang="ru-RU" sz="2800" b="1" i="1">
                <a:latin typeface="Calibri" pitchFamily="34" charset="0"/>
              </a:rPr>
              <a:t> для его </a:t>
            </a:r>
            <a:r>
              <a:rPr lang="ru-RU" sz="2800" b="1" i="1">
                <a:solidFill>
                  <a:srgbClr val="00B050"/>
                </a:solidFill>
                <a:latin typeface="Calibri" pitchFamily="34" charset="0"/>
              </a:rPr>
              <a:t>здоровья,</a:t>
            </a:r>
            <a:r>
              <a:rPr lang="ru-RU" sz="2800" b="1" i="1">
                <a:latin typeface="Calibri" pitchFamily="34" charset="0"/>
              </a:rPr>
              <a:t> чем он сам.</a:t>
            </a:r>
            <a:endParaRPr lang="ru-RU" sz="2800">
              <a:latin typeface="Calibri" pitchFamily="34" charset="0"/>
            </a:endParaRPr>
          </a:p>
          <a:p>
            <a:pPr algn="r"/>
            <a:r>
              <a:rPr lang="ru-RU" sz="2800" b="1" i="1">
                <a:latin typeface="Calibri" pitchFamily="34" charset="0"/>
              </a:rPr>
              <a:t>                                                                                                          Сократ</a:t>
            </a:r>
            <a:endParaRPr lang="ru-RU" sz="2800">
              <a:latin typeface="Calibri" pitchFamily="34" charset="0"/>
            </a:endParaRPr>
          </a:p>
          <a:p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1508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250825" y="476250"/>
            <a:ext cx="6624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 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587272">
            <a:off x="6271689" y="602401"/>
            <a:ext cx="2460689" cy="156966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>
                <a:solidFill>
                  <a:schemeClr val="bg2">
                    <a:lumMod val="50000"/>
                  </a:schemeClr>
                </a:solidFill>
              </a:rPr>
              <a:t>Ca</a:t>
            </a:r>
            <a:r>
              <a:rPr lang="en-US" sz="9600" b="1" baseline="30000" dirty="0">
                <a:solidFill>
                  <a:schemeClr val="bg2">
                    <a:lumMod val="50000"/>
                  </a:schemeClr>
                </a:solidFill>
              </a:rPr>
              <a:t>2+</a:t>
            </a:r>
            <a:endParaRPr lang="ru-RU" sz="9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513" name="TextBox 7"/>
          <p:cNvSpPr txBox="1">
            <a:spLocks noChangeArrowheads="1"/>
          </p:cNvSpPr>
          <p:nvPr/>
        </p:nvSpPr>
        <p:spPr bwMode="auto">
          <a:xfrm>
            <a:off x="250825" y="114300"/>
            <a:ext cx="8208963" cy="655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ОБРАЩЕНИЕ К КАЛЬЦИЮ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Итак, кто следующий сюда забрёл?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Ах, это кальций! Вот прикол!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Ты в организм проник, похоже,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Из стока производства стекла, бумаги, кожи.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Нет популярней элемента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В отходах краски и цемента.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В цементной пыли обитаешь,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Букет болезней всяких вызываешь.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Скажи, дружок, что ты не паразит?!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Заболевание цистит тебе о чём-то говорит?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А силикоз – заболевание дыхательных путей?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Так что мотай отсюда поскорей!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С тобой нам некогда болтать.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Велите цинк сюда позвать!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2532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250825" y="476250"/>
            <a:ext cx="6624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 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775002">
            <a:off x="6271689" y="602401"/>
            <a:ext cx="2460689" cy="156966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>
                <a:solidFill>
                  <a:schemeClr val="bg2">
                    <a:lumMod val="50000"/>
                  </a:schemeClr>
                </a:solidFill>
              </a:rPr>
              <a:t>Zn</a:t>
            </a:r>
            <a:r>
              <a:rPr lang="en-US" sz="9600" b="1" baseline="30000" dirty="0">
                <a:solidFill>
                  <a:schemeClr val="bg2">
                    <a:lumMod val="50000"/>
                  </a:schemeClr>
                </a:solidFill>
              </a:rPr>
              <a:t>2+</a:t>
            </a:r>
            <a:endParaRPr lang="ru-RU" sz="9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537" name="TextBox 9"/>
          <p:cNvSpPr txBox="1">
            <a:spLocks noChangeArrowheads="1"/>
          </p:cNvSpPr>
          <p:nvPr/>
        </p:nvSpPr>
        <p:spPr bwMode="auto">
          <a:xfrm>
            <a:off x="250825" y="836613"/>
            <a:ext cx="67691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ОБРАЩЕНИЕ К ЦИНКУ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Цинк всем костям и мышцам враг!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Как часто от него страдает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Желудочно-кишечный тракт!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Токсичность цинка просто поражает!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Хватает и без него проблем.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Гуляй отсюда, онкоген и мутаген!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3556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250825" y="476250"/>
            <a:ext cx="6624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 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816753">
            <a:off x="6271689" y="602401"/>
            <a:ext cx="2460689" cy="156966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>
                <a:solidFill>
                  <a:schemeClr val="bg2">
                    <a:lumMod val="50000"/>
                  </a:schemeClr>
                </a:solidFill>
              </a:rPr>
              <a:t>Al</a:t>
            </a:r>
            <a:r>
              <a:rPr lang="en-US" sz="9600" b="1" baseline="30000" dirty="0">
                <a:solidFill>
                  <a:schemeClr val="bg2">
                    <a:lumMod val="50000"/>
                  </a:schemeClr>
                </a:solidFill>
              </a:rPr>
              <a:t>3</a:t>
            </a:r>
            <a:r>
              <a:rPr lang="en-US" sz="9600" b="1" baseline="30000" dirty="0">
                <a:solidFill>
                  <a:schemeClr val="bg2">
                    <a:lumMod val="50000"/>
                  </a:schemeClr>
                </a:solidFill>
              </a:rPr>
              <a:t>+</a:t>
            </a:r>
            <a:endParaRPr lang="ru-RU" sz="9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561" name="TextBox 9"/>
          <p:cNvSpPr txBox="1">
            <a:spLocks noChangeArrowheads="1"/>
          </p:cNvSpPr>
          <p:nvPr/>
        </p:nvSpPr>
        <p:spPr bwMode="auto">
          <a:xfrm>
            <a:off x="250825" y="836613"/>
            <a:ext cx="7129463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ОБРАЩЕНИЕ К АЛЮМИНИЮ</a:t>
            </a:r>
            <a:endParaRPr lang="en-US" sz="2800">
              <a:latin typeface="Calibri" pitchFamily="34" charset="0"/>
            </a:endParaRPr>
          </a:p>
          <a:p>
            <a:r>
              <a:rPr lang="ru-RU" sz="2800" b="1">
                <a:latin typeface="Calibri" pitchFamily="34" charset="0"/>
              </a:rPr>
              <a:t> </a:t>
            </a:r>
            <a:r>
              <a:rPr lang="ru-RU" sz="2800" i="1">
                <a:latin typeface="Calibri" pitchFamily="34" charset="0"/>
              </a:rPr>
              <a:t>Ещё один «герой» сегодняшнего дня.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Зовётся алюминий. Металлы все ему родня.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«Герой» наш судороги вызывает,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А так же  память у людей снижает.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Он угнетает ряд ферментов</a:t>
            </a:r>
            <a:r>
              <a:rPr lang="en-US" sz="2800" i="1">
                <a:latin typeface="Calibri" pitchFamily="34" charset="0"/>
              </a:rPr>
              <a:t>,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Снижает деятельность кроветворенья центров.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И слабоумие – его работа.</a:t>
            </a:r>
            <a:endParaRPr lang="ru-RU" sz="2800">
              <a:latin typeface="Calibri" pitchFamily="34" charset="0"/>
            </a:endParaRPr>
          </a:p>
          <a:p>
            <a:r>
              <a:rPr lang="ru-RU" sz="2800" i="1">
                <a:latin typeface="Calibri" pitchFamily="34" charset="0"/>
              </a:rPr>
              <a:t>А как здоровье укрепить,- нет! Не его забота!!!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4580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" descr="http://images.demotyvacija.lt/media/demotivators/demotyvacija.lt_Pagaliau-Tavo-sirdis-suprato-tai-ka-mintys-jau-seniai-zinojo.-Jis-Taves-nevertas.jpg"/>
          <p:cNvPicPr>
            <a:picLocks noChangeAspect="1" noChangeArrowheads="1"/>
          </p:cNvPicPr>
          <p:nvPr/>
        </p:nvPicPr>
        <p:blipFill>
          <a:blip r:embed="rId3" cstate="print"/>
          <a:srcRect l="6860" t="5989" r="8073" b="26874"/>
          <a:stretch>
            <a:fillRect/>
          </a:stretch>
        </p:blipFill>
        <p:spPr bwMode="auto">
          <a:xfrm>
            <a:off x="250825" y="549275"/>
            <a:ext cx="4465638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TextBox 6"/>
          <p:cNvSpPr txBox="1">
            <a:spLocks noChangeArrowheads="1"/>
          </p:cNvSpPr>
          <p:nvPr/>
        </p:nvSpPr>
        <p:spPr bwMode="auto">
          <a:xfrm>
            <a:off x="4787900" y="333375"/>
            <a:ext cx="43561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alibri" pitchFamily="34" charset="0"/>
              </a:rPr>
              <a:t>В чём дело? Где беда случилась?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Откуда к нам идёт сигнал?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Что? Кровь совсем остановилась?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Процесс кроветворенья встал?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Меня ничуть не удивляет…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Кроветворенье не пойдёт: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В крови ведь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меди </a:t>
            </a:r>
            <a:r>
              <a:rPr lang="ru-RU" sz="2400" b="1" i="1">
                <a:latin typeface="Calibri" pitchFamily="34" charset="0"/>
              </a:rPr>
              <a:t>не хватает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И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кальций</a:t>
            </a:r>
            <a:r>
              <a:rPr lang="ru-RU" sz="2400" b="1" i="1">
                <a:latin typeface="Calibri" pitchFamily="34" charset="0"/>
              </a:rPr>
              <a:t> кровь не бережёт.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Железо</a:t>
            </a:r>
            <a:r>
              <a:rPr lang="ru-RU" sz="2400" b="1" i="1">
                <a:latin typeface="Calibri" pitchFamily="34" charset="0"/>
              </a:rPr>
              <a:t> с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цинком </a:t>
            </a:r>
            <a:r>
              <a:rPr lang="ru-RU" sz="2400" b="1" i="1">
                <a:latin typeface="Calibri" pitchFamily="34" charset="0"/>
              </a:rPr>
              <a:t>вы прогнали.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Они в состав крови входили,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Газ углекислый уносили,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А кислород нам доставляли.</a:t>
            </a:r>
            <a:endParaRPr lang="ru-RU" sz="2400" b="1">
              <a:latin typeface="Calibri" pitchFamily="34" charset="0"/>
            </a:endParaRPr>
          </a:p>
          <a:p>
            <a:endParaRPr lang="ru-RU" sz="24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5604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4"/>
          <p:cNvSpPr txBox="1">
            <a:spLocks noChangeArrowheads="1"/>
          </p:cNvSpPr>
          <p:nvPr/>
        </p:nvSpPr>
        <p:spPr bwMode="auto">
          <a:xfrm>
            <a:off x="5076825" y="260350"/>
            <a:ext cx="3671888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alibri" pitchFamily="34" charset="0"/>
              </a:rPr>
              <a:t>Вас вызывает нервная система!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Отсутствуют процессы возбужденья!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Нет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алюминию</a:t>
            </a:r>
            <a:r>
              <a:rPr lang="ru-RU" sz="2400" b="1" i="1">
                <a:latin typeface="Calibri" pitchFamily="34" charset="0"/>
              </a:rPr>
              <a:t> в крови замены.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В системе лишь процессы торможенья.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И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кальций </a:t>
            </a:r>
            <a:r>
              <a:rPr lang="ru-RU" sz="2400" b="1" i="1">
                <a:latin typeface="Calibri" pitchFamily="34" charset="0"/>
              </a:rPr>
              <a:t>нужен для системы нервной,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Но он покинул организм наш первым…</a:t>
            </a:r>
            <a:endParaRPr lang="ru-RU" sz="2400" b="1">
              <a:latin typeface="Calibri" pitchFamily="34" charset="0"/>
            </a:endParaRPr>
          </a:p>
          <a:p>
            <a:endParaRPr lang="ru-RU" sz="2400" b="1">
              <a:latin typeface="Calibri" pitchFamily="34" charset="0"/>
            </a:endParaRPr>
          </a:p>
        </p:txBody>
      </p:sp>
      <p:pic>
        <p:nvPicPr>
          <p:cNvPr id="25606" name="Picture 2" descr="http://www.buzzle.com/img/articleImages/365094-46010-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4508500" cy="599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6628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4859338" y="333375"/>
            <a:ext cx="3744912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Заболеванья кожи появились!!!</a:t>
            </a:r>
            <a:endParaRPr lang="ru-RU" sz="2800" b="1">
              <a:latin typeface="Calibri" pitchFamily="34" charset="0"/>
            </a:endParaRPr>
          </a:p>
          <a:p>
            <a:r>
              <a:rPr lang="ru-RU" sz="2800" b="1" i="1">
                <a:latin typeface="Calibri" pitchFamily="34" charset="0"/>
              </a:rPr>
              <a:t>Услуги цинка нам бы пригодились!</a:t>
            </a:r>
            <a:endParaRPr lang="ru-RU" sz="2800" b="1">
              <a:latin typeface="Calibri" pitchFamily="34" charset="0"/>
            </a:endParaRPr>
          </a:p>
          <a:p>
            <a:endParaRPr lang="ru-RU" sz="2800" b="1">
              <a:latin typeface="Calibri" pitchFamily="34" charset="0"/>
            </a:endParaRPr>
          </a:p>
        </p:txBody>
      </p:sp>
      <p:pic>
        <p:nvPicPr>
          <p:cNvPr id="26630" name="Picture 4" descr="http://improvehealth.ru/sites/default/files/imagecache/resizeimgpost-500-500/u88/2011/09/1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04813"/>
            <a:ext cx="44640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6" descr="http://www.immuninfo.ru/wp-content/uploads/autoimmunnye-zabolevaniya/dermatomiosi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3141663"/>
            <a:ext cx="4657725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7652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4500563" y="0"/>
            <a:ext cx="460851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 </a:t>
            </a:r>
          </a:p>
          <a:p>
            <a:r>
              <a:rPr lang="ru-RU" sz="2400" b="1" i="1">
                <a:latin typeface="Calibri" pitchFamily="34" charset="0"/>
              </a:rPr>
              <a:t>В цитоплазме вязкость</a:t>
            </a:r>
            <a:r>
              <a:rPr lang="en-US" sz="2400" b="1" i="1">
                <a:latin typeface="Calibri" pitchFamily="34" charset="0"/>
              </a:rPr>
              <a:t> </a:t>
            </a:r>
            <a:r>
              <a:rPr lang="ru-RU" sz="2400" b="1" i="1">
                <a:latin typeface="Calibri" pitchFamily="34" charset="0"/>
              </a:rPr>
              <a:t>крови понижается!</a:t>
            </a:r>
            <a:r>
              <a:rPr lang="ru-RU" sz="2400" b="1">
                <a:latin typeface="Calibri" pitchFamily="34" charset="0"/>
              </a:rPr>
              <a:t> </a:t>
            </a:r>
            <a:endParaRPr lang="en-US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Она без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калия</a:t>
            </a:r>
            <a:r>
              <a:rPr lang="ru-RU" sz="2400" b="1" i="1">
                <a:latin typeface="Calibri" pitchFamily="34" charset="0"/>
              </a:rPr>
              <a:t> мгновенно в воду превращается!</a:t>
            </a:r>
            <a:endParaRPr lang="ru-RU" sz="2400" b="1">
              <a:latin typeface="Calibri" pitchFamily="34" charset="0"/>
            </a:endParaRPr>
          </a:p>
          <a:p>
            <a:endParaRPr lang="ru-RU" sz="2400" b="1">
              <a:latin typeface="Calibri" pitchFamily="34" charset="0"/>
            </a:endParaRPr>
          </a:p>
        </p:txBody>
      </p:sp>
      <p:sp>
        <p:nvSpPr>
          <p:cNvPr id="27654" name="TextBox 6"/>
          <p:cNvSpPr txBox="1">
            <a:spLocks noChangeArrowheads="1"/>
          </p:cNvSpPr>
          <p:nvPr/>
        </p:nvSpPr>
        <p:spPr bwMode="auto">
          <a:xfrm>
            <a:off x="4500563" y="3500438"/>
            <a:ext cx="442753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alibri" pitchFamily="34" charset="0"/>
              </a:rPr>
              <a:t>Нарушился обмен жиров, белков и углеводов,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И организму срочно требуется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хром!</a:t>
            </a:r>
            <a:endParaRPr lang="ru-RU" sz="24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Какие увели его дороги?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Теперь уже мы хрома не найдём!</a:t>
            </a:r>
            <a:endParaRPr lang="ru-RU" sz="2400" b="1">
              <a:latin typeface="Calibri" pitchFamily="34" charset="0"/>
            </a:endParaRPr>
          </a:p>
          <a:p>
            <a:endParaRPr lang="ru-RU" sz="2400" b="1">
              <a:latin typeface="Calibri" pitchFamily="34" charset="0"/>
            </a:endParaRPr>
          </a:p>
        </p:txBody>
      </p:sp>
      <p:pic>
        <p:nvPicPr>
          <p:cNvPr id="27655" name="Picture 2" descr="http://znaite.com.ua/data/242_item_pict_ma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933825"/>
            <a:ext cx="4005263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6" descr="http://le4enieboleznej.files.wordpress.com/2011/02/image_176.jpg?w=300&amp;h=3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88913"/>
            <a:ext cx="26765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4" descr="http://www.zhardem.kz/img/news/13070993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513" y="2133600"/>
            <a:ext cx="207327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8676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4356100" y="404813"/>
            <a:ext cx="47879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alibri" pitchFamily="34" charset="0"/>
              </a:rPr>
              <a:t>А кислорода ждёт гемоглобин!!!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 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Железо</a:t>
            </a:r>
            <a:r>
              <a:rPr lang="ru-RU" sz="2400" b="1" i="1">
                <a:latin typeface="Calibri" pitchFamily="34" charset="0"/>
              </a:rPr>
              <a:t> есть в нём полновластный господин.</a:t>
            </a:r>
            <a:r>
              <a:rPr lang="ru-RU" sz="2400" b="1">
                <a:latin typeface="Calibri" pitchFamily="34" charset="0"/>
              </a:rPr>
              <a:t> </a:t>
            </a:r>
            <a:r>
              <a:rPr lang="ru-RU" sz="2400" b="1" i="1">
                <a:latin typeface="Calibri" pitchFamily="34" charset="0"/>
              </a:rPr>
              <a:t>Как функцию дыханья выполнять,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Когда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железо</a:t>
            </a:r>
            <a:r>
              <a:rPr lang="ru-RU" sz="2400" b="1" i="1">
                <a:latin typeface="Calibri" pitchFamily="34" charset="0"/>
              </a:rPr>
              <a:t> умудрились вы прогнать?</a:t>
            </a:r>
            <a:endParaRPr lang="ru-RU" sz="2400" b="1">
              <a:latin typeface="Calibri" pitchFamily="34" charset="0"/>
            </a:endParaRPr>
          </a:p>
          <a:p>
            <a:endParaRPr lang="ru-RU" sz="2400" b="1">
              <a:latin typeface="Calibri" pitchFamily="34" charset="0"/>
            </a:endParaRPr>
          </a:p>
        </p:txBody>
      </p:sp>
      <p:pic>
        <p:nvPicPr>
          <p:cNvPr id="28678" name="Picture 4" descr="http://www.femmehealth.ru/wp-content/uploads/2011/08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60350"/>
            <a:ext cx="4030663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TextBox 7"/>
          <p:cNvSpPr txBox="1">
            <a:spLocks noChangeArrowheads="1"/>
          </p:cNvSpPr>
          <p:nvPr/>
        </p:nvSpPr>
        <p:spPr bwMode="auto">
          <a:xfrm>
            <a:off x="4356100" y="3357563"/>
            <a:ext cx="47879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alibri" pitchFamily="34" charset="0"/>
              </a:rPr>
              <a:t>Дыханье тканей прекратилось!!!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Железа</a:t>
            </a:r>
            <a:r>
              <a:rPr lang="ru-RU" sz="2400" b="1" i="1">
                <a:latin typeface="Calibri" pitchFamily="34" charset="0"/>
              </a:rPr>
              <a:t> нет – и всё остановилось!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А в организме сплошь вода, отёки…</a:t>
            </a:r>
            <a:endParaRPr lang="ru-RU" sz="2400" b="1">
              <a:latin typeface="Calibri" pitchFamily="34" charset="0"/>
            </a:endParaRPr>
          </a:p>
          <a:p>
            <a:r>
              <a:rPr lang="ru-RU" sz="2400" b="1" i="1">
                <a:latin typeface="Calibri" pitchFamily="34" charset="0"/>
              </a:rPr>
              <a:t>Без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калия</a:t>
            </a:r>
            <a:r>
              <a:rPr lang="ru-RU" sz="2400" b="1" i="1">
                <a:latin typeface="Calibri" pitchFamily="34" charset="0"/>
              </a:rPr>
              <a:t> вы вряд ли жизнь спасёте!</a:t>
            </a:r>
            <a:endParaRPr lang="ru-RU" sz="2400" b="1">
              <a:latin typeface="Calibri" pitchFamily="34" charset="0"/>
            </a:endParaRPr>
          </a:p>
          <a:p>
            <a:endParaRPr lang="ru-RU" sz="2400" b="1">
              <a:latin typeface="Calibri" pitchFamily="34" charset="0"/>
            </a:endParaRPr>
          </a:p>
        </p:txBody>
      </p:sp>
      <p:pic>
        <p:nvPicPr>
          <p:cNvPr id="28680" name="Picture 6" descr="http://www.img.velvet.by/files/resize/userfiles/4467/edema-520x3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3500438"/>
            <a:ext cx="4033838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9700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2" descr="http://www.ecolife.ru/upload/information_system_1/1/9/5/item_1954/information_items_19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6100" y="2276475"/>
            <a:ext cx="5773738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Box 4"/>
          <p:cNvSpPr txBox="1">
            <a:spLocks noChangeArrowheads="1"/>
          </p:cNvSpPr>
          <p:nvPr/>
        </p:nvSpPr>
        <p:spPr bwMode="auto">
          <a:xfrm>
            <a:off x="611188" y="476250"/>
            <a:ext cx="7848600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Calibri" pitchFamily="34" charset="0"/>
              </a:rPr>
              <a:t>Лежит наш организм под капельницей молча,</a:t>
            </a:r>
            <a:endParaRPr lang="ru-RU" sz="2800" b="1">
              <a:latin typeface="Calibri" pitchFamily="34" charset="0"/>
            </a:endParaRPr>
          </a:p>
          <a:p>
            <a:r>
              <a:rPr lang="ru-RU" sz="2800" b="1">
                <a:latin typeface="Calibri" pitchFamily="34" charset="0"/>
              </a:rPr>
              <a:t> </a:t>
            </a:r>
            <a:r>
              <a:rPr lang="ru-RU" sz="2800" b="1" i="1">
                <a:latin typeface="Calibri" pitchFamily="34" charset="0"/>
              </a:rPr>
              <a:t>Без зрения, без слуха, без сознанья.</a:t>
            </a:r>
            <a:r>
              <a:rPr lang="ru-RU" sz="2800" b="1">
                <a:latin typeface="Calibri" pitchFamily="34" charset="0"/>
              </a:rPr>
              <a:t> </a:t>
            </a:r>
          </a:p>
          <a:p>
            <a:r>
              <a:rPr lang="ru-RU" sz="2800" b="1" i="1">
                <a:latin typeface="Calibri" pitchFamily="34" charset="0"/>
              </a:rPr>
              <a:t>Над ним врачи и днём, и ночью.</a:t>
            </a:r>
            <a:endParaRPr lang="ru-RU" sz="2800" b="1">
              <a:latin typeface="Calibri" pitchFamily="34" charset="0"/>
            </a:endParaRPr>
          </a:p>
          <a:p>
            <a:r>
              <a:rPr lang="ru-RU" sz="2800" b="1" i="1">
                <a:latin typeface="Calibri" pitchFamily="34" charset="0"/>
              </a:rPr>
              <a:t>Жестоко нам аукнулось незнанье.</a:t>
            </a:r>
            <a:endParaRPr lang="ru-RU" sz="2800" b="1">
              <a:latin typeface="Calibri" pitchFamily="34" charset="0"/>
            </a:endParaRPr>
          </a:p>
          <a:p>
            <a:r>
              <a:rPr lang="ru-RU" sz="2800" b="1" i="1">
                <a:latin typeface="Calibri" pitchFamily="34" charset="0"/>
              </a:rPr>
              <a:t>Пройдут года, пока наш организм окрепнет,</a:t>
            </a:r>
            <a:endParaRPr lang="ru-RU" sz="2800" b="1">
              <a:latin typeface="Calibri" pitchFamily="34" charset="0"/>
            </a:endParaRPr>
          </a:p>
          <a:p>
            <a:r>
              <a:rPr lang="ru-RU" sz="2800" b="1" i="1">
                <a:latin typeface="Calibri" pitchFamily="34" charset="0"/>
              </a:rPr>
              <a:t>И встанет на ноги едва,</a:t>
            </a:r>
            <a:endParaRPr lang="ru-RU" sz="2800" b="1">
              <a:latin typeface="Calibri" pitchFamily="34" charset="0"/>
            </a:endParaRPr>
          </a:p>
          <a:p>
            <a:r>
              <a:rPr lang="ru-RU" sz="2800" b="1" i="1">
                <a:latin typeface="Calibri" pitchFamily="34" charset="0"/>
              </a:rPr>
              <a:t>И если не оглохнет, не ослепнет,</a:t>
            </a:r>
            <a:endParaRPr lang="ru-RU" sz="2800" b="1">
              <a:latin typeface="Calibri" pitchFamily="34" charset="0"/>
            </a:endParaRPr>
          </a:p>
          <a:p>
            <a:r>
              <a:rPr lang="ru-RU" sz="2800" b="1" i="1">
                <a:latin typeface="Calibri" pitchFamily="34" charset="0"/>
              </a:rPr>
              <a:t>Такой урок запомнит навсегда!</a:t>
            </a:r>
            <a:endParaRPr lang="ru-RU" sz="2800" b="1">
              <a:latin typeface="Calibri" pitchFamily="34" charset="0"/>
            </a:endParaRPr>
          </a:p>
          <a:p>
            <a:r>
              <a:rPr lang="ru-RU" sz="2800" b="1">
                <a:latin typeface="Calibri" pitchFamily="34" charset="0"/>
              </a:rPr>
              <a:t> </a:t>
            </a:r>
          </a:p>
          <a:p>
            <a:endParaRPr lang="ru-RU" sz="28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0724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2" descr="http://img11.nnm.ru/5/3/2/1/4/4b49c63c17cb9f5254ea5398b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467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 descr="http://www.taminavaran.com/files/8255/Products/34137-BigPic.jpg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 rot="20490100">
            <a:off x="187967" y="735411"/>
            <a:ext cx="6412362" cy="4274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067175" y="-60325"/>
            <a:ext cx="5400675" cy="701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Человек – он ведь тоже природа.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Он ведь тоже закат и восход.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И четыре в нём времени года.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И особый в нём музыки ход.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И особое таинство цвета,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То с жестоким, то с добрым огнём.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Человек – он зима. Или лето.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Или осень. С грозой и дождём.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Всё вместил в себя. Вёрсты и время.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И от атомных бурь он ослеп.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Человек – он и почва и семя.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И сорняк среди поля. И хлеб.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И какая в нём брезжит погода?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Сколько в нём одиночества? Встреч?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Человек – он ведь тоже природа…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500" b="1" i="1">
                <a:solidFill>
                  <a:schemeClr val="bg1"/>
                </a:solidFill>
                <a:latin typeface="Calibri" pitchFamily="34" charset="0"/>
              </a:rPr>
              <a:t> Так давайте природу беречь!</a:t>
            </a:r>
            <a:endParaRPr lang="ru-RU" sz="25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4100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0120208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068513"/>
            <a:ext cx="2303463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42988" y="260350"/>
            <a:ext cx="7921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― Назовите металлы, которые вам известны.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42988" y="963613"/>
            <a:ext cx="792162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― Знаете ли вы металлы, имеющиеся в организме человека?</a:t>
            </a:r>
          </a:p>
          <a:p>
            <a:endParaRPr lang="ru-RU" sz="2800" b="1"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92275" y="2117725"/>
            <a:ext cx="72723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― В каком виде могут находиться металлы в организме человека, в свободном виде или в виде ионов?</a:t>
            </a:r>
          </a:p>
          <a:p>
            <a:endParaRPr lang="ru-RU" sz="2800" b="1"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55875" y="3702050"/>
            <a:ext cx="6408738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― Металлы в организме человека играют положительную или отрицательную роль?</a:t>
            </a:r>
          </a:p>
          <a:p>
            <a:endParaRPr lang="ru-RU" sz="28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5124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curaplanetaria.com/Ian%20Pa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938" y="44450"/>
            <a:ext cx="5084762" cy="677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96136" y="908720"/>
            <a:ext cx="2528514" cy="92333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Голубая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62635" y="2204864"/>
            <a:ext cx="2595519" cy="92333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планета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62332" y="3501008"/>
            <a:ext cx="2063129" cy="92333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Земля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6148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http://s11.radikal.ru/i183/1105/df/ebce35db1aa4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67544" y="332656"/>
            <a:ext cx="3801037" cy="44126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288" y="5157788"/>
            <a:ext cx="41052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Портрет А. С. Пушкина. </a:t>
            </a:r>
          </a:p>
          <a:p>
            <a:r>
              <a:rPr lang="ru-RU">
                <a:latin typeface="Calibri" pitchFamily="34" charset="0"/>
              </a:rPr>
              <a:t>Художник  О. А. Кипренский</a:t>
            </a:r>
          </a:p>
        </p:txBody>
      </p:sp>
      <p:pic>
        <p:nvPicPr>
          <p:cNvPr id="17412" name="Picture 4" descr="http://feb-web.ru/feb/lermenc/Pictures/Lre240-1.jpg"/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 t="5305" b="8485"/>
          <a:stretch>
            <a:fillRect/>
          </a:stretch>
        </p:blipFill>
        <p:spPr bwMode="auto">
          <a:xfrm>
            <a:off x="4904761" y="332656"/>
            <a:ext cx="3843703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3800" y="5157788"/>
            <a:ext cx="33131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Портрет М. Ю. Лермонтова. </a:t>
            </a:r>
          </a:p>
          <a:p>
            <a:r>
              <a:rPr lang="ru-RU">
                <a:latin typeface="Calibri" pitchFamily="34" charset="0"/>
              </a:rPr>
              <a:t>Художник  П. Е. Заболотский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4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>
          <a:xfrm>
            <a:off x="0" y="0"/>
            <a:ext cx="9197975" cy="6858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18433" name="AutoShape 1"/>
          <p:cNvSpPr>
            <a:spLocks noChangeArrowheads="1"/>
          </p:cNvSpPr>
          <p:nvPr/>
        </p:nvSpPr>
        <p:spPr bwMode="auto">
          <a:xfrm>
            <a:off x="4284663" y="188913"/>
            <a:ext cx="4381500" cy="6480175"/>
          </a:xfrm>
          <a:prstGeom prst="foldedCorner">
            <a:avLst>
              <a:gd name="adj" fmla="val 18056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72000" y="188913"/>
            <a:ext cx="4103688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Литий                      - 0,0001</a:t>
            </a:r>
            <a:endParaRPr lang="ru-RU" sz="2400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                                  </a:t>
            </a:r>
          </a:p>
          <a:p>
            <a:r>
              <a:rPr lang="ru-RU" sz="2400" b="1">
                <a:latin typeface="Calibri" pitchFamily="34" charset="0"/>
              </a:rPr>
              <a:t>Натрий                    - 0,03</a:t>
            </a:r>
            <a:endParaRPr lang="ru-RU" sz="2400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                                  </a:t>
            </a:r>
          </a:p>
          <a:p>
            <a:r>
              <a:rPr lang="ru-RU" sz="2400" b="1">
                <a:latin typeface="Calibri" pitchFamily="34" charset="0"/>
              </a:rPr>
              <a:t>Калий                      - 0,025</a:t>
            </a:r>
            <a:endParaRPr lang="ru-RU" sz="2400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                                  </a:t>
            </a:r>
          </a:p>
          <a:p>
            <a:r>
              <a:rPr lang="ru-RU" sz="2400" b="1">
                <a:latin typeface="Calibri" pitchFamily="34" charset="0"/>
              </a:rPr>
              <a:t>Кальций                  - 0,14</a:t>
            </a:r>
            <a:endParaRPr lang="ru-RU" sz="2400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                                  </a:t>
            </a:r>
          </a:p>
          <a:p>
            <a:r>
              <a:rPr lang="ru-RU" sz="2400" b="1">
                <a:latin typeface="Calibri" pitchFamily="34" charset="0"/>
              </a:rPr>
              <a:t>Магний                    - 0,05</a:t>
            </a:r>
            <a:endParaRPr lang="ru-RU" sz="2400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                                 </a:t>
            </a:r>
          </a:p>
          <a:p>
            <a:r>
              <a:rPr lang="ru-RU" sz="2400" b="1">
                <a:latin typeface="Calibri" pitchFamily="34" charset="0"/>
              </a:rPr>
              <a:t> Железо                     - 0,001</a:t>
            </a:r>
            <a:endParaRPr lang="ru-RU" sz="2400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                                  </a:t>
            </a:r>
          </a:p>
          <a:p>
            <a:r>
              <a:rPr lang="ru-RU" sz="2400" b="1">
                <a:latin typeface="Calibri" pitchFamily="34" charset="0"/>
              </a:rPr>
              <a:t>Марганец                - 0,000001</a:t>
            </a:r>
            <a:endParaRPr lang="ru-RU" sz="2400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                                  </a:t>
            </a:r>
          </a:p>
          <a:p>
            <a:r>
              <a:rPr lang="ru-RU" sz="2400" b="1">
                <a:latin typeface="Calibri" pitchFamily="34" charset="0"/>
              </a:rPr>
              <a:t>Алюминий              - 0,001</a:t>
            </a:r>
            <a:endParaRPr lang="ru-RU" sz="2400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                                  </a:t>
            </a:r>
          </a:p>
          <a:p>
            <a:r>
              <a:rPr lang="ru-RU" sz="2400" b="1">
                <a:latin typeface="Calibri" pitchFamily="34" charset="0"/>
              </a:rPr>
              <a:t>Цинк                        - 0,001</a:t>
            </a:r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</p:txBody>
      </p:sp>
      <p:pic>
        <p:nvPicPr>
          <p:cNvPr id="12" name="Рисунок 11" descr="g0120208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88913"/>
            <a:ext cx="3319462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8196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ttp://russkiyfeyrverk.ru/?efd=free-graphic-design-magazines-P9sdjBCiprm/bXuW96K8dVagdDqd5mw0qA20apHPq8HyMqRNh/yT5jSq4UtZuOdVgqPpjPLMH3n846Q_fQlY06Ne8vyZxMRqqRCHSmwa6zE=i3v.jpg"/>
          <p:cNvPicPr>
            <a:picLocks noChangeAspect="1" noChangeArrowheads="1"/>
          </p:cNvPicPr>
          <p:nvPr/>
        </p:nvPicPr>
        <p:blipFill>
          <a:blip r:embed="rId3" cstate="print"/>
          <a:srcRect t="5989"/>
          <a:stretch>
            <a:fillRect/>
          </a:stretch>
        </p:blipFill>
        <p:spPr bwMode="auto">
          <a:xfrm rot="20832214">
            <a:off x="2339752" y="2636912"/>
            <a:ext cx="5732636" cy="3622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59632" y="836712"/>
            <a:ext cx="5699188" cy="175432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Работа с опорным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конспектом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9220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244546589_laboratory-glassware.jpg"/>
          <p:cNvPicPr>
            <a:picLocks noChangeAspect="1"/>
          </p:cNvPicPr>
          <p:nvPr/>
        </p:nvPicPr>
        <p:blipFill>
          <a:blip r:embed="rId3" cstate="print"/>
          <a:srcRect b="3077"/>
          <a:stretch>
            <a:fillRect/>
          </a:stretch>
        </p:blipFill>
        <p:spPr>
          <a:xfrm rot="21312165">
            <a:off x="3016583" y="955770"/>
            <a:ext cx="5597146" cy="5424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65615" y="620688"/>
            <a:ext cx="4642489" cy="1754326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Лабораторная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работа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0244" name="Рисунок 3" descr="7art_neo_matrix_3d_screensaver-30843-1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0626"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1"/>
          <p:cNvSpPr>
            <a:spLocks noChangeArrowheads="1"/>
          </p:cNvSpPr>
          <p:nvPr/>
        </p:nvSpPr>
        <p:spPr bwMode="auto">
          <a:xfrm>
            <a:off x="250825" y="188913"/>
            <a:ext cx="8713788" cy="6480175"/>
          </a:xfrm>
          <a:prstGeom prst="foldedCorner">
            <a:avLst>
              <a:gd name="adj" fmla="val 18056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6" name="TextBox 5"/>
          <p:cNvSpPr txBox="1">
            <a:spLocks noChangeArrowheads="1"/>
          </p:cNvSpPr>
          <p:nvPr/>
        </p:nvSpPr>
        <p:spPr bwMode="auto">
          <a:xfrm>
            <a:off x="468313" y="188913"/>
            <a:ext cx="8496300" cy="698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«7 марта 1995 года. Китай.</a:t>
            </a:r>
          </a:p>
          <a:p>
            <a:r>
              <a:rPr lang="ru-RU" sz="2800" b="1">
                <a:latin typeface="Calibri" pitchFamily="34" charset="0"/>
              </a:rPr>
              <a:t>У молодой студентки, изучавшей в Пекинском университете химию, внезапно начались головокружения, сильные кишечные спазмы, жгучие боли в ладонях и ступнях. Затем у неё стали прядями выпадать волосы. Родители срочно отправили её в больницу, но девушка погрузилась в кому.</a:t>
            </a:r>
          </a:p>
          <a:p>
            <a:r>
              <a:rPr lang="ru-RU" sz="2800" b="1">
                <a:latin typeface="Calibri" pitchFamily="34" charset="0"/>
              </a:rPr>
              <a:t>По мнению врачей, головокружения и режущие боли в ладонях и ступнях, а также в суставах указывали на серьёзное невралгическое расстройство. Однако пункция позвоночника не выявила никаких отклонений. Анализы на отравление мышьяком и свинцом также </a:t>
            </a:r>
          </a:p>
          <a:p>
            <a:r>
              <a:rPr lang="ru-RU" sz="2800" b="1">
                <a:latin typeface="Calibri" pitchFamily="34" charset="0"/>
              </a:rPr>
              <a:t>оказались отрицательными.»</a:t>
            </a:r>
          </a:p>
          <a:p>
            <a:endParaRPr lang="ru-RU" sz="28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</TotalTime>
  <Words>1074</Words>
  <Application>Microsoft Office PowerPoint</Application>
  <PresentationFormat>Экран (4:3)</PresentationFormat>
  <Paragraphs>226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Wg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FoM</dc:creator>
  <cp:lastModifiedBy>Admin</cp:lastModifiedBy>
  <cp:revision>43</cp:revision>
  <dcterms:created xsi:type="dcterms:W3CDTF">2011-12-04T08:17:31Z</dcterms:created>
  <dcterms:modified xsi:type="dcterms:W3CDTF">2011-12-04T19:34:16Z</dcterms:modified>
</cp:coreProperties>
</file>